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60" r:id="rId2"/>
  </p:sldMasterIdLst>
  <p:notesMasterIdLst>
    <p:notesMasterId r:id="rId9"/>
  </p:notesMasterIdLst>
  <p:sldIdLst>
    <p:sldId id="262" r:id="rId3"/>
    <p:sldId id="263" r:id="rId4"/>
    <p:sldId id="283" r:id="rId5"/>
    <p:sldId id="272" r:id="rId6"/>
    <p:sldId id="284" r:id="rId7"/>
    <p:sldId id="281" r:id="rId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1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4FD456-D0EA-4E30-A8A5-E3FD97D065BA}" v="35" dt="2025-03-12T07:36:43.488"/>
    <p1510:client id="{F5A18BBA-E256-45CB-B3ED-AEBF3E3FB579}" v="91" dt="2025-03-12T07:29:40.55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58" autoAdjust="0"/>
    <p:restoredTop sz="95090" autoAdjust="0"/>
  </p:normalViewPr>
  <p:slideViewPr>
    <p:cSldViewPr>
      <p:cViewPr varScale="1">
        <p:scale>
          <a:sx n="95" d="100"/>
          <a:sy n="95" d="100"/>
        </p:scale>
        <p:origin x="192" y="30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ommentAuthors.xml" Type="http://schemas.openxmlformats.org/officeDocument/2006/relationships/commentAuthors"/><Relationship Id="rId11" Target="presProps.xml" Type="http://schemas.openxmlformats.org/officeDocument/2006/relationships/presProps"/><Relationship Id="rId12" Target="viewProps.xml" Type="http://schemas.openxmlformats.org/officeDocument/2006/relationships/viewProps"/><Relationship Id="rId13" Target="theme/theme1.xml" Type="http://schemas.openxmlformats.org/officeDocument/2006/relationships/theme"/><Relationship Id="rId14" Target="tableStyles.xml" Type="http://schemas.openxmlformats.org/officeDocument/2006/relationships/tableStyles"/><Relationship Id="rId15" Target="revisionInfo.xml" Type="http://schemas.microsoft.com/office/2015/10/relationships/revisionInfo"/><Relationship Id="rId16" Target="authors.xml" Type="http://schemas.microsoft.com/office/2018/10/relationships/authors"/><Relationship Id="rId2" Target="slideMasters/slideMaster2.xml" Type="http://schemas.openxmlformats.org/officeDocument/2006/relationships/slideMaster"/><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notesMasters/notesMaster1.xml" Type="http://schemas.openxmlformats.org/officeDocument/2006/relationships/notesMaster"/></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2026/4/6</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1</a:t>
            </a:fld>
            <a:endParaRPr kumimoji="1" lang="ja-JP" altLang="en-US"/>
          </a:p>
        </p:txBody>
      </p:sp>
    </p:spTree>
    <p:extLst>
      <p:ext uri="{BB962C8B-B14F-4D97-AF65-F5344CB8AC3E}">
        <p14:creationId xmlns:p14="http://schemas.microsoft.com/office/powerpoint/2010/main" val="382004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3</a:t>
            </a:fld>
            <a:endParaRPr kumimoji="1" lang="ja-JP" altLang="en-US"/>
          </a:p>
        </p:txBody>
      </p:sp>
    </p:spTree>
    <p:extLst>
      <p:ext uri="{BB962C8B-B14F-4D97-AF65-F5344CB8AC3E}">
        <p14:creationId xmlns:p14="http://schemas.microsoft.com/office/powerpoint/2010/main" val="976284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240012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7988" y="1233488"/>
            <a:ext cx="591978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33552392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2F4F59D-7654-4C13-8FD9-36C3A99ACCA7}"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193493C-4232-424A-A230-64D9A0D3FE1A}"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E5471E-B2EB-4344-8315-4CE19303F95C}"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DD8833A-9DFF-4DC6-9C34-8A1CC931AF3B}"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4B2CAA6-44EF-4BE7-8D21-89C0B1BB3B19}"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81D63D3-F7B4-40E6-9B4C-457D839DF201}"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9BC4E91-BD4C-4820-98FB-17E7F2F1052D}"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A9EFB19-0F1E-4218-AA50-27D950E6B1D7}"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C4C71C-AFA2-4C05-93A1-3DCCEC5B29EC}"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7B1C6CC-D6CF-4040-AFC8-BBB2EBF6EBD3}"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A4436D8-EA38-4DB3-B509-3F4452DCC0C4}"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2026/4/6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57EDD-F118-48BA-9665-6966C160534D}" type="datetimeFigureOut">
              <a:rPr kumimoji="1" lang="ja-JP" altLang="en-US" smtClean="0"/>
              <a:pPr/>
              <a:t>2026/4/6</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238ECE-320F-415C-A091-9B9CC939B427}" type="datetime1">
              <a:rPr lang="ja-JP" altLang="en-US" smtClean="0">
                <a:solidFill>
                  <a:prstClr val="black">
                    <a:tint val="75000"/>
                  </a:prstClr>
                </a:solidFill>
              </a:rPr>
              <a:pPr/>
              <a:t>2026/4/6</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84016" y="1309405"/>
            <a:ext cx="7772400" cy="2403698"/>
          </a:xfrm>
        </p:spPr>
        <p:txBody>
          <a:bodyPr>
            <a:normAutofit/>
          </a:body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の人材育成</a:t>
            </a:r>
            <a:endParaRPr kumimoji="1" lang="ja-JP" altLang="en-US" dirty="0">
              <a:latin typeface="+mn-ea"/>
              <a:ea typeface="+mn-ea"/>
            </a:endParaRPr>
          </a:p>
        </p:txBody>
      </p:sp>
      <p:sp>
        <p:nvSpPr>
          <p:cNvPr id="3" name="サブタイトル 2"/>
          <p:cNvSpPr>
            <a:spLocks noGrp="1"/>
          </p:cNvSpPr>
          <p:nvPr>
            <p:ph type="subTitle" idx="1"/>
          </p:nvPr>
        </p:nvSpPr>
        <p:spPr>
          <a:xfrm>
            <a:off x="535675" y="3836349"/>
            <a:ext cx="8466630" cy="1868956"/>
          </a:xfrm>
        </p:spPr>
        <p:txBody>
          <a:bodyPr>
            <a:normAutofit/>
          </a:bodyPr>
          <a:lstStyle/>
          <a:p>
            <a:pPr algn="l"/>
            <a:r>
              <a:rPr lang="ja-JP" altLang="en-US" sz="2400" dirty="0">
                <a:latin typeface="+mn-ea"/>
              </a:rPr>
              <a:t>提案機関　 ：〇〇〇〇、〇〇〇〇、〇〇〇〇・・・</a:t>
            </a:r>
            <a:endParaRPr lang="en-US" altLang="ja-JP" sz="2400" dirty="0">
              <a:latin typeface="+mn-ea"/>
            </a:endParaRPr>
          </a:p>
          <a:p>
            <a:pPr algn="l"/>
            <a:r>
              <a:rPr lang="ja-JP" altLang="en-US" sz="2400" dirty="0">
                <a:latin typeface="+mn-ea"/>
              </a:rPr>
              <a:t>実施期間 　：○年間（２０２６年８月～２０●●年●●月）</a:t>
            </a:r>
            <a:endParaRPr lang="en-US" altLang="ja-JP" sz="2400" dirty="0">
              <a:latin typeface="+mn-ea"/>
            </a:endParaRPr>
          </a:p>
          <a:p>
            <a:pPr algn="l"/>
            <a:r>
              <a:rPr lang="ja-JP" altLang="en-US" sz="2400" dirty="0">
                <a:latin typeface="+mn-ea"/>
              </a:rPr>
              <a:t>予算総額 　：○</a:t>
            </a:r>
            <a:r>
              <a:rPr lang="en-US" altLang="ja-JP" sz="2400" dirty="0">
                <a:latin typeface="+mn-ea"/>
              </a:rPr>
              <a:t> , </a:t>
            </a:r>
            <a:r>
              <a:rPr lang="ja-JP" altLang="en-US" sz="2400" dirty="0">
                <a:latin typeface="+mn-ea"/>
              </a:rPr>
              <a:t>○○○百万円</a:t>
            </a:r>
            <a:br>
              <a:rPr lang="en-US" altLang="ja-JP" sz="2400" dirty="0">
                <a:latin typeface="+mn-ea"/>
              </a:rPr>
            </a:br>
            <a:r>
              <a:rPr lang="ja-JP" altLang="en-US" sz="2400" dirty="0">
                <a:latin typeface="+mn-ea"/>
              </a:rPr>
              <a:t>　　　　　　　　うち、初年度予算額：〇百万円（</a:t>
            </a:r>
            <a:r>
              <a:rPr lang="en-US" altLang="ja-JP" sz="2400" dirty="0">
                <a:latin typeface="+mn-ea"/>
              </a:rPr>
              <a:t>NEDO</a:t>
            </a:r>
            <a:r>
              <a:rPr lang="ja-JP" altLang="en-US" sz="2400" dirty="0">
                <a:latin typeface="+mn-ea"/>
              </a:rPr>
              <a:t>負担分）</a:t>
            </a:r>
            <a:endParaRPr lang="en-US" altLang="ja-JP" sz="2400" dirty="0">
              <a:latin typeface="+mn-ea"/>
            </a:endParaRPr>
          </a:p>
          <a:p>
            <a:pPr algn="l"/>
            <a:endParaRPr lang="en-US" altLang="ja-JP" sz="2400" dirty="0">
              <a:latin typeface="+mn-ea"/>
            </a:endParaRPr>
          </a:p>
          <a:p>
            <a:pPr algn="l"/>
            <a:endParaRPr lang="ja-JP" altLang="en-US" sz="2400" dirty="0">
              <a:latin typeface="+mn-ea"/>
            </a:endParaRPr>
          </a:p>
        </p:txBody>
      </p:sp>
      <p:sp>
        <p:nvSpPr>
          <p:cNvPr id="9" name="テキスト ボックス 8"/>
          <p:cNvSpPr txBox="1"/>
          <p:nvPr/>
        </p:nvSpPr>
        <p:spPr>
          <a:xfrm>
            <a:off x="9132191" y="-261675"/>
            <a:ext cx="5922046" cy="209288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様式中の項目や注意書きで指定する内容を参考にして作成ください。構成（順番）や体裁等は変更いただいて結構です。（例：スライドサイズは</a:t>
            </a:r>
            <a:r>
              <a:rPr lang="en-US" altLang="ja-JP" b="1" u="sng" dirty="0">
                <a:latin typeface="+mn-ea"/>
              </a:rPr>
              <a:t>4:3</a:t>
            </a:r>
            <a:r>
              <a:rPr lang="ja-JP" altLang="en-US" b="1" u="sng" dirty="0">
                <a:latin typeface="+mn-ea"/>
              </a:rPr>
              <a:t>、</a:t>
            </a:r>
            <a:r>
              <a:rPr lang="en-US" altLang="ja-JP" b="1" u="sng" dirty="0">
                <a:latin typeface="+mn-ea"/>
              </a:rPr>
              <a:t>16:9</a:t>
            </a:r>
            <a:r>
              <a:rPr lang="ja-JP" altLang="en-US" b="1" u="sng" dirty="0">
                <a:latin typeface="+mn-ea"/>
              </a:rPr>
              <a:t>のいずれも可）</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必要に応じ、コアとなるポイントに関する説明資料や本様式の各項目に係る補足説明資料等、参考資料を追加いただくことは可能です。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t>本資料のページ数の上限は設けませんが、別途設定する発表時間で説明が完了するようにしてください。</a:t>
            </a:r>
            <a:endParaRPr lang="ja-JP" altLang="en-US"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青字の説明書きを参考に記載してください。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動画等のファイルサイズが大きくなるような埋め込みはしないでください。</a:t>
            </a:r>
          </a:p>
        </p:txBody>
      </p:sp>
      <p:sp>
        <p:nvSpPr>
          <p:cNvPr id="8" name="テキスト ボックス 7"/>
          <p:cNvSpPr txBox="1"/>
          <p:nvPr/>
        </p:nvSpPr>
        <p:spPr>
          <a:xfrm>
            <a:off x="335360" y="477241"/>
            <a:ext cx="2473754" cy="307777"/>
          </a:xfrm>
          <a:prstGeom prst="rect">
            <a:avLst/>
          </a:prstGeom>
          <a:noFill/>
          <a:ln>
            <a:noFill/>
          </a:ln>
        </p:spPr>
        <p:txBody>
          <a:bodyPr wrap="none" rtlCol="0">
            <a:spAutoFit/>
          </a:bodyPr>
          <a:lstStyle/>
          <a:p>
            <a:r>
              <a:rPr lang="ja-JP" altLang="en-US" sz="1400" u="sng" dirty="0">
                <a:latin typeface="+mn-ea"/>
              </a:rPr>
              <a:t>研究開発テーマ概要説明資料</a:t>
            </a:r>
          </a:p>
        </p:txBody>
      </p:sp>
      <p:sp>
        <p:nvSpPr>
          <p:cNvPr id="11" name="スライド番号プレースホルダ 2"/>
          <p:cNvSpPr txBox="1">
            <a:spLocks noGrp="1"/>
          </p:cNvSpPr>
          <p:nvPr/>
        </p:nvSpPr>
        <p:spPr bwMode="auto">
          <a:xfrm>
            <a:off x="11323240" y="6547530"/>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1</a:t>
            </a:fld>
            <a:endParaRPr lang="en-US" altLang="ja-JP" dirty="0">
              <a:latin typeface="+mn-ea"/>
              <a:cs typeface="メイリオ" pitchFamily="50" charset="-128"/>
            </a:endParaRPr>
          </a:p>
        </p:txBody>
      </p:sp>
      <p:sp>
        <p:nvSpPr>
          <p:cNvPr id="13" name="テキスト ボックス 12"/>
          <p:cNvSpPr txBox="1"/>
          <p:nvPr/>
        </p:nvSpPr>
        <p:spPr>
          <a:xfrm>
            <a:off x="394251" y="2074381"/>
            <a:ext cx="3108543" cy="461665"/>
          </a:xfrm>
          <a:prstGeom prst="rect">
            <a:avLst/>
          </a:prstGeom>
          <a:noFill/>
          <a:ln>
            <a:noFill/>
          </a:ln>
        </p:spPr>
        <p:txBody>
          <a:bodyPr wrap="none" rtlCol="0">
            <a:spAutoFit/>
          </a:bodyPr>
          <a:lstStyle/>
          <a:p>
            <a:r>
              <a:rPr lang="ja-JP" altLang="en-US" sz="2400" u="sng" dirty="0">
                <a:latin typeface="+mn-ea"/>
              </a:rPr>
              <a:t>研究開発項目：</a:t>
            </a:r>
            <a:r>
              <a:rPr lang="ja-JP" altLang="en-US" sz="2400" u="sng" dirty="0">
                <a:latin typeface="+mn-ea"/>
                <a:sym typeface="Wingdings" panose="05000000000000000000" pitchFamily="2" charset="2"/>
              </a:rPr>
              <a:t>（●●</a:t>
            </a:r>
            <a:r>
              <a:rPr lang="ja-JP" altLang="en-US" sz="2400" u="sng" dirty="0">
                <a:latin typeface="+mn-ea"/>
              </a:rPr>
              <a:t>）</a:t>
            </a:r>
          </a:p>
        </p:txBody>
      </p:sp>
      <p:sp>
        <p:nvSpPr>
          <p:cNvPr id="7" name="テキスト ボックス 6">
            <a:extLst>
              <a:ext uri="{FF2B5EF4-FFF2-40B4-BE49-F238E27FC236}">
                <a16:creationId xmlns:a16="http://schemas.microsoft.com/office/drawing/2014/main" id="{5F32FFD8-3438-31D6-E033-DE7569F81F6F}"/>
              </a:ext>
            </a:extLst>
          </p:cNvPr>
          <p:cNvSpPr txBox="1"/>
          <p:nvPr/>
        </p:nvSpPr>
        <p:spPr>
          <a:xfrm>
            <a:off x="9133157" y="4956960"/>
            <a:ext cx="5921080"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事業期間全体で要する予算総額と、初年度の予算額を記載してください。</a:t>
            </a:r>
          </a:p>
        </p:txBody>
      </p:sp>
      <p:sp>
        <p:nvSpPr>
          <p:cNvPr id="4" name="テキスト ボックス 3">
            <a:extLst>
              <a:ext uri="{FF2B5EF4-FFF2-40B4-BE49-F238E27FC236}">
                <a16:creationId xmlns:a16="http://schemas.microsoft.com/office/drawing/2014/main" id="{37ABBB5A-FE3E-C7E4-F8D8-A27F721A71E4}"/>
              </a:ext>
            </a:extLst>
          </p:cNvPr>
          <p:cNvSpPr txBox="1"/>
          <p:nvPr/>
        </p:nvSpPr>
        <p:spPr>
          <a:xfrm>
            <a:off x="9132191" y="2811320"/>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＜研究開発テーマ名＞</a:t>
            </a:r>
            <a:endParaRPr lang="en-US" altLang="ja-JP" dirty="0">
              <a:latin typeface="+mn-ea"/>
            </a:endParaRPr>
          </a:p>
          <a:p>
            <a:r>
              <a:rPr lang="ja-JP" altLang="en-US" dirty="0">
                <a:latin typeface="+mn-ea"/>
              </a:rPr>
              <a:t>　　提案者独自の提案名を記載してください</a:t>
            </a:r>
          </a:p>
        </p:txBody>
      </p:sp>
      <p:sp>
        <p:nvSpPr>
          <p:cNvPr id="10" name="テキスト ボックス 9">
            <a:extLst>
              <a:ext uri="{FF2B5EF4-FFF2-40B4-BE49-F238E27FC236}">
                <a16:creationId xmlns:a16="http://schemas.microsoft.com/office/drawing/2014/main" id="{B6AAA631-2707-2C5A-E4D3-4F04649C300A}"/>
              </a:ext>
            </a:extLst>
          </p:cNvPr>
          <p:cNvSpPr txBox="1"/>
          <p:nvPr/>
        </p:nvSpPr>
        <p:spPr>
          <a:xfrm>
            <a:off x="9132191" y="2132772"/>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研究開発項目には応募する研究開発項目名を記載ください。（例：（</a:t>
            </a:r>
            <a:r>
              <a:rPr lang="en-US" altLang="ja-JP" dirty="0">
                <a:latin typeface="+mn-ea"/>
              </a:rPr>
              <a:t>b-2</a:t>
            </a:r>
            <a:r>
              <a:rPr lang="ja-JP" altLang="en-US" dirty="0">
                <a:latin typeface="+mn-ea"/>
              </a:rPr>
              <a:t>等））</a:t>
            </a:r>
            <a:endParaRPr lang="en-US" altLang="ja-JP" dirty="0">
              <a:latin typeface="+mn-ea"/>
            </a:endParaRPr>
          </a:p>
          <a:p>
            <a:r>
              <a:rPr lang="ja-JP" altLang="en-US" dirty="0">
                <a:latin typeface="+mn-ea"/>
              </a:rPr>
              <a:t>複数該当する場合は複数記載ください</a:t>
            </a:r>
          </a:p>
        </p:txBody>
      </p:sp>
      <p:sp>
        <p:nvSpPr>
          <p:cNvPr id="12" name="テキスト ボックス 11">
            <a:extLst>
              <a:ext uri="{FF2B5EF4-FFF2-40B4-BE49-F238E27FC236}">
                <a16:creationId xmlns:a16="http://schemas.microsoft.com/office/drawing/2014/main" id="{59FA5304-F27E-F1C2-06CC-334F2A4DA832}"/>
              </a:ext>
            </a:extLst>
          </p:cNvPr>
          <p:cNvSpPr txBox="1"/>
          <p:nvPr/>
        </p:nvSpPr>
        <p:spPr>
          <a:xfrm>
            <a:off x="9132191" y="4364296"/>
            <a:ext cx="5922046"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実施期間は、２０２６年８月の事業開始を想定してください。</a:t>
            </a:r>
          </a:p>
        </p:txBody>
      </p:sp>
      <p:sp>
        <p:nvSpPr>
          <p:cNvPr id="17" name="テキスト ボックス 16">
            <a:extLst>
              <a:ext uri="{FF2B5EF4-FFF2-40B4-BE49-F238E27FC236}">
                <a16:creationId xmlns:a16="http://schemas.microsoft.com/office/drawing/2014/main" id="{B2AC2744-F436-4E61-8816-4F90931AB5DA}"/>
              </a:ext>
            </a:extLst>
          </p:cNvPr>
          <p:cNvSpPr txBox="1"/>
          <p:nvPr/>
        </p:nvSpPr>
        <p:spPr>
          <a:xfrm>
            <a:off x="9132191" y="3520685"/>
            <a:ext cx="5922046"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提案される企業・大学、研究機関等の名称を記載してください。</a:t>
            </a:r>
            <a:endParaRPr lang="en-US" altLang="ja-JP" dirty="0">
              <a:latin typeface="+mn-ea"/>
            </a:endParaRPr>
          </a:p>
          <a:p>
            <a:r>
              <a:rPr lang="ja-JP" altLang="en-US" dirty="0">
                <a:latin typeface="+mn-ea"/>
              </a:rPr>
              <a:t>共同提案の場合、代表機関を一番左に記述し、共同提案者を続けて併記してください。</a:t>
            </a:r>
            <a:endParaRPr lang="en-US" altLang="ja-JP" dirty="0">
              <a:latin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6551" y="59138"/>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１．提案の概要</a:t>
            </a:r>
          </a:p>
        </p:txBody>
      </p:sp>
      <p:sp>
        <p:nvSpPr>
          <p:cNvPr id="6" name="テキスト ボックス 5"/>
          <p:cNvSpPr txBox="1"/>
          <p:nvPr/>
        </p:nvSpPr>
        <p:spPr>
          <a:xfrm>
            <a:off x="552575" y="1421582"/>
            <a:ext cx="8424936" cy="329320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sz="1400" i="0" dirty="0">
                <a:latin typeface="+mn-ea"/>
              </a:rPr>
              <a:t>・提案技術に係る研究開発の産業・社会ニーズ等の背景、必要性（国プロとしての実施の必要性含む）、課題、解決方法、産業社会への波及効果等の概要を簡潔に記載ください。</a:t>
            </a:r>
            <a:endParaRPr lang="en-US" altLang="ja-JP" sz="1400" i="0" dirty="0">
              <a:latin typeface="+mn-ea"/>
            </a:endParaRPr>
          </a:p>
          <a:p>
            <a:r>
              <a:rPr lang="ja-JP" altLang="en-US" sz="1400" i="0" dirty="0">
                <a:latin typeface="+mn-ea"/>
              </a:rPr>
              <a:t>・提案者が有する強み等、アピールできる点を記載ください。</a:t>
            </a:r>
            <a:endParaRPr lang="en-US" altLang="ja-JP" sz="1400" i="0" dirty="0">
              <a:latin typeface="+mn-ea"/>
            </a:endParaRPr>
          </a:p>
          <a:p>
            <a:endParaRPr lang="en-US" altLang="ja-JP" sz="1400" i="0" dirty="0">
              <a:latin typeface="+mn-ea"/>
            </a:endParaRPr>
          </a:p>
          <a:p>
            <a:endParaRPr lang="en-US" altLang="ja-JP" sz="1400" i="0" dirty="0">
              <a:latin typeface="+mn-ea"/>
            </a:endParaRPr>
          </a:p>
          <a:p>
            <a:r>
              <a:rPr lang="en-US" altLang="ja-JP" sz="1400" i="0" dirty="0">
                <a:latin typeface="+mn-ea"/>
              </a:rPr>
              <a:t>【</a:t>
            </a:r>
            <a:r>
              <a:rPr lang="ja-JP" altLang="en-US" sz="1400" i="0" dirty="0">
                <a:latin typeface="+mn-ea"/>
              </a:rPr>
              <a:t>その他：注意点</a:t>
            </a:r>
            <a:r>
              <a:rPr lang="en-US" altLang="ja-JP" sz="1400" i="0" dirty="0">
                <a:latin typeface="+mn-ea"/>
              </a:rPr>
              <a:t>】</a:t>
            </a:r>
          </a:p>
          <a:p>
            <a:r>
              <a:rPr lang="ja-JP" altLang="en-US" sz="1400" i="0" dirty="0">
                <a:latin typeface="+mn-ea"/>
              </a:rPr>
              <a:t>・「修士・博士一貫の学位プログラムの構築」を前提とした、各大学・アカデミアの特色を活かし、量子拠点と連携した育成内容とすること。</a:t>
            </a:r>
            <a:endParaRPr lang="en-US" altLang="ja-JP" sz="1400" i="0" dirty="0">
              <a:latin typeface="+mn-ea"/>
            </a:endParaRPr>
          </a:p>
          <a:p>
            <a:r>
              <a:rPr lang="ja-JP" altLang="en-US" sz="1400" i="0" dirty="0">
                <a:latin typeface="+mn-ea"/>
              </a:rPr>
              <a:t>・提案者は育成対象及びその育成内容、育成における量子拠点の役割を明確にし、それに必要な育成スキームを構築すること。</a:t>
            </a:r>
            <a:endParaRPr lang="en-US" altLang="ja-JP" sz="1400" i="0" dirty="0">
              <a:latin typeface="+mn-ea"/>
            </a:endParaRPr>
          </a:p>
          <a:p>
            <a:r>
              <a:rPr lang="ja-JP" altLang="en-US" sz="1400" i="0" dirty="0">
                <a:latin typeface="+mn-ea"/>
              </a:rPr>
              <a:t>・単なる設備投資ではなく、研究開発要素のある提案とすること。</a:t>
            </a:r>
            <a:endParaRPr lang="en-US" altLang="ja-JP" sz="1400" i="0" dirty="0">
              <a:latin typeface="+mn-ea"/>
            </a:endParaRPr>
          </a:p>
          <a:p>
            <a:r>
              <a:rPr lang="ja-JP" altLang="en-US" sz="1400" i="0" dirty="0">
                <a:latin typeface="+mn-ea"/>
              </a:rPr>
              <a:t>・上記スキームや得られる成果に関して、学位プログラム等の履修者数、量子分野への就職者数等、提案内容に適した具体的な内容・指標や、事業期間終了後の継続性などを提案時に提示すること。</a:t>
            </a:r>
            <a:endParaRPr lang="en-US" altLang="ja-JP" sz="1400" i="0" dirty="0">
              <a:latin typeface="+mn-ea"/>
            </a:endParaRPr>
          </a:p>
          <a:p>
            <a:r>
              <a:rPr lang="ja-JP" altLang="en-US" sz="1400" i="0" dirty="0">
                <a:latin typeface="+mn-ea"/>
              </a:rPr>
              <a:t>・将来的には、大学で自走した取り組み（企業からの寄附講座の活用など）にできるよう検討すること。</a:t>
            </a:r>
            <a:endParaRPr lang="en-US" altLang="ja-JP" dirty="0">
              <a:latin typeface="+mn-ea"/>
            </a:endParaRPr>
          </a:p>
          <a:p>
            <a:endParaRPr lang="en-US" altLang="ja-JP" dirty="0">
              <a:latin typeface="+mn-ea"/>
            </a:endParaRPr>
          </a:p>
        </p:txBody>
      </p:sp>
      <p:sp>
        <p:nvSpPr>
          <p:cNvPr id="4"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latin typeface="+mn-ea"/>
                <a:cs typeface="メイリオ" pitchFamily="50" charset="-128"/>
              </a:rPr>
              <a:pPr algn="r" defTabSz="884238">
                <a:defRPr/>
              </a:pPr>
              <a:t>2</a:t>
            </a:fld>
            <a:endParaRPr lang="en-US" altLang="ja-JP" dirty="0">
              <a:latin typeface="+mn-ea"/>
              <a:cs typeface="メイリオ" pitchFamily="50" charset="-128"/>
            </a:endParaRPr>
          </a:p>
        </p:txBody>
      </p:sp>
      <p:sp>
        <p:nvSpPr>
          <p:cNvPr id="9" name="正方形/長方形 8"/>
          <p:cNvSpPr/>
          <p:nvPr/>
        </p:nvSpPr>
        <p:spPr>
          <a:xfrm>
            <a:off x="336825" y="997816"/>
            <a:ext cx="11519815" cy="5506173"/>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10" name="正方形/長方形 9"/>
          <p:cNvSpPr/>
          <p:nvPr/>
        </p:nvSpPr>
        <p:spPr>
          <a:xfrm>
            <a:off x="335360" y="781791"/>
            <a:ext cx="1657376"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11" name="正方形/長方形 252"/>
          <p:cNvSpPr>
            <a:spLocks noChangeArrowheads="1"/>
          </p:cNvSpPr>
          <p:nvPr/>
        </p:nvSpPr>
        <p:spPr bwMode="auto">
          <a:xfrm>
            <a:off x="1631504" y="1164253"/>
            <a:ext cx="8869510" cy="276999"/>
          </a:xfrm>
          <a:prstGeom prst="rect">
            <a:avLst/>
          </a:prstGeom>
          <a:noFill/>
          <a:ln w="9525">
            <a:noFill/>
            <a:miter lim="800000"/>
            <a:headEnd/>
            <a:tailEnd/>
          </a:ln>
        </p:spPr>
        <p:txBody>
          <a:bodyPr wrap="square">
            <a:spAutoFit/>
          </a:bodyPr>
          <a:lstStyle/>
          <a:p>
            <a:pPr>
              <a:spcBef>
                <a:spcPts val="600"/>
              </a:spcBef>
            </a:pPr>
            <a:r>
              <a:rPr lang="ja-JP" altLang="en-US" sz="1200" dirty="0">
                <a:latin typeface="+mn-ea"/>
              </a:rPr>
              <a:t>　</a:t>
            </a:r>
            <a:endParaRPr lang="en-US" altLang="ja-JP" sz="1200" dirty="0">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274638"/>
            <a:ext cx="3970784"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２．研究開発の目標</a:t>
            </a:r>
          </a:p>
        </p:txBody>
      </p:sp>
      <p:sp>
        <p:nvSpPr>
          <p:cNvPr id="6" name="テキスト ボックス 5"/>
          <p:cNvSpPr txBox="1"/>
          <p:nvPr/>
        </p:nvSpPr>
        <p:spPr>
          <a:xfrm>
            <a:off x="4525236" y="313186"/>
            <a:ext cx="4536504"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提案する研究開発の目標を具体的かつ定量的に記載してください</a:t>
            </a:r>
            <a:endParaRPr lang="en-US" altLang="ja-JP" dirty="0">
              <a:latin typeface="+mn-ea"/>
            </a:endParaRPr>
          </a:p>
          <a:p>
            <a:r>
              <a:rPr lang="ja-JP" altLang="en-US" dirty="0">
                <a:latin typeface="+mn-ea"/>
              </a:rPr>
              <a:t>　（極力、目標仕様等の具体的な数値を記載してください）</a:t>
            </a:r>
            <a:endParaRPr lang="en-US" altLang="ja-JP" dirty="0">
              <a:latin typeface="+mn-ea"/>
            </a:endParaRPr>
          </a:p>
        </p:txBody>
      </p:sp>
      <p:sp>
        <p:nvSpPr>
          <p:cNvPr id="4" name="テキスト ボックス 21"/>
          <p:cNvSpPr txBox="1">
            <a:spLocks noChangeArrowheads="1"/>
          </p:cNvSpPr>
          <p:nvPr/>
        </p:nvSpPr>
        <p:spPr bwMode="auto">
          <a:xfrm>
            <a:off x="191344" y="1374341"/>
            <a:ext cx="4248472" cy="338554"/>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中間目標（２０２７年度末時点）</a:t>
            </a:r>
            <a:endParaRPr lang="en-US" altLang="ja-JP" sz="1600" dirty="0">
              <a:latin typeface="+mn-ea"/>
            </a:endParaRPr>
          </a:p>
        </p:txBody>
      </p:sp>
      <p:sp>
        <p:nvSpPr>
          <p:cNvPr id="5" name="テキスト ボックス 21"/>
          <p:cNvSpPr txBox="1">
            <a:spLocks noChangeArrowheads="1"/>
          </p:cNvSpPr>
          <p:nvPr/>
        </p:nvSpPr>
        <p:spPr bwMode="auto">
          <a:xfrm>
            <a:off x="191344" y="2963044"/>
            <a:ext cx="3744416" cy="338554"/>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②最終目標（２０２８年度末時点）</a:t>
            </a:r>
            <a:endParaRPr lang="en-US" altLang="ja-JP" sz="16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3904631679"/>
              </p:ext>
            </p:extLst>
          </p:nvPr>
        </p:nvGraphicFramePr>
        <p:xfrm>
          <a:off x="290176" y="1809804"/>
          <a:ext cx="11494456" cy="582359"/>
        </p:xfrm>
        <a:graphic>
          <a:graphicData uri="http://schemas.openxmlformats.org/drawingml/2006/table">
            <a:tbl>
              <a:tblPr firstRow="1" firstCol="1" bandRow="1">
                <a:tableStyleId>{5940675A-B579-460E-94D1-54222C63F5DA}</a:tableStyleId>
              </a:tblPr>
              <a:tblGrid>
                <a:gridCol w="2015700">
                  <a:extLst>
                    <a:ext uri="{9D8B030D-6E8A-4147-A177-3AD203B41FA5}">
                      <a16:colId xmlns:a16="http://schemas.microsoft.com/office/drawing/2014/main" val="20000"/>
                    </a:ext>
                  </a:extLst>
                </a:gridCol>
                <a:gridCol w="9478756">
                  <a:extLst>
                    <a:ext uri="{9D8B030D-6E8A-4147-A177-3AD203B41FA5}">
                      <a16:colId xmlns:a16="http://schemas.microsoft.com/office/drawing/2014/main" val="20001"/>
                    </a:ext>
                  </a:extLst>
                </a:gridCol>
              </a:tblGrid>
              <a:tr h="467069">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提案事業の</a:t>
                      </a:r>
                      <a:r>
                        <a:rPr lang="ja-JP" altLang="en-US" sz="1100" spc="10" dirty="0">
                          <a:effectLst/>
                          <a:latin typeface="+mn-ea"/>
                          <a:ea typeface="+mn-ea"/>
                        </a:rPr>
                        <a:t>中間目標</a:t>
                      </a:r>
                      <a:endParaRPr lang="ja-JP" altLang="ja-JP" sz="1100" spc="10" dirty="0">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a:t>
                      </a:r>
                      <a:r>
                        <a:rPr lang="ja-JP" altLang="ja-JP" sz="1100" spc="10" dirty="0">
                          <a:effectLst/>
                          <a:latin typeface="+mn-ea"/>
                          <a:ea typeface="+mn-ea"/>
                        </a:rPr>
                        <a:t>○○○○○○○○○○○○○○</a:t>
                      </a:r>
                      <a:r>
                        <a:rPr lang="ja-JP" sz="1100" spc="10" dirty="0">
                          <a:effectLst/>
                          <a:latin typeface="+mn-ea"/>
                          <a:ea typeface="+mn-ea"/>
                        </a:rPr>
                        <a:t>○○</a:t>
                      </a: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（客観的に評価ができるように定量的に記載ください。）</a:t>
                      </a:r>
                      <a:endParaRPr kumimoji="1" lang="en-US" altLang="ja-JP" sz="1100" i="1"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kumimoji="1" lang="ja-JP" altLang="ja-JP" sz="1100" kern="1200" dirty="0">
                        <a:solidFill>
                          <a:schemeClr val="tx1"/>
                        </a:solidFill>
                        <a:effectLst/>
                        <a:latin typeface="+mn-ea"/>
                        <a:ea typeface="+mn-ea"/>
                        <a:cs typeface="+mn-cs"/>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91344" y="1039830"/>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3801182990"/>
              </p:ext>
            </p:extLst>
          </p:nvPr>
        </p:nvGraphicFramePr>
        <p:xfrm>
          <a:off x="290176" y="3369553"/>
          <a:ext cx="11494456" cy="1182194"/>
        </p:xfrm>
        <a:graphic>
          <a:graphicData uri="http://schemas.openxmlformats.org/drawingml/2006/table">
            <a:tbl>
              <a:tblPr firstRow="1" firstCol="1" bandRow="1">
                <a:tableStyleId>{5940675A-B579-460E-94D1-54222C63F5DA}</a:tableStyleId>
              </a:tblPr>
              <a:tblGrid>
                <a:gridCol w="2015700">
                  <a:extLst>
                    <a:ext uri="{9D8B030D-6E8A-4147-A177-3AD203B41FA5}">
                      <a16:colId xmlns:a16="http://schemas.microsoft.com/office/drawing/2014/main" val="20000"/>
                    </a:ext>
                  </a:extLst>
                </a:gridCol>
                <a:gridCol w="9478756">
                  <a:extLst>
                    <a:ext uri="{9D8B030D-6E8A-4147-A177-3AD203B41FA5}">
                      <a16:colId xmlns:a16="http://schemas.microsoft.com/office/drawing/2014/main" val="20001"/>
                    </a:ext>
                  </a:extLst>
                </a:gridCol>
              </a:tblGrid>
              <a:tr h="591097">
                <a:tc>
                  <a:txBody>
                    <a:bodyPr/>
                    <a:lstStyle/>
                    <a:p>
                      <a:pPr algn="just" latinLnBrk="1">
                        <a:lnSpc>
                          <a:spcPts val="1580"/>
                        </a:lnSpc>
                        <a:spcAft>
                          <a:spcPts val="0"/>
                        </a:spcAft>
                      </a:pPr>
                      <a:r>
                        <a:rPr kumimoji="1" lang="ja-JP" altLang="en-US" sz="1100" kern="1200" spc="10" dirty="0">
                          <a:solidFill>
                            <a:schemeClr val="tx1"/>
                          </a:solidFill>
                          <a:effectLst/>
                          <a:latin typeface="+mn-ea"/>
                          <a:ea typeface="+mn-ea"/>
                          <a:cs typeface="Times New Roman" panose="02020603050405020304" pitchFamily="18" charset="0"/>
                        </a:rPr>
                        <a:t>研究開発計画中の最終目標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（経済産業省研究開発計画中の最終目標との合致性を考慮した上で、客観的に評価ができるように定量的に記載ください。）</a:t>
                      </a:r>
                      <a:endParaRPr kumimoji="1" lang="ja-JP" altLang="ja-JP" sz="1100"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lang="en-US" altLang="ja-JP" sz="1100" spc="10" dirty="0">
                        <a:effectLst/>
                        <a:latin typeface="+mn-ea"/>
                        <a:ea typeface="+mn-ea"/>
                      </a:endParaRPr>
                    </a:p>
                  </a:txBody>
                  <a:tcPr marL="68580" marR="68580" marT="0" marB="0"/>
                </a:tc>
                <a:extLst>
                  <a:ext uri="{0D108BD9-81ED-4DB2-BD59-A6C34878D82A}">
                    <a16:rowId xmlns:a16="http://schemas.microsoft.com/office/drawing/2014/main" val="1837149989"/>
                  </a:ext>
                </a:extLst>
              </a:tr>
              <a:tr h="591097">
                <a:tc>
                  <a:txBody>
                    <a:bodyPr/>
                    <a:lstStyle/>
                    <a:p>
                      <a:pPr algn="just" latinLnBrk="1">
                        <a:lnSpc>
                          <a:spcPts val="1580"/>
                        </a:lnSpc>
                        <a:spcAft>
                          <a:spcPts val="0"/>
                        </a:spcAft>
                      </a:pPr>
                      <a:r>
                        <a:rPr kumimoji="1" lang="ja-JP" sz="1100" kern="1200" spc="10" dirty="0">
                          <a:solidFill>
                            <a:schemeClr val="tx1"/>
                          </a:solidFill>
                          <a:effectLst/>
                          <a:latin typeface="+mn-ea"/>
                          <a:ea typeface="+mn-ea"/>
                          <a:cs typeface="Times New Roman" panose="02020603050405020304" pitchFamily="18" charset="0"/>
                        </a:rPr>
                        <a:t>提案事業の</a:t>
                      </a:r>
                      <a:r>
                        <a:rPr kumimoji="1" lang="ja-JP" altLang="en-US" sz="1100" kern="1200" spc="10" dirty="0">
                          <a:solidFill>
                            <a:schemeClr val="tx1"/>
                          </a:solidFill>
                          <a:effectLst/>
                          <a:latin typeface="+mn-ea"/>
                          <a:ea typeface="+mn-ea"/>
                          <a:cs typeface="Times New Roman" panose="02020603050405020304" pitchFamily="18" charset="0"/>
                        </a:rPr>
                        <a:t>最終目標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kumimoji="1" lang="ja-JP" altLang="ja-JP" sz="1100" i="1" kern="1200" dirty="0">
                          <a:solidFill>
                            <a:srgbClr val="0000FF"/>
                          </a:solidFill>
                          <a:effectLst/>
                          <a:latin typeface="+mn-ea"/>
                          <a:ea typeface="+mn-ea"/>
                          <a:cs typeface="+mn-cs"/>
                        </a:rPr>
                        <a:t>（経済産業省研究開発計画中の最終目標との合致性を考慮した上で、客観的に評価ができるように定量的に記載ください。）</a:t>
                      </a:r>
                      <a:endParaRPr kumimoji="1" lang="en-US" altLang="ja-JP" sz="1100" i="1" kern="1200" dirty="0">
                        <a:solidFill>
                          <a:srgbClr val="0000FF"/>
                        </a:solidFill>
                        <a:effectLst/>
                        <a:latin typeface="+mn-ea"/>
                        <a:ea typeface="+mn-ea"/>
                        <a:cs typeface="+mn-cs"/>
                      </a:endParaRPr>
                    </a:p>
                    <a:p>
                      <a:pPr marL="0" marR="0" lvl="0" indent="0" algn="just" defTabSz="914400" rtl="0" eaLnBrk="1" fontAlgn="auto" latinLnBrk="1" hangingPunct="1">
                        <a:lnSpc>
                          <a:spcPts val="1580"/>
                        </a:lnSpc>
                        <a:spcBef>
                          <a:spcPts val="0"/>
                        </a:spcBef>
                        <a:spcAft>
                          <a:spcPts val="0"/>
                        </a:spcAft>
                        <a:buClrTx/>
                        <a:buSzTx/>
                        <a:buFontTx/>
                        <a:buNone/>
                        <a:tabLst/>
                        <a:defRPr/>
                      </a:pPr>
                      <a:endParaRPr kumimoji="1" lang="ja-JP" altLang="ja-JP" sz="1100" kern="1200" dirty="0">
                        <a:solidFill>
                          <a:schemeClr val="tx1"/>
                        </a:solidFill>
                        <a:effectLst/>
                        <a:latin typeface="+mn-ea"/>
                        <a:ea typeface="+mn-ea"/>
                        <a:cs typeface="+mn-cs"/>
                      </a:endParaRPr>
                    </a:p>
                  </a:txBody>
                  <a:tcPr marL="68580" marR="68580" marT="0" marB="0"/>
                </a:tc>
                <a:extLst>
                  <a:ext uri="{0D108BD9-81ED-4DB2-BD59-A6C34878D82A}">
                    <a16:rowId xmlns:a16="http://schemas.microsoft.com/office/drawing/2014/main" val="10002"/>
                  </a:ext>
                </a:extLst>
              </a:tr>
            </a:tbl>
          </a:graphicData>
        </a:graphic>
      </p:graphicFrame>
      <p:sp>
        <p:nvSpPr>
          <p:cNvPr id="10" name="スライド番号プレースホルダ 2">
            <a:extLst>
              <a:ext uri="{FF2B5EF4-FFF2-40B4-BE49-F238E27FC236}">
                <a16:creationId xmlns:a16="http://schemas.microsoft.com/office/drawing/2014/main" id="{1222884C-B6B8-22D8-AE07-0E58D413CD61}"/>
              </a:ext>
            </a:extLst>
          </p:cNvPr>
          <p:cNvSpPr txBox="1">
            <a:spLocks noGrp="1"/>
          </p:cNvSpPr>
          <p:nvPr/>
        </p:nvSpPr>
        <p:spPr bwMode="auto">
          <a:xfrm>
            <a:off x="11323240" y="6533016"/>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prstClr val="black"/>
                </a:solidFill>
                <a:latin typeface="ＭＳ Ｐゴシック" panose="020B0600070205080204" pitchFamily="50" charset="-128"/>
                <a:cs typeface="メイリオ" pitchFamily="50" charset="-128"/>
              </a:rPr>
              <a:pPr algn="r" defTabSz="884238">
                <a:defRPr/>
              </a:pPr>
              <a:t>3</a:t>
            </a:fld>
            <a:endParaRPr lang="en-US" altLang="ja-JP" dirty="0">
              <a:solidFill>
                <a:prstClr val="black"/>
              </a:solidFill>
              <a:latin typeface="ＭＳ Ｐゴシック" panose="020B0600070205080204" pitchFamily="50" charset="-128"/>
              <a:cs typeface="メイリオ"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5360" y="113439"/>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３．実施体制</a:t>
            </a:r>
          </a:p>
        </p:txBody>
      </p:sp>
      <p:sp>
        <p:nvSpPr>
          <p:cNvPr id="7" name="テキスト ボックス 6"/>
          <p:cNvSpPr txBox="1"/>
          <p:nvPr/>
        </p:nvSpPr>
        <p:spPr>
          <a:xfrm>
            <a:off x="4764269" y="108746"/>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・提案事業を実施する体制とそれぞれの役割を下図のように記載してください（提案書に記載する実施体制の転記あるいは簡略化したもので構いません）</a:t>
            </a:r>
            <a:endParaRPr lang="en-US" altLang="ja-JP" dirty="0">
              <a:latin typeface="+mn-ea"/>
            </a:endParaRPr>
          </a:p>
        </p:txBody>
      </p:sp>
      <p:sp>
        <p:nvSpPr>
          <p:cNvPr id="49"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4</a:t>
            </a:r>
          </a:p>
        </p:txBody>
      </p:sp>
      <p:sp>
        <p:nvSpPr>
          <p:cNvPr id="9" name="Line 2">
            <a:extLst>
              <a:ext uri="{FF2B5EF4-FFF2-40B4-BE49-F238E27FC236}">
                <a16:creationId xmlns:a16="http://schemas.microsoft.com/office/drawing/2014/main" id="{151F074A-1DDF-E352-DA78-7CAB17B64BAA}"/>
              </a:ext>
            </a:extLst>
          </p:cNvPr>
          <p:cNvSpPr>
            <a:spLocks noChangeShapeType="1"/>
          </p:cNvSpPr>
          <p:nvPr/>
        </p:nvSpPr>
        <p:spPr bwMode="auto">
          <a:xfrm>
            <a:off x="6849615" y="1628800"/>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0" name="Text Box 6">
            <a:extLst>
              <a:ext uri="{FF2B5EF4-FFF2-40B4-BE49-F238E27FC236}">
                <a16:creationId xmlns:a16="http://schemas.microsoft.com/office/drawing/2014/main" id="{AC2F8D48-A15B-C1DC-D774-61F0AFD03B07}"/>
              </a:ext>
            </a:extLst>
          </p:cNvPr>
          <p:cNvSpPr txBox="1">
            <a:spLocks noChangeArrowheads="1"/>
          </p:cNvSpPr>
          <p:nvPr/>
        </p:nvSpPr>
        <p:spPr bwMode="auto">
          <a:xfrm>
            <a:off x="4933210" y="139566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ＮＥＤＯ</a:t>
            </a:r>
            <a:endParaRPr lang="ja-JP" altLang="ja-JP" dirty="0">
              <a:latin typeface="+mn-ea"/>
              <a:ea typeface="+mn-ea"/>
            </a:endParaRPr>
          </a:p>
        </p:txBody>
      </p:sp>
      <p:sp>
        <p:nvSpPr>
          <p:cNvPr id="11" name="Text Box 8">
            <a:extLst>
              <a:ext uri="{FF2B5EF4-FFF2-40B4-BE49-F238E27FC236}">
                <a16:creationId xmlns:a16="http://schemas.microsoft.com/office/drawing/2014/main" id="{F45CEE5F-F0BF-4C18-B013-FEDDC87C7D93}"/>
              </a:ext>
            </a:extLst>
          </p:cNvPr>
          <p:cNvSpPr txBox="1">
            <a:spLocks noChangeArrowheads="1"/>
          </p:cNvSpPr>
          <p:nvPr/>
        </p:nvSpPr>
        <p:spPr bwMode="auto">
          <a:xfrm>
            <a:off x="7518812"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業務管理統括責任者</a:t>
            </a:r>
          </a:p>
          <a:p>
            <a:pPr algn="just" eaLnBrk="0" fontAlgn="base" hangingPunct="0">
              <a:spcBef>
                <a:spcPct val="0"/>
              </a:spcBef>
              <a:spcAft>
                <a:spcPct val="0"/>
              </a:spcAft>
            </a:pPr>
            <a:r>
              <a:rPr kumimoji="0" lang="ja-JP" altLang="en-US" sz="900" dirty="0">
                <a:latin typeface="+mn-ea"/>
              </a:rPr>
              <a:t>・所属</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・役職名</a:t>
            </a:r>
            <a:r>
              <a:rPr kumimoji="0" lang="ja-JP" altLang="en-US" sz="900" u="sng" dirty="0">
                <a:latin typeface="+mn-ea"/>
              </a:rPr>
              <a:t>　　　　　</a:t>
            </a:r>
          </a:p>
          <a:p>
            <a:pPr algn="just" eaLnBrk="0" fontAlgn="base" hangingPunct="0">
              <a:spcBef>
                <a:spcPct val="0"/>
              </a:spcBef>
              <a:spcAft>
                <a:spcPct val="0"/>
              </a:spcAft>
            </a:pPr>
            <a:r>
              <a:rPr kumimoji="0" lang="ja-JP" altLang="en-US" sz="900" dirty="0">
                <a:latin typeface="+mn-ea"/>
              </a:rPr>
              <a:t>・氏名</a:t>
            </a:r>
            <a:r>
              <a:rPr kumimoji="0" lang="ja-JP" altLang="en-US" sz="900" u="sng" dirty="0">
                <a:latin typeface="+mn-ea"/>
              </a:rPr>
              <a:t>　　　　　　</a:t>
            </a:r>
            <a:endParaRPr kumimoji="0" lang="ja-JP" altLang="ja-JP" dirty="0">
              <a:latin typeface="+mn-ea"/>
            </a:endParaRPr>
          </a:p>
        </p:txBody>
      </p:sp>
      <p:sp>
        <p:nvSpPr>
          <p:cNvPr id="12" name="Line 9">
            <a:extLst>
              <a:ext uri="{FF2B5EF4-FFF2-40B4-BE49-F238E27FC236}">
                <a16:creationId xmlns:a16="http://schemas.microsoft.com/office/drawing/2014/main" id="{ACEA09FE-C800-2346-0EE5-2AEE7C78AD85}"/>
              </a:ext>
            </a:extLst>
          </p:cNvPr>
          <p:cNvSpPr>
            <a:spLocks noChangeShapeType="1"/>
          </p:cNvSpPr>
          <p:nvPr/>
        </p:nvSpPr>
        <p:spPr bwMode="auto">
          <a:xfrm>
            <a:off x="5881125" y="2044324"/>
            <a:ext cx="16376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4" name="Text Box 10">
            <a:extLst>
              <a:ext uri="{FF2B5EF4-FFF2-40B4-BE49-F238E27FC236}">
                <a16:creationId xmlns:a16="http://schemas.microsoft.com/office/drawing/2014/main" id="{B72B4DAC-F56A-320A-D047-D746CC15E6AA}"/>
              </a:ext>
            </a:extLst>
          </p:cNvPr>
          <p:cNvSpPr txBox="1">
            <a:spLocks noChangeArrowheads="1"/>
          </p:cNvSpPr>
          <p:nvPr/>
        </p:nvSpPr>
        <p:spPr bwMode="auto">
          <a:xfrm>
            <a:off x="6727531" y="1742410"/>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指示・協議</a:t>
            </a:r>
            <a:endParaRPr kumimoji="0" lang="ja-JP" altLang="ja-JP" sz="1050" dirty="0">
              <a:latin typeface="+mn-ea"/>
            </a:endParaRPr>
          </a:p>
        </p:txBody>
      </p:sp>
      <p:sp>
        <p:nvSpPr>
          <p:cNvPr id="24" name="Line 11">
            <a:extLst>
              <a:ext uri="{FF2B5EF4-FFF2-40B4-BE49-F238E27FC236}">
                <a16:creationId xmlns:a16="http://schemas.microsoft.com/office/drawing/2014/main" id="{D1CC1838-A918-8CAD-4D27-785824147400}"/>
              </a:ext>
            </a:extLst>
          </p:cNvPr>
          <p:cNvSpPr>
            <a:spLocks noChangeShapeType="1"/>
          </p:cNvSpPr>
          <p:nvPr/>
        </p:nvSpPr>
        <p:spPr bwMode="auto">
          <a:xfrm flipH="1">
            <a:off x="5851158" y="1770249"/>
            <a:ext cx="1588" cy="14255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5" name="Line 12">
            <a:extLst>
              <a:ext uri="{FF2B5EF4-FFF2-40B4-BE49-F238E27FC236}">
                <a16:creationId xmlns:a16="http://schemas.microsoft.com/office/drawing/2014/main" id="{591D6CD3-D40C-135C-2DCD-2BA532B9B843}"/>
              </a:ext>
            </a:extLst>
          </p:cNvPr>
          <p:cNvSpPr>
            <a:spLocks noChangeShapeType="1"/>
          </p:cNvSpPr>
          <p:nvPr/>
        </p:nvSpPr>
        <p:spPr bwMode="auto">
          <a:xfrm flipH="1">
            <a:off x="3929036" y="2964049"/>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7" name="Line 12">
            <a:extLst>
              <a:ext uri="{FF2B5EF4-FFF2-40B4-BE49-F238E27FC236}">
                <a16:creationId xmlns:a16="http://schemas.microsoft.com/office/drawing/2014/main" id="{9CE74C17-7B71-FBBC-7921-8B39259C011B}"/>
              </a:ext>
            </a:extLst>
          </p:cNvPr>
          <p:cNvSpPr>
            <a:spLocks noChangeShapeType="1"/>
          </p:cNvSpPr>
          <p:nvPr/>
        </p:nvSpPr>
        <p:spPr bwMode="auto">
          <a:xfrm flipH="1">
            <a:off x="7777495" y="2952482"/>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8" name="Line 13">
            <a:extLst>
              <a:ext uri="{FF2B5EF4-FFF2-40B4-BE49-F238E27FC236}">
                <a16:creationId xmlns:a16="http://schemas.microsoft.com/office/drawing/2014/main" id="{F1DE1FA7-5496-BAF8-3A7E-4344F3AD1D8C}"/>
              </a:ext>
            </a:extLst>
          </p:cNvPr>
          <p:cNvSpPr>
            <a:spLocks noChangeShapeType="1"/>
          </p:cNvSpPr>
          <p:nvPr/>
        </p:nvSpPr>
        <p:spPr bwMode="auto">
          <a:xfrm>
            <a:off x="3927968" y="2954721"/>
            <a:ext cx="3852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9" name="Text Box 14">
            <a:extLst>
              <a:ext uri="{FF2B5EF4-FFF2-40B4-BE49-F238E27FC236}">
                <a16:creationId xmlns:a16="http://schemas.microsoft.com/office/drawing/2014/main" id="{8BDA910C-C652-1CD4-368B-110378AF7953}"/>
              </a:ext>
            </a:extLst>
          </p:cNvPr>
          <p:cNvSpPr txBox="1">
            <a:spLocks noChangeArrowheads="1"/>
          </p:cNvSpPr>
          <p:nvPr/>
        </p:nvSpPr>
        <p:spPr bwMode="auto">
          <a:xfrm>
            <a:off x="6912308" y="3229310"/>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研究所</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○○センター（お台場）</a:t>
            </a:r>
          </a:p>
          <a:p>
            <a:pPr algn="just" eaLnBrk="0" fontAlgn="base" hangingPunct="0">
              <a:spcBef>
                <a:spcPct val="0"/>
              </a:spcBef>
              <a:spcAft>
                <a:spcPct val="0"/>
              </a:spcAft>
            </a:pPr>
            <a:r>
              <a:rPr kumimoji="0" lang="ja-JP" altLang="en-US" sz="1000" dirty="0">
                <a:latin typeface="+mn-ea"/>
              </a:rPr>
              <a:t>・実施項目：</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○○のプログラム</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31" name="Text Box 15">
            <a:extLst>
              <a:ext uri="{FF2B5EF4-FFF2-40B4-BE49-F238E27FC236}">
                <a16:creationId xmlns:a16="http://schemas.microsoft.com/office/drawing/2014/main" id="{07201E76-9C49-15E8-9126-2B4E2FFF41E6}"/>
              </a:ext>
            </a:extLst>
          </p:cNvPr>
          <p:cNvSpPr txBox="1">
            <a:spLocks noChangeArrowheads="1"/>
          </p:cNvSpPr>
          <p:nvPr/>
        </p:nvSpPr>
        <p:spPr bwMode="auto">
          <a:xfrm>
            <a:off x="3242853" y="3229311"/>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株式会社</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○○センター（大阪）</a:t>
            </a:r>
          </a:p>
          <a:p>
            <a:pPr algn="just" eaLnBrk="0" fontAlgn="base" hangingPunct="0">
              <a:spcBef>
                <a:spcPct val="0"/>
              </a:spcBef>
              <a:spcAft>
                <a:spcPct val="0"/>
              </a:spcAft>
            </a:pPr>
            <a:r>
              <a:rPr kumimoji="0" lang="ja-JP" altLang="en-US" sz="1000" dirty="0">
                <a:latin typeface="+mn-ea"/>
              </a:rPr>
              <a:t>・実施項目：</a:t>
            </a:r>
          </a:p>
          <a:p>
            <a:pPr algn="just" eaLnBrk="0" fontAlgn="base" hangingPunct="0">
              <a:spcBef>
                <a:spcPct val="0"/>
              </a:spcBef>
              <a:spcAft>
                <a:spcPct val="0"/>
              </a:spcAft>
            </a:pPr>
            <a:r>
              <a:rPr kumimoji="0" lang="ja-JP" altLang="en-US" sz="1000" dirty="0">
                <a:latin typeface="+mn-ea"/>
              </a:rPr>
              <a:t>○○のプログラム</a:t>
            </a:r>
          </a:p>
          <a:p>
            <a:pPr algn="just" eaLnBrk="0" fontAlgn="base" hangingPunct="0">
              <a:spcBef>
                <a:spcPct val="0"/>
              </a:spcBef>
              <a:spcAft>
                <a:spcPct val="0"/>
              </a:spcAft>
            </a:pPr>
            <a:endParaRPr kumimoji="0" lang="ja-JP" altLang="en-US" sz="1000" dirty="0">
              <a:latin typeface="+mn-ea"/>
            </a:endParaRPr>
          </a:p>
          <a:p>
            <a:pPr eaLnBrk="0" fontAlgn="base" hangingPunct="0">
              <a:spcBef>
                <a:spcPct val="0"/>
              </a:spcBef>
              <a:spcAft>
                <a:spcPct val="0"/>
              </a:spcAft>
            </a:pPr>
            <a:endParaRPr kumimoji="0" lang="ja-JP" altLang="ja-JP" dirty="0">
              <a:latin typeface="+mn-ea"/>
            </a:endParaRPr>
          </a:p>
        </p:txBody>
      </p:sp>
      <p:sp>
        <p:nvSpPr>
          <p:cNvPr id="32" name="Text Box 16">
            <a:extLst>
              <a:ext uri="{FF2B5EF4-FFF2-40B4-BE49-F238E27FC236}">
                <a16:creationId xmlns:a16="http://schemas.microsoft.com/office/drawing/2014/main" id="{484B55C0-37B8-AB51-866E-F5FDE22E942C}"/>
              </a:ext>
            </a:extLst>
          </p:cNvPr>
          <p:cNvSpPr txBox="1">
            <a:spLocks noChangeArrowheads="1"/>
          </p:cNvSpPr>
          <p:nvPr/>
        </p:nvSpPr>
        <p:spPr bwMode="auto">
          <a:xfrm>
            <a:off x="3044124" y="3020878"/>
            <a:ext cx="1071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900" dirty="0">
                <a:latin typeface="+mn-ea"/>
              </a:rPr>
              <a:t>（代表事業者）</a:t>
            </a:r>
            <a:endParaRPr kumimoji="0" lang="ja-JP" altLang="ja-JP" dirty="0">
              <a:latin typeface="+mn-ea"/>
            </a:endParaRPr>
          </a:p>
        </p:txBody>
      </p:sp>
      <p:sp>
        <p:nvSpPr>
          <p:cNvPr id="33" name="Text Box 17">
            <a:extLst>
              <a:ext uri="{FF2B5EF4-FFF2-40B4-BE49-F238E27FC236}">
                <a16:creationId xmlns:a16="http://schemas.microsoft.com/office/drawing/2014/main" id="{B9CFF4ED-C16A-F38D-7FAB-A685274C7FD1}"/>
              </a:ext>
            </a:extLst>
          </p:cNvPr>
          <p:cNvSpPr txBox="1">
            <a:spLocks noChangeArrowheads="1"/>
          </p:cNvSpPr>
          <p:nvPr/>
        </p:nvSpPr>
        <p:spPr bwMode="auto">
          <a:xfrm>
            <a:off x="5092711" y="3233924"/>
            <a:ext cx="1728787" cy="20926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技術研究組合</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○○センター（つくば）</a:t>
            </a:r>
          </a:p>
          <a:p>
            <a:pPr algn="just" eaLnBrk="0" fontAlgn="base" hangingPunct="0">
              <a:spcBef>
                <a:spcPct val="0"/>
              </a:spcBef>
              <a:spcAft>
                <a:spcPct val="0"/>
              </a:spcAft>
            </a:pPr>
            <a:r>
              <a:rPr kumimoji="0" lang="ja-JP" altLang="en-US" sz="1000" dirty="0">
                <a:latin typeface="+mn-ea"/>
              </a:rPr>
              <a:t>・実施項目：</a:t>
            </a:r>
          </a:p>
          <a:p>
            <a:pPr algn="just" eaLnBrk="0" fontAlgn="base" hangingPunct="0">
              <a:spcBef>
                <a:spcPct val="0"/>
              </a:spcBef>
              <a:spcAft>
                <a:spcPct val="0"/>
              </a:spcAft>
            </a:pPr>
            <a:r>
              <a:rPr kumimoji="0" lang="ja-JP" altLang="en-US" sz="1000" dirty="0">
                <a:latin typeface="+mn-ea"/>
              </a:rPr>
              <a:t>○○のプログラム、企業６社（企業名記入）</a:t>
            </a:r>
          </a:p>
          <a:p>
            <a:pPr algn="just" eaLnBrk="0" fontAlgn="base" hangingPunct="0">
              <a:spcBef>
                <a:spcPct val="0"/>
              </a:spcBef>
              <a:spcAft>
                <a:spcPct val="0"/>
              </a:spcAft>
            </a:pPr>
            <a:endParaRPr kumimoji="0" lang="ja-JP" altLang="en-US" sz="1000" dirty="0">
              <a:latin typeface="+mn-ea"/>
            </a:endParaRPr>
          </a:p>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共同研究</a:t>
            </a:r>
            <a:r>
              <a:rPr kumimoji="0" lang="en-US" altLang="ja-JP" sz="1000" dirty="0">
                <a:latin typeface="+mn-ea"/>
              </a:rPr>
              <a:t>】</a:t>
            </a:r>
          </a:p>
          <a:p>
            <a:pPr algn="just" eaLnBrk="0" fontAlgn="base" hangingPunct="0">
              <a:spcBef>
                <a:spcPct val="0"/>
              </a:spcBef>
              <a:spcAft>
                <a:spcPct val="0"/>
              </a:spcAft>
            </a:pPr>
            <a:r>
              <a:rPr kumimoji="0" lang="ja-JP" altLang="en-US" sz="1000" dirty="0">
                <a:latin typeface="+mn-ea"/>
              </a:rPr>
              <a:t>〇〇大学</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○研究室（つくば）</a:t>
            </a:r>
          </a:p>
          <a:p>
            <a:pPr algn="just" eaLnBrk="0" fontAlgn="base" hangingPunct="0">
              <a:spcBef>
                <a:spcPct val="0"/>
              </a:spcBef>
              <a:spcAft>
                <a:spcPct val="0"/>
              </a:spcAft>
            </a:pPr>
            <a:r>
              <a:rPr kumimoji="0" lang="ja-JP" altLang="en-US" sz="1000" dirty="0">
                <a:latin typeface="+mn-ea"/>
              </a:rPr>
              <a:t>・実施項目：</a:t>
            </a:r>
          </a:p>
          <a:p>
            <a:pPr algn="just" eaLnBrk="0" fontAlgn="base" hangingPunct="0">
              <a:spcBef>
                <a:spcPct val="0"/>
              </a:spcBef>
              <a:spcAft>
                <a:spcPct val="0"/>
              </a:spcAft>
            </a:pPr>
            <a:r>
              <a:rPr kumimoji="0" lang="ja-JP" altLang="en-US" sz="1000" dirty="0">
                <a:latin typeface="+mn-ea"/>
              </a:rPr>
              <a:t>○○のプログラム</a:t>
            </a:r>
          </a:p>
          <a:p>
            <a:pPr eaLnBrk="0" fontAlgn="base" hangingPunct="0">
              <a:spcBef>
                <a:spcPct val="0"/>
              </a:spcBef>
              <a:spcAft>
                <a:spcPct val="0"/>
              </a:spcAft>
            </a:pPr>
            <a:endParaRPr kumimoji="0" lang="ja-JP" altLang="ja-JP" dirty="0">
              <a:latin typeface="+mn-ea"/>
            </a:endParaRPr>
          </a:p>
        </p:txBody>
      </p:sp>
      <p:sp>
        <p:nvSpPr>
          <p:cNvPr id="35" name="Line 9">
            <a:extLst>
              <a:ext uri="{FF2B5EF4-FFF2-40B4-BE49-F238E27FC236}">
                <a16:creationId xmlns:a16="http://schemas.microsoft.com/office/drawing/2014/main" id="{431DF055-93C0-EC7F-EE7E-CE4D4CA7BDC0}"/>
              </a:ext>
            </a:extLst>
          </p:cNvPr>
          <p:cNvSpPr>
            <a:spLocks noChangeShapeType="1"/>
          </p:cNvSpPr>
          <p:nvPr/>
        </p:nvSpPr>
        <p:spPr bwMode="auto">
          <a:xfrm>
            <a:off x="5092710" y="4263629"/>
            <a:ext cx="1728787" cy="15317"/>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6" name="Text Box 14">
            <a:extLst>
              <a:ext uri="{FF2B5EF4-FFF2-40B4-BE49-F238E27FC236}">
                <a16:creationId xmlns:a16="http://schemas.microsoft.com/office/drawing/2014/main" id="{7A27F420-6EC1-3454-CC34-3502842CC15B}"/>
              </a:ext>
            </a:extLst>
          </p:cNvPr>
          <p:cNvSpPr txBox="1">
            <a:spLocks noChangeArrowheads="1"/>
          </p:cNvSpPr>
          <p:nvPr/>
        </p:nvSpPr>
        <p:spPr bwMode="auto">
          <a:xfrm>
            <a:off x="5079911" y="581094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en-US" altLang="ja-JP" sz="1000" dirty="0">
                <a:latin typeface="+mn-ea"/>
              </a:rPr>
              <a:t>○○</a:t>
            </a:r>
            <a:r>
              <a:rPr kumimoji="0" lang="ja-JP" altLang="en-US" sz="1000" dirty="0">
                <a:latin typeface="+mn-ea"/>
              </a:rPr>
              <a:t>大学</a:t>
            </a:r>
          </a:p>
          <a:p>
            <a:pPr algn="just" eaLnBrk="0" fontAlgn="base" hangingPunct="0">
              <a:spcBef>
                <a:spcPct val="0"/>
              </a:spcBef>
              <a:spcAft>
                <a:spcPct val="0"/>
              </a:spcAft>
            </a:pPr>
            <a:r>
              <a:rPr kumimoji="0" lang="ja-JP" altLang="en-US" sz="1000" dirty="0">
                <a:latin typeface="+mn-ea"/>
              </a:rPr>
              <a:t>・事業実施場所：</a:t>
            </a:r>
          </a:p>
          <a:p>
            <a:pPr algn="just" eaLnBrk="0" fontAlgn="base" hangingPunct="0">
              <a:spcBef>
                <a:spcPct val="0"/>
              </a:spcBef>
              <a:spcAft>
                <a:spcPct val="0"/>
              </a:spcAft>
            </a:pPr>
            <a:r>
              <a:rPr kumimoji="0" lang="ja-JP" altLang="en-US" sz="1000" dirty="0">
                <a:latin typeface="+mn-ea"/>
              </a:rPr>
              <a:t>○○センター（千葉）</a:t>
            </a:r>
          </a:p>
          <a:p>
            <a:pPr algn="just" eaLnBrk="0" fontAlgn="base" hangingPunct="0">
              <a:spcBef>
                <a:spcPct val="0"/>
              </a:spcBef>
              <a:spcAft>
                <a:spcPct val="0"/>
              </a:spcAft>
            </a:pPr>
            <a:r>
              <a:rPr kumimoji="0" lang="ja-JP" altLang="en-US" sz="1000" dirty="0">
                <a:latin typeface="+mn-ea"/>
              </a:rPr>
              <a:t>・実施項目：</a:t>
            </a:r>
            <a:endParaRPr kumimoji="0" lang="en-US" altLang="ja-JP" sz="1000" dirty="0">
              <a:latin typeface="+mn-ea"/>
            </a:endParaRPr>
          </a:p>
          <a:p>
            <a:pPr algn="just" eaLnBrk="0" fontAlgn="base" hangingPunct="0">
              <a:spcBef>
                <a:spcPct val="0"/>
              </a:spcBef>
              <a:spcAft>
                <a:spcPct val="0"/>
              </a:spcAft>
            </a:pPr>
            <a:r>
              <a:rPr kumimoji="0" lang="ja-JP" altLang="en-US" sz="1000" dirty="0">
                <a:latin typeface="+mn-ea"/>
              </a:rPr>
              <a:t>○○のプログラム</a:t>
            </a:r>
          </a:p>
          <a:p>
            <a:pPr algn="just" eaLnBrk="0" fontAlgn="base" hangingPunct="0">
              <a:spcBef>
                <a:spcPct val="0"/>
              </a:spcBef>
              <a:spcAft>
                <a:spcPct val="0"/>
              </a:spcAft>
            </a:pPr>
            <a:endParaRPr kumimoji="0" lang="ja-JP" altLang="en-US" sz="1000" i="1" dirty="0">
              <a:solidFill>
                <a:srgbClr val="FF0000"/>
              </a:solidFill>
              <a:latin typeface="+mn-ea"/>
            </a:endParaRPr>
          </a:p>
          <a:p>
            <a:pPr eaLnBrk="0" fontAlgn="base" hangingPunct="0">
              <a:spcBef>
                <a:spcPct val="0"/>
              </a:spcBef>
              <a:spcAft>
                <a:spcPct val="0"/>
              </a:spcAft>
            </a:pPr>
            <a:endParaRPr kumimoji="0" lang="ja-JP" altLang="ja-JP" dirty="0">
              <a:latin typeface="+mn-ea"/>
            </a:endParaRPr>
          </a:p>
        </p:txBody>
      </p:sp>
      <p:sp>
        <p:nvSpPr>
          <p:cNvPr id="37" name="Line 19">
            <a:extLst>
              <a:ext uri="{FF2B5EF4-FFF2-40B4-BE49-F238E27FC236}">
                <a16:creationId xmlns:a16="http://schemas.microsoft.com/office/drawing/2014/main" id="{0149C915-F613-3755-BDBB-9767DA45C9D7}"/>
              </a:ext>
            </a:extLst>
          </p:cNvPr>
          <p:cNvSpPr>
            <a:spLocks noChangeShapeType="1"/>
          </p:cNvSpPr>
          <p:nvPr/>
        </p:nvSpPr>
        <p:spPr bwMode="auto">
          <a:xfrm>
            <a:off x="5913347" y="5326534"/>
            <a:ext cx="0" cy="4635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8" name="Text Box 10">
            <a:extLst>
              <a:ext uri="{FF2B5EF4-FFF2-40B4-BE49-F238E27FC236}">
                <a16:creationId xmlns:a16="http://schemas.microsoft.com/office/drawing/2014/main" id="{E9A927EE-493D-BD82-A697-614FA83557A1}"/>
              </a:ext>
            </a:extLst>
          </p:cNvPr>
          <p:cNvSpPr txBox="1">
            <a:spLocks noChangeArrowheads="1"/>
          </p:cNvSpPr>
          <p:nvPr/>
        </p:nvSpPr>
        <p:spPr bwMode="auto">
          <a:xfrm>
            <a:off x="5380741" y="2234415"/>
            <a:ext cx="499234"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委託</a:t>
            </a:r>
            <a:endParaRPr kumimoji="0" lang="ja-JP" altLang="ja-JP" sz="1050" dirty="0">
              <a:latin typeface="+mn-ea"/>
            </a:endParaRPr>
          </a:p>
        </p:txBody>
      </p:sp>
      <p:sp>
        <p:nvSpPr>
          <p:cNvPr id="39" name="Text Box 10">
            <a:extLst>
              <a:ext uri="{FF2B5EF4-FFF2-40B4-BE49-F238E27FC236}">
                <a16:creationId xmlns:a16="http://schemas.microsoft.com/office/drawing/2014/main" id="{C6051322-5F79-B0C9-CC86-790DA5E58F5C}"/>
              </a:ext>
            </a:extLst>
          </p:cNvPr>
          <p:cNvSpPr txBox="1">
            <a:spLocks noChangeArrowheads="1"/>
          </p:cNvSpPr>
          <p:nvPr/>
        </p:nvSpPr>
        <p:spPr bwMode="auto">
          <a:xfrm>
            <a:off x="4655843" y="5498272"/>
            <a:ext cx="1281153"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just" eaLnBrk="0" fontAlgn="base" hangingPunct="0">
              <a:spcBef>
                <a:spcPct val="0"/>
              </a:spcBef>
              <a:spcAft>
                <a:spcPct val="0"/>
              </a:spcAft>
            </a:pPr>
            <a:r>
              <a:rPr kumimoji="0" lang="ja-JP" altLang="en-US" sz="1050" dirty="0">
                <a:latin typeface="+mn-ea"/>
              </a:rPr>
              <a:t>再委託、共同実施</a:t>
            </a:r>
            <a:endParaRPr kumimoji="0" lang="ja-JP" altLang="ja-JP" sz="1050" dirty="0">
              <a:latin typeface="+mn-ea"/>
            </a:endParaRPr>
          </a:p>
        </p:txBody>
      </p:sp>
      <p:sp>
        <p:nvSpPr>
          <p:cNvPr id="40" name="正方形/長方形 39">
            <a:extLst>
              <a:ext uri="{FF2B5EF4-FFF2-40B4-BE49-F238E27FC236}">
                <a16:creationId xmlns:a16="http://schemas.microsoft.com/office/drawing/2014/main" id="{A4EB559A-7AB2-C21D-DC0F-88BB99A63A52}"/>
              </a:ext>
            </a:extLst>
          </p:cNvPr>
          <p:cNvSpPr/>
          <p:nvPr/>
        </p:nvSpPr>
        <p:spPr>
          <a:xfrm>
            <a:off x="3100403" y="2726418"/>
            <a:ext cx="5731901" cy="2702362"/>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Tree>
    <p:extLst>
      <p:ext uri="{BB962C8B-B14F-4D97-AF65-F5344CB8AC3E}">
        <p14:creationId xmlns:p14="http://schemas.microsoft.com/office/powerpoint/2010/main" val="3349336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348311" y="1123246"/>
            <a:ext cx="872442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1795135" y="814235"/>
            <a:ext cx="802101" cy="300082"/>
          </a:xfrm>
          <a:prstGeom prst="rect">
            <a:avLst/>
          </a:prstGeom>
          <a:noFill/>
        </p:spPr>
        <p:txBody>
          <a:bodyPr wrap="square" rtlCol="0">
            <a:spAutoFit/>
          </a:bodyPr>
          <a:lstStyle/>
          <a:p>
            <a:r>
              <a:rPr lang="en-US" altLang="ja-JP" sz="1350" dirty="0">
                <a:solidFill>
                  <a:prstClr val="black"/>
                </a:solidFill>
              </a:rPr>
              <a:t>2026/4</a:t>
            </a:r>
          </a:p>
        </p:txBody>
      </p:sp>
      <p:sp>
        <p:nvSpPr>
          <p:cNvPr id="45" name="右矢印 44"/>
          <p:cNvSpPr/>
          <p:nvPr/>
        </p:nvSpPr>
        <p:spPr>
          <a:xfrm>
            <a:off x="1939150" y="2085584"/>
            <a:ext cx="1778436" cy="5164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47" name="右矢印 46"/>
          <p:cNvSpPr/>
          <p:nvPr/>
        </p:nvSpPr>
        <p:spPr>
          <a:xfrm>
            <a:off x="2615378" y="3218229"/>
            <a:ext cx="1105741" cy="5164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49" name="右矢印 48"/>
          <p:cNvSpPr/>
          <p:nvPr/>
        </p:nvSpPr>
        <p:spPr>
          <a:xfrm>
            <a:off x="2471361" y="4341557"/>
            <a:ext cx="2182106" cy="4922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1" name="テキスト ボックス 20"/>
          <p:cNvSpPr txBox="1"/>
          <p:nvPr/>
        </p:nvSpPr>
        <p:spPr>
          <a:xfrm>
            <a:off x="3811359" y="2176362"/>
            <a:ext cx="2200387" cy="338554"/>
          </a:xfrm>
          <a:prstGeom prst="rect">
            <a:avLst/>
          </a:prstGeom>
          <a:noFill/>
        </p:spPr>
        <p:txBody>
          <a:bodyPr wrap="square" rtlCol="0" anchor="ctr">
            <a:spAutoFit/>
          </a:bodyPr>
          <a:lstStyle/>
          <a:p>
            <a:r>
              <a:rPr lang="ja-JP" altLang="en-US" sz="1600" b="1" dirty="0"/>
              <a:t>目標：～～～～を達成</a:t>
            </a:r>
          </a:p>
        </p:txBody>
      </p:sp>
      <p:sp>
        <p:nvSpPr>
          <p:cNvPr id="22" name="テキスト ボックス 21"/>
          <p:cNvSpPr txBox="1"/>
          <p:nvPr/>
        </p:nvSpPr>
        <p:spPr>
          <a:xfrm>
            <a:off x="4027383" y="3331104"/>
            <a:ext cx="2200387" cy="338554"/>
          </a:xfrm>
          <a:prstGeom prst="rect">
            <a:avLst/>
          </a:prstGeom>
          <a:noFill/>
        </p:spPr>
        <p:txBody>
          <a:bodyPr wrap="square" rtlCol="0">
            <a:spAutoFit/>
          </a:bodyPr>
          <a:lstStyle/>
          <a:p>
            <a:r>
              <a:rPr lang="ja-JP" altLang="en-US" sz="1600" b="1" dirty="0"/>
              <a:t>目標：～～～～を達成</a:t>
            </a:r>
          </a:p>
        </p:txBody>
      </p:sp>
      <p:sp>
        <p:nvSpPr>
          <p:cNvPr id="23" name="テキスト ボックス 22"/>
          <p:cNvSpPr txBox="1"/>
          <p:nvPr/>
        </p:nvSpPr>
        <p:spPr>
          <a:xfrm>
            <a:off x="4747463" y="4437112"/>
            <a:ext cx="2200387" cy="338554"/>
          </a:xfrm>
          <a:prstGeom prst="rect">
            <a:avLst/>
          </a:prstGeom>
          <a:noFill/>
        </p:spPr>
        <p:txBody>
          <a:bodyPr wrap="square" rtlCol="0">
            <a:spAutoFit/>
          </a:bodyPr>
          <a:lstStyle/>
          <a:p>
            <a:r>
              <a:rPr lang="ja-JP" altLang="en-US" sz="1600" b="1" dirty="0"/>
              <a:t>目標：～～～～を達成</a:t>
            </a:r>
          </a:p>
        </p:txBody>
      </p:sp>
      <p:sp>
        <p:nvSpPr>
          <p:cNvPr id="54" name="右矢印 53"/>
          <p:cNvSpPr/>
          <p:nvPr/>
        </p:nvSpPr>
        <p:spPr>
          <a:xfrm>
            <a:off x="4164199" y="5431419"/>
            <a:ext cx="2377716" cy="4922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7" name="テキスト ボックス 26"/>
          <p:cNvSpPr txBox="1"/>
          <p:nvPr/>
        </p:nvSpPr>
        <p:spPr>
          <a:xfrm>
            <a:off x="6318724" y="207570"/>
            <a:ext cx="2884119"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・研究開発のスケジュールを記載ください。</a:t>
            </a:r>
            <a:endParaRPr lang="en-US" altLang="ja-JP" sz="1200" i="1" dirty="0">
              <a:solidFill>
                <a:schemeClr val="bg1"/>
              </a:solidFill>
              <a:latin typeface="+mn-ea"/>
            </a:endParaRPr>
          </a:p>
        </p:txBody>
      </p:sp>
      <p:sp>
        <p:nvSpPr>
          <p:cNvPr id="43" name="テキスト ボックス 42"/>
          <p:cNvSpPr txBox="1"/>
          <p:nvPr/>
        </p:nvSpPr>
        <p:spPr>
          <a:xfrm>
            <a:off x="3954788" y="814235"/>
            <a:ext cx="803275" cy="300082"/>
          </a:xfrm>
          <a:prstGeom prst="rect">
            <a:avLst/>
          </a:prstGeom>
          <a:noFill/>
        </p:spPr>
        <p:txBody>
          <a:bodyPr wrap="square" rtlCol="0">
            <a:spAutoFit/>
          </a:bodyPr>
          <a:lstStyle/>
          <a:p>
            <a:r>
              <a:rPr lang="en-US" altLang="ja-JP" sz="1350" dirty="0">
                <a:solidFill>
                  <a:prstClr val="black"/>
                </a:solidFill>
              </a:rPr>
              <a:t>2027/4</a:t>
            </a:r>
            <a:endParaRPr lang="ja-JP" altLang="en-US" sz="1350" dirty="0">
              <a:solidFill>
                <a:prstClr val="black"/>
              </a:solidFill>
            </a:endParaRPr>
          </a:p>
        </p:txBody>
      </p:sp>
      <p:sp>
        <p:nvSpPr>
          <p:cNvPr id="46" name="テキスト ボックス 45"/>
          <p:cNvSpPr txBox="1"/>
          <p:nvPr/>
        </p:nvSpPr>
        <p:spPr>
          <a:xfrm>
            <a:off x="6115614" y="814235"/>
            <a:ext cx="919990" cy="300082"/>
          </a:xfrm>
          <a:prstGeom prst="rect">
            <a:avLst/>
          </a:prstGeom>
          <a:noFill/>
        </p:spPr>
        <p:txBody>
          <a:bodyPr wrap="square" rtlCol="0">
            <a:spAutoFit/>
          </a:bodyPr>
          <a:lstStyle/>
          <a:p>
            <a:r>
              <a:rPr lang="en-US" altLang="ja-JP" sz="1350" dirty="0">
                <a:solidFill>
                  <a:prstClr val="black"/>
                </a:solidFill>
              </a:rPr>
              <a:t>2028/4</a:t>
            </a:r>
            <a:endParaRPr lang="ja-JP" altLang="en-US" sz="1350" dirty="0">
              <a:solidFill>
                <a:prstClr val="black"/>
              </a:solidFill>
            </a:endParaRPr>
          </a:p>
        </p:txBody>
      </p:sp>
      <p:sp>
        <p:nvSpPr>
          <p:cNvPr id="51" name="テキスト ボックス 50"/>
          <p:cNvSpPr txBox="1"/>
          <p:nvPr/>
        </p:nvSpPr>
        <p:spPr>
          <a:xfrm>
            <a:off x="2354652" y="1244660"/>
            <a:ext cx="952651" cy="253916"/>
          </a:xfrm>
          <a:prstGeom prst="rect">
            <a:avLst/>
          </a:prstGeom>
          <a:noFill/>
        </p:spPr>
        <p:txBody>
          <a:bodyPr wrap="square" rtlCol="0">
            <a:spAutoFit/>
          </a:bodyPr>
          <a:lstStyle/>
          <a:p>
            <a:r>
              <a:rPr lang="ja-JP" altLang="en-US" sz="1050" dirty="0">
                <a:solidFill>
                  <a:srgbClr val="0000FF"/>
                </a:solidFill>
              </a:rPr>
              <a:t>◆開始</a:t>
            </a:r>
          </a:p>
        </p:txBody>
      </p:sp>
      <p:sp>
        <p:nvSpPr>
          <p:cNvPr id="53" name="テキスト ボックス 52"/>
          <p:cNvSpPr txBox="1"/>
          <p:nvPr/>
        </p:nvSpPr>
        <p:spPr>
          <a:xfrm>
            <a:off x="7955470" y="1244660"/>
            <a:ext cx="968457" cy="261610"/>
          </a:xfrm>
          <a:prstGeom prst="rect">
            <a:avLst/>
          </a:prstGeom>
          <a:noFill/>
        </p:spPr>
        <p:txBody>
          <a:bodyPr wrap="square" rtlCol="0">
            <a:spAutoFit/>
          </a:bodyPr>
          <a:lstStyle/>
          <a:p>
            <a:r>
              <a:rPr lang="ja-JP" altLang="en-US" sz="1100" dirty="0">
                <a:solidFill>
                  <a:srgbClr val="0000FF"/>
                </a:solidFill>
              </a:rPr>
              <a:t>◆事業終了</a:t>
            </a:r>
          </a:p>
        </p:txBody>
      </p:sp>
      <p:sp>
        <p:nvSpPr>
          <p:cNvPr id="57"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5</a:t>
            </a:r>
          </a:p>
        </p:txBody>
      </p:sp>
      <p:sp>
        <p:nvSpPr>
          <p:cNvPr id="40" name="タイトル 1"/>
          <p:cNvSpPr txBox="1">
            <a:spLocks/>
          </p:cNvSpPr>
          <p:nvPr/>
        </p:nvSpPr>
        <p:spPr>
          <a:xfrm>
            <a:off x="335360" y="103320"/>
            <a:ext cx="4546082"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cxnSp>
        <p:nvCxnSpPr>
          <p:cNvPr id="9" name="直線コネクタ 8"/>
          <p:cNvCxnSpPr/>
          <p:nvPr/>
        </p:nvCxnSpPr>
        <p:spPr>
          <a:xfrm>
            <a:off x="1795134" y="744420"/>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6115614" y="751326"/>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3955374" y="767044"/>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D44669FA-6D45-F546-1BFC-8D35C2F799FF}"/>
              </a:ext>
            </a:extLst>
          </p:cNvPr>
          <p:cNvCxnSpPr/>
          <p:nvPr/>
        </p:nvCxnSpPr>
        <p:spPr>
          <a:xfrm>
            <a:off x="8275854" y="751326"/>
            <a:ext cx="19050" cy="5987636"/>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2B536F96-2F33-1EC6-B1A9-E3FC1A48DDA9}"/>
              </a:ext>
            </a:extLst>
          </p:cNvPr>
          <p:cNvSpPr txBox="1"/>
          <p:nvPr/>
        </p:nvSpPr>
        <p:spPr>
          <a:xfrm>
            <a:off x="6597935" y="5541587"/>
            <a:ext cx="2200387" cy="338554"/>
          </a:xfrm>
          <a:prstGeom prst="rect">
            <a:avLst/>
          </a:prstGeom>
          <a:noFill/>
        </p:spPr>
        <p:txBody>
          <a:bodyPr wrap="square" rtlCol="0">
            <a:spAutoFit/>
          </a:bodyPr>
          <a:lstStyle/>
          <a:p>
            <a:r>
              <a:rPr lang="ja-JP" altLang="en-US" sz="1600" b="1" dirty="0"/>
              <a:t>目標：～～～～を達成</a:t>
            </a:r>
          </a:p>
        </p:txBody>
      </p:sp>
      <p:sp>
        <p:nvSpPr>
          <p:cNvPr id="2" name="テキスト ボックス 1">
            <a:extLst>
              <a:ext uri="{FF2B5EF4-FFF2-40B4-BE49-F238E27FC236}">
                <a16:creationId xmlns:a16="http://schemas.microsoft.com/office/drawing/2014/main" id="{D166EE42-316F-34F6-2236-2B85A8538FAA}"/>
              </a:ext>
            </a:extLst>
          </p:cNvPr>
          <p:cNvSpPr txBox="1"/>
          <p:nvPr/>
        </p:nvSpPr>
        <p:spPr>
          <a:xfrm>
            <a:off x="335360" y="2033504"/>
            <a:ext cx="1459774" cy="584775"/>
          </a:xfrm>
          <a:prstGeom prst="rect">
            <a:avLst/>
          </a:prstGeom>
          <a:noFill/>
        </p:spPr>
        <p:txBody>
          <a:bodyPr wrap="square" rtlCol="0" anchor="ctr">
            <a:spAutoFit/>
          </a:bodyPr>
          <a:lstStyle/>
          <a:p>
            <a:r>
              <a:rPr lang="ja-JP" altLang="en-US" dirty="0"/>
              <a:t>開発項目１</a:t>
            </a:r>
            <a:endParaRPr lang="en-US" altLang="ja-JP" dirty="0"/>
          </a:p>
          <a:p>
            <a:r>
              <a:rPr lang="ja-JP" altLang="en-US" sz="1400" dirty="0"/>
              <a:t>（株式会社●●）</a:t>
            </a:r>
          </a:p>
        </p:txBody>
      </p:sp>
      <p:sp>
        <p:nvSpPr>
          <p:cNvPr id="5" name="テキスト ボックス 4">
            <a:extLst>
              <a:ext uri="{FF2B5EF4-FFF2-40B4-BE49-F238E27FC236}">
                <a16:creationId xmlns:a16="http://schemas.microsoft.com/office/drawing/2014/main" id="{541E3B1B-02A6-00B9-CE36-0A72CD6FED42}"/>
              </a:ext>
            </a:extLst>
          </p:cNvPr>
          <p:cNvSpPr txBox="1"/>
          <p:nvPr/>
        </p:nvSpPr>
        <p:spPr>
          <a:xfrm>
            <a:off x="335360" y="3285936"/>
            <a:ext cx="1459774" cy="584775"/>
          </a:xfrm>
          <a:prstGeom prst="rect">
            <a:avLst/>
          </a:prstGeom>
          <a:noFill/>
        </p:spPr>
        <p:txBody>
          <a:bodyPr wrap="square" rtlCol="0">
            <a:spAutoFit/>
          </a:bodyPr>
          <a:lstStyle/>
          <a:p>
            <a:r>
              <a:rPr lang="ja-JP" altLang="en-US" dirty="0"/>
              <a:t>開発項目２</a:t>
            </a:r>
            <a:endParaRPr lang="en-US" altLang="ja-JP" dirty="0"/>
          </a:p>
          <a:p>
            <a:r>
              <a:rPr lang="ja-JP" altLang="en-US" sz="1400" dirty="0"/>
              <a:t>（株式会社●●）</a:t>
            </a:r>
          </a:p>
        </p:txBody>
      </p:sp>
      <p:sp>
        <p:nvSpPr>
          <p:cNvPr id="8" name="テキスト ボックス 7">
            <a:extLst>
              <a:ext uri="{FF2B5EF4-FFF2-40B4-BE49-F238E27FC236}">
                <a16:creationId xmlns:a16="http://schemas.microsoft.com/office/drawing/2014/main" id="{701C804C-67F5-608D-838B-96924B8635AC}"/>
              </a:ext>
            </a:extLst>
          </p:cNvPr>
          <p:cNvSpPr txBox="1"/>
          <p:nvPr/>
        </p:nvSpPr>
        <p:spPr>
          <a:xfrm>
            <a:off x="335360" y="4415330"/>
            <a:ext cx="1459774" cy="584775"/>
          </a:xfrm>
          <a:prstGeom prst="rect">
            <a:avLst/>
          </a:prstGeom>
          <a:noFill/>
        </p:spPr>
        <p:txBody>
          <a:bodyPr wrap="square" rtlCol="0">
            <a:spAutoFit/>
          </a:bodyPr>
          <a:lstStyle/>
          <a:p>
            <a:r>
              <a:rPr lang="ja-JP" altLang="en-US" dirty="0"/>
              <a:t>開発項目３</a:t>
            </a:r>
            <a:endParaRPr lang="en-US" altLang="ja-JP" dirty="0"/>
          </a:p>
          <a:p>
            <a:r>
              <a:rPr lang="ja-JP" altLang="en-US" sz="1400" dirty="0"/>
              <a:t>（株式会社●●）</a:t>
            </a:r>
          </a:p>
        </p:txBody>
      </p:sp>
      <p:sp>
        <p:nvSpPr>
          <p:cNvPr id="10" name="テキスト ボックス 9">
            <a:extLst>
              <a:ext uri="{FF2B5EF4-FFF2-40B4-BE49-F238E27FC236}">
                <a16:creationId xmlns:a16="http://schemas.microsoft.com/office/drawing/2014/main" id="{3ED14785-3B7B-1CF9-08B4-CFE21A6E041E}"/>
              </a:ext>
            </a:extLst>
          </p:cNvPr>
          <p:cNvSpPr txBox="1"/>
          <p:nvPr/>
        </p:nvSpPr>
        <p:spPr>
          <a:xfrm>
            <a:off x="335360" y="5513709"/>
            <a:ext cx="1459774" cy="584775"/>
          </a:xfrm>
          <a:prstGeom prst="rect">
            <a:avLst/>
          </a:prstGeom>
          <a:noFill/>
        </p:spPr>
        <p:txBody>
          <a:bodyPr wrap="square" rtlCol="0">
            <a:spAutoFit/>
          </a:bodyPr>
          <a:lstStyle/>
          <a:p>
            <a:r>
              <a:rPr lang="ja-JP" altLang="en-US" dirty="0"/>
              <a:t>開発項目４</a:t>
            </a:r>
            <a:endParaRPr lang="en-US" altLang="ja-JP" dirty="0"/>
          </a:p>
          <a:p>
            <a:r>
              <a:rPr lang="ja-JP" altLang="en-US" sz="1400" dirty="0"/>
              <a:t>（株式会社●●）</a:t>
            </a:r>
          </a:p>
        </p:txBody>
      </p:sp>
    </p:spTree>
    <p:extLst>
      <p:ext uri="{BB962C8B-B14F-4D97-AF65-F5344CB8AC3E}">
        <p14:creationId xmlns:p14="http://schemas.microsoft.com/office/powerpoint/2010/main" val="1709194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432183" y="817179"/>
            <a:ext cx="3096344" cy="369332"/>
          </a:xfrm>
          <a:prstGeom prst="rect">
            <a:avLst/>
          </a:prstGeom>
          <a:noFill/>
        </p:spPr>
        <p:txBody>
          <a:bodyPr wrap="square" rtlCol="0">
            <a:spAutoFit/>
          </a:bodyPr>
          <a:lstStyle/>
          <a:p>
            <a:r>
              <a:rPr lang="ja-JP" altLang="en-US" dirty="0"/>
              <a:t>予算総額：　〇</a:t>
            </a:r>
            <a:r>
              <a:rPr lang="en-US" altLang="ja-JP" dirty="0"/>
              <a:t>,</a:t>
            </a:r>
            <a:r>
              <a:rPr lang="ja-JP" altLang="en-US" dirty="0"/>
              <a:t>〇〇〇百万円</a:t>
            </a:r>
          </a:p>
        </p:txBody>
      </p:sp>
      <p:sp>
        <p:nvSpPr>
          <p:cNvPr id="7" name="テキスト ボックス 6"/>
          <p:cNvSpPr txBox="1"/>
          <p:nvPr/>
        </p:nvSpPr>
        <p:spPr>
          <a:xfrm>
            <a:off x="7571655" y="993236"/>
            <a:ext cx="1800200" cy="369332"/>
          </a:xfrm>
          <a:prstGeom prst="rect">
            <a:avLst/>
          </a:prstGeom>
          <a:noFill/>
        </p:spPr>
        <p:txBody>
          <a:bodyPr wrap="square" rtlCol="0">
            <a:spAutoFit/>
          </a:bodyPr>
          <a:lstStyle/>
          <a:p>
            <a:r>
              <a:rPr lang="ja-JP" altLang="en-US" dirty="0"/>
              <a:t>（単位）百万円</a:t>
            </a:r>
          </a:p>
        </p:txBody>
      </p:sp>
      <p:sp>
        <p:nvSpPr>
          <p:cNvPr id="8" name="テキスト ボックス 7"/>
          <p:cNvSpPr txBox="1"/>
          <p:nvPr/>
        </p:nvSpPr>
        <p:spPr>
          <a:xfrm>
            <a:off x="6095999" y="116633"/>
            <a:ext cx="320384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位を四捨五入）という単位で記載頂いても結構です。</a:t>
            </a:r>
            <a:endParaRPr lang="en-US" altLang="ja-JP" sz="1200" i="1" dirty="0">
              <a:solidFill>
                <a:prstClr val="white"/>
              </a:solidFill>
              <a:latin typeface="+mn-ea"/>
            </a:endParaRPr>
          </a:p>
        </p:txBody>
      </p:sp>
      <p:sp>
        <p:nvSpPr>
          <p:cNvPr id="9" name="スライド番号プレースホルダ 2"/>
          <p:cNvSpPr txBox="1">
            <a:spLocks noGrp="1"/>
          </p:cNvSpPr>
          <p:nvPr/>
        </p:nvSpPr>
        <p:spPr bwMode="auto">
          <a:xfrm>
            <a:off x="11323240"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6</a:t>
            </a:r>
          </a:p>
        </p:txBody>
      </p:sp>
      <p:sp>
        <p:nvSpPr>
          <p:cNvPr id="10" name="タイトル 1"/>
          <p:cNvSpPr txBox="1">
            <a:spLocks/>
          </p:cNvSpPr>
          <p:nvPr/>
        </p:nvSpPr>
        <p:spPr>
          <a:xfrm>
            <a:off x="335360" y="116632"/>
            <a:ext cx="5256583" cy="562074"/>
          </a:xfrm>
          <a:prstGeom prst="rect">
            <a:avLst/>
          </a:prstGeom>
        </p:spPr>
        <p:style>
          <a:lnRef idx="0">
            <a:schemeClr val="accent5"/>
          </a:lnRef>
          <a:fillRef idx="3">
            <a:schemeClr val="accent5"/>
          </a:fillRef>
          <a:effectRef idx="3">
            <a:schemeClr val="accent5"/>
          </a:effectRef>
          <a:fontRef idx="minor">
            <a:schemeClr val="lt1"/>
          </a:fontRef>
        </p:style>
        <p:txBody>
          <a:bodyP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５．予算額と内訳（全期間総括表）　</a:t>
            </a:r>
          </a:p>
        </p:txBody>
      </p:sp>
      <p:graphicFrame>
        <p:nvGraphicFramePr>
          <p:cNvPr id="3" name="表 2">
            <a:extLst>
              <a:ext uri="{FF2B5EF4-FFF2-40B4-BE49-F238E27FC236}">
                <a16:creationId xmlns:a16="http://schemas.microsoft.com/office/drawing/2014/main" id="{A4CD0081-EE5D-8DBB-8BD2-D747AD08AA68}"/>
              </a:ext>
            </a:extLst>
          </p:cNvPr>
          <p:cNvGraphicFramePr>
            <a:graphicFrameLocks noGrp="1"/>
          </p:cNvGraphicFramePr>
          <p:nvPr>
            <p:extLst>
              <p:ext uri="{D42A27DB-BD31-4B8C-83A1-F6EECF244321}">
                <p14:modId xmlns:p14="http://schemas.microsoft.com/office/powerpoint/2010/main" val="2535975256"/>
              </p:ext>
            </p:extLst>
          </p:nvPr>
        </p:nvGraphicFramePr>
        <p:xfrm>
          <a:off x="443372" y="1464238"/>
          <a:ext cx="8460941" cy="4099443"/>
        </p:xfrm>
        <a:graphic>
          <a:graphicData uri="http://schemas.openxmlformats.org/drawingml/2006/table">
            <a:tbl>
              <a:tblPr firstRow="1" bandRow="1">
                <a:tableStyleId>{5C22544A-7EE6-4342-B048-85BDC9FD1C3A}</a:tableStyleId>
              </a:tblPr>
              <a:tblGrid>
                <a:gridCol w="2356209">
                  <a:extLst>
                    <a:ext uri="{9D8B030D-6E8A-4147-A177-3AD203B41FA5}">
                      <a16:colId xmlns:a16="http://schemas.microsoft.com/office/drawing/2014/main" val="20000"/>
                    </a:ext>
                  </a:extLst>
                </a:gridCol>
                <a:gridCol w="1606508">
                  <a:extLst>
                    <a:ext uri="{9D8B030D-6E8A-4147-A177-3AD203B41FA5}">
                      <a16:colId xmlns:a16="http://schemas.microsoft.com/office/drawing/2014/main" val="20003"/>
                    </a:ext>
                  </a:extLst>
                </a:gridCol>
                <a:gridCol w="1499408">
                  <a:extLst>
                    <a:ext uri="{9D8B030D-6E8A-4147-A177-3AD203B41FA5}">
                      <a16:colId xmlns:a16="http://schemas.microsoft.com/office/drawing/2014/main" val="932572701"/>
                    </a:ext>
                  </a:extLst>
                </a:gridCol>
                <a:gridCol w="1499408">
                  <a:extLst>
                    <a:ext uri="{9D8B030D-6E8A-4147-A177-3AD203B41FA5}">
                      <a16:colId xmlns:a16="http://schemas.microsoft.com/office/drawing/2014/main" val="20002"/>
                    </a:ext>
                  </a:extLst>
                </a:gridCol>
                <a:gridCol w="1499408">
                  <a:extLst>
                    <a:ext uri="{9D8B030D-6E8A-4147-A177-3AD203B41FA5}">
                      <a16:colId xmlns:a16="http://schemas.microsoft.com/office/drawing/2014/main" val="20006"/>
                    </a:ext>
                  </a:extLst>
                </a:gridCol>
              </a:tblGrid>
              <a:tr h="384092">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800" dirty="0">
                          <a:solidFill>
                            <a:schemeClr val="tx1"/>
                          </a:solidFill>
                          <a:latin typeface="+mn-ea"/>
                          <a:ea typeface="+mn-ea"/>
                        </a:rPr>
                        <a:t>合計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en-US" altLang="ja-JP" sz="1800" dirty="0">
                          <a:solidFill>
                            <a:schemeClr val="tx1"/>
                          </a:solidFill>
                          <a:latin typeface="+mn-ea"/>
                          <a:ea typeface="+mn-ea"/>
                        </a:rPr>
                        <a:t>2026</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en-US" altLang="ja-JP" sz="1800" dirty="0">
                          <a:solidFill>
                            <a:schemeClr val="tx1"/>
                          </a:solidFill>
                          <a:latin typeface="+mn-ea"/>
                          <a:ea typeface="+mn-ea"/>
                        </a:rPr>
                        <a:t>2027</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en-US" altLang="ja-JP" sz="1800" dirty="0">
                          <a:solidFill>
                            <a:schemeClr val="tx1"/>
                          </a:solidFill>
                          <a:latin typeface="+mn-ea"/>
                          <a:ea typeface="+mn-ea"/>
                        </a:rPr>
                        <a:t>2028</a:t>
                      </a:r>
                      <a:r>
                        <a:rPr kumimoji="1" lang="ja-JP" altLang="en-US" sz="1800" dirty="0">
                          <a:solidFill>
                            <a:schemeClr val="tx1"/>
                          </a:solidFill>
                          <a:latin typeface="+mn-ea"/>
                          <a:ea typeface="+mn-ea"/>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0"/>
                  </a:ext>
                </a:extLst>
              </a:tr>
              <a:tr h="678759">
                <a:tc>
                  <a:txBody>
                    <a:bodyPr/>
                    <a:lstStyle/>
                    <a:p>
                      <a:r>
                        <a:rPr kumimoji="1" lang="ja-JP" altLang="en-US" dirty="0">
                          <a:solidFill>
                            <a:schemeClr val="tx1"/>
                          </a:solidFill>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6787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（株）〇〇〇〇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8395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うち再委託：</a:t>
                      </a:r>
                      <a:endParaRPr kumimoji="1" lang="en-US" altLang="ja-JP"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〇〇〇</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8395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うち共同実施：</a:t>
                      </a:r>
                      <a:endParaRPr kumimoji="1" lang="en-US" altLang="ja-JP"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　　〇〇〇</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32056463"/>
                  </a:ext>
                </a:extLst>
              </a:tr>
              <a:tr h="678759">
                <a:tc>
                  <a:txBody>
                    <a:bodyPr/>
                    <a:lstStyle/>
                    <a:p>
                      <a:r>
                        <a:rPr kumimoji="1" lang="ja-JP" altLang="en-US" dirty="0">
                          <a:solidFill>
                            <a:schemeClr val="tx1"/>
                          </a:solidFill>
                        </a:rPr>
                        <a:t>総額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67105279"/>
                  </a:ext>
                </a:extLst>
              </a:tr>
            </a:tbl>
          </a:graphicData>
        </a:graphic>
      </p:graphicFrame>
    </p:spTree>
    <p:extLst>
      <p:ext uri="{BB962C8B-B14F-4D97-AF65-F5344CB8AC3E}">
        <p14:creationId xmlns:p14="http://schemas.microsoft.com/office/powerpoint/2010/main" val="222968041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1305</Words>
  <PresentationFormat>ワイド画面</PresentationFormat>
  <Paragraphs>132</Paragraphs>
  <Slides>6</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6</vt:i4>
      </vt:variant>
    </vt:vector>
  </HeadingPairs>
  <TitlesOfParts>
    <vt:vector size="11" baseType="lpstr">
      <vt:lpstr>ＭＳ Ｐゴシック</vt:lpstr>
      <vt:lpstr>Arial</vt:lpstr>
      <vt:lpstr>Calibri</vt:lpstr>
      <vt:lpstr>Office ​​テーマ</vt:lpstr>
      <vt:lpstr>1_Office ​​テーマ</vt:lpstr>
      <vt:lpstr>  ○○○○○○の人材育成</vt:lpstr>
      <vt:lpstr>１．提案の概要</vt:lpstr>
      <vt:lpstr>２．研究開発の目標</vt:lpstr>
      <vt:lpstr>３．実施体制</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