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1400" r:id="rId2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CCCCFF"/>
    <a:srgbClr val="CCFFFF"/>
    <a:srgbClr val="FFFF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18" autoAdjust="0"/>
    <p:restoredTop sz="96323" autoAdjust="0"/>
  </p:normalViewPr>
  <p:slideViewPr>
    <p:cSldViewPr snapToGrid="0">
      <p:cViewPr varScale="1">
        <p:scale>
          <a:sx n="59" d="100"/>
          <a:sy n="59" d="100"/>
        </p:scale>
        <p:origin x="516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E7D91-33EB-4B85-A497-FB9782C7A1B5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1CE97-310F-49D2-930D-202E5FB21E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6279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017BE-A640-6396-90E2-0389B1DBBD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スライド イメージ プレースホルダ 1">
            <a:extLst>
              <a:ext uri="{FF2B5EF4-FFF2-40B4-BE49-F238E27FC236}">
                <a16:creationId xmlns:a16="http://schemas.microsoft.com/office/drawing/2014/main" id="{F56698D1-8E5D-A56B-17E6-99A99D85230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ノート プレースホルダ 2">
            <a:extLst>
              <a:ext uri="{FF2B5EF4-FFF2-40B4-BE49-F238E27FC236}">
                <a16:creationId xmlns:a16="http://schemas.microsoft.com/office/drawing/2014/main" id="{CAC0EA0E-192A-C55D-3F07-243404FF477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04948">
              <a:defRPr/>
            </a:pPr>
            <a:endParaRPr lang="en-US" altLang="ja-JP" sz="1600" dirty="0">
              <a:solidFill>
                <a:srgbClr val="000000"/>
              </a:solidFill>
              <a:latin typeface="Times New Roman" panose="02020603050405020304" pitchFamily="18" charset="0"/>
              <a:ea typeface="ＭＳ Ｐ明朝" panose="02020600040205080304" pitchFamily="18" charset="-128"/>
              <a:cs typeface="Times New Roman" panose="02020603050405020304" pitchFamily="18" charset="0"/>
            </a:endParaRPr>
          </a:p>
        </p:txBody>
      </p:sp>
      <p:sp>
        <p:nvSpPr>
          <p:cNvPr id="23556" name="スライド番号プレースホルダ 3">
            <a:extLst>
              <a:ext uri="{FF2B5EF4-FFF2-40B4-BE49-F238E27FC236}">
                <a16:creationId xmlns:a16="http://schemas.microsoft.com/office/drawing/2014/main" id="{A546CC28-C709-3222-8CD7-E5779AA0E1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A3EB586-E6D6-436B-9718-96116C44E920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838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6EAD91-54BD-4235-DA57-85523F91A6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FB1ACE9-28F3-881F-57F8-32AAD29C81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300718F-A6C8-A58B-9DAE-917269C55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9611-58CE-4ABC-9E7E-38B3EAF03336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CD2180E-5F78-2261-15CC-61282FA83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61FA180-11E0-F429-7C4B-CC863AA35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ED8E-A77F-4B02-904F-2C22D846D9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3833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83CF5D-47B1-D743-6872-15930E09B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22A6625-FFB7-78E1-4DC8-782D4C201A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718F19D-32F7-86CA-7B1D-7E9847D17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9611-58CE-4ABC-9E7E-38B3EAF03336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5C94A4C-22E4-8DB9-1334-F372E857D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001417-4E97-92A5-ED5D-A149836B3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ED8E-A77F-4B02-904F-2C22D846D9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488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AA775ED9-A54E-1E2D-16B5-0E23DFEE61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FFCC605-825C-E8D3-2B23-9F67F58F6D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5914734-0AC2-BFEC-B3DB-A66D07577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9611-58CE-4ABC-9E7E-38B3EAF03336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9D521B8-41EE-6830-068D-149453F2E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DF85769-ACBF-F70B-312C-E072F43AC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ED8E-A77F-4B02-904F-2C22D846D9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1024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AE95B96-1F43-A212-D5DB-A4134BAC8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0CEA783-A82D-EFA6-DFC3-C175A0331A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EA956B8-16E0-88CF-904F-9C9180F2A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9611-58CE-4ABC-9E7E-38B3EAF03336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D70DE8A-8C55-E79E-19BA-5231D1345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56DEEC8-0079-E006-2E24-4B66C5A32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ED8E-A77F-4B02-904F-2C22D846D9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4829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81BD08-DDAB-D04C-5E2E-8B4E2EC5F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BFB78CD-BBCB-A7B9-52EC-5531518E26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A09C994-BA0A-553F-05A5-AC4736A01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9611-58CE-4ABC-9E7E-38B3EAF03336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2C10E69-E62F-8E3A-B9AE-32849C3F8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18FB912-ECC1-8126-51E6-3DA3BD12F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ED8E-A77F-4B02-904F-2C22D846D9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7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2B024F7-CAD8-282A-EA4C-4D445C6C3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92DC232-1466-EBC0-9F5D-3B6DB4A54A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19FC861-A20D-A89F-92D5-9DF907DBD7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BEC073B-12FC-CC32-3CF5-2A1149972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9611-58CE-4ABC-9E7E-38B3EAF03336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587A3E1-27CA-4A94-FA32-8F3CB4496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9237FD2-380B-EE91-6D94-04AECBD02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ED8E-A77F-4B02-904F-2C22D846D9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3187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93E53E-F4D8-CF1B-A3F5-A25B136A3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52D5B66-B0F7-730B-E5D4-6C2710A99E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926AF3C-92CF-493E-7481-6AF188CD51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16DDCA2-0751-A214-B97B-AF794A2BA9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B977B57-1A62-C1C5-B189-6B8E45E4E6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8040F4B-533C-7BBA-74F9-FD68F94E5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9611-58CE-4ABC-9E7E-38B3EAF03336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836A80E-2153-DAF9-6099-21347F08E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4E74D34-8A27-BF79-B465-C379F7A8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ED8E-A77F-4B02-904F-2C22D846D9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5428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C749E8-0061-985C-E294-06095D8EB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60A7B51-220D-D1E2-7D72-C0101C985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9611-58CE-4ABC-9E7E-38B3EAF03336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A9BCF23-2FBB-F8F7-98DC-1F82C62E6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F64D23F-5D80-A7BA-5188-A9CFDC3E8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ED8E-A77F-4B02-904F-2C22D846D9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282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FC7149F9-841F-DB47-D695-B42D41C97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9611-58CE-4ABC-9E7E-38B3EAF03336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F083563-5624-07F0-868C-9FD99FA32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75F050C-EE02-3C5B-F992-0765BFED6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ED8E-A77F-4B02-904F-2C22D846D9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2215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F92B5C-B0BB-8F6F-7511-689B830B0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B14DD6E-CD8E-3811-4242-45E2488C3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015439C-ABB6-597B-E009-B25CA9427D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AA882C9-E410-8C86-86E9-8E44E42E3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9611-58CE-4ABC-9E7E-38B3EAF03336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A0BF45-EFED-BEFD-2A4B-006995E30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8EE728E-ABCA-7AF1-1520-EB4B2F500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ED8E-A77F-4B02-904F-2C22D846D9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099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503F57-7B52-8B20-CE99-E92E197CC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A93052E-66F2-7F6B-75BC-A0836507D4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439EB5A-E833-5159-537E-C5DD81A755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046DAD4-A89C-7D26-3D49-E045AA31F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79611-58CE-4ABC-9E7E-38B3EAF03336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761BDFD-E612-72F0-5100-41AE3944B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B28F467-EF5F-856D-DDDC-347479413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ED8E-A77F-4B02-904F-2C22D846D9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942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8A7C5FD-6CD2-F9B2-D6DC-1C233182E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D2D2B0A-FDA1-56D1-E4D9-56662C822D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E1A398D-84E2-3019-A4D7-25F2D92365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579611-58CE-4ABC-9E7E-38B3EAF03336}" type="datetimeFigureOut">
              <a:rPr kumimoji="1" lang="ja-JP" altLang="en-US" smtClean="0"/>
              <a:t>2026/2/18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997BAC1-AB6C-C255-5FF0-178DA0ABDA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DA50FF7-C1D0-B803-D153-48C39A2F41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BDEED8E-A77F-4B02-904F-2C22D846D9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1303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A63794-AFFD-16B2-D871-57B4704E94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正方形/長方形 216">
            <a:extLst>
              <a:ext uri="{FF2B5EF4-FFF2-40B4-BE49-F238E27FC236}">
                <a16:creationId xmlns:a16="http://schemas.microsoft.com/office/drawing/2014/main" id="{00AE1F18-F8F6-DC85-234B-E3F0431865FE}"/>
              </a:ext>
            </a:extLst>
          </p:cNvPr>
          <p:cNvSpPr/>
          <p:nvPr/>
        </p:nvSpPr>
        <p:spPr>
          <a:xfrm>
            <a:off x="268942" y="5626216"/>
            <a:ext cx="11770862" cy="1080000"/>
          </a:xfrm>
          <a:prstGeom prst="rect">
            <a:avLst/>
          </a:prstGeom>
          <a:solidFill>
            <a:srgbClr val="FFFFCC"/>
          </a:solidFill>
          <a:ln w="12700">
            <a:solidFill>
              <a:srgbClr val="B4B4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ja-JP" sz="1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【</a:t>
            </a:r>
            <a:r>
              <a:rPr lang="ja-JP" altLang="en-US" sz="1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留意事項</a:t>
            </a:r>
            <a:r>
              <a:rPr lang="en-US" altLang="ja-JP" sz="14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】</a:t>
            </a:r>
            <a:endParaRPr lang="ja-JP" altLang="en-US" sz="1400" dirty="0" err="1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A68AA4C5-6D8C-9FAE-057C-8786E09E0A8B}"/>
              </a:ext>
            </a:extLst>
          </p:cNvPr>
          <p:cNvSpPr/>
          <p:nvPr/>
        </p:nvSpPr>
        <p:spPr>
          <a:xfrm>
            <a:off x="1517261" y="1546044"/>
            <a:ext cx="3248458" cy="400646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rgbClr val="B4B4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00" b="1" dirty="0" err="1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" name="四角形: 角を丸くする 50">
            <a:extLst>
              <a:ext uri="{FF2B5EF4-FFF2-40B4-BE49-F238E27FC236}">
                <a16:creationId xmlns:a16="http://schemas.microsoft.com/office/drawing/2014/main" id="{E1E49E05-97DA-2D27-C330-515859E5FAE9}"/>
              </a:ext>
            </a:extLst>
          </p:cNvPr>
          <p:cNvSpPr/>
          <p:nvPr/>
        </p:nvSpPr>
        <p:spPr>
          <a:xfrm>
            <a:off x="1532994" y="2839422"/>
            <a:ext cx="3164825" cy="2635540"/>
          </a:xfrm>
          <a:prstGeom prst="roundRect">
            <a:avLst>
              <a:gd name="adj" fmla="val 5556"/>
            </a:avLst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8" name="正方形/長方形 217">
            <a:extLst>
              <a:ext uri="{FF2B5EF4-FFF2-40B4-BE49-F238E27FC236}">
                <a16:creationId xmlns:a16="http://schemas.microsoft.com/office/drawing/2014/main" id="{224AE6F9-3DBF-43ED-EA41-E88BB9585B33}"/>
              </a:ext>
            </a:extLst>
          </p:cNvPr>
          <p:cNvSpPr/>
          <p:nvPr/>
        </p:nvSpPr>
        <p:spPr>
          <a:xfrm>
            <a:off x="1532994" y="1269869"/>
            <a:ext cx="10451274" cy="2520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>
            <a:solidFill>
              <a:srgbClr val="B4B4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00" dirty="0" err="1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94" name="正方形/長方形 93">
            <a:extLst>
              <a:ext uri="{FF2B5EF4-FFF2-40B4-BE49-F238E27FC236}">
                <a16:creationId xmlns:a16="http://schemas.microsoft.com/office/drawing/2014/main" id="{F045EB5D-0556-B9AB-D848-AE0122FB694A}"/>
              </a:ext>
            </a:extLst>
          </p:cNvPr>
          <p:cNvSpPr/>
          <p:nvPr/>
        </p:nvSpPr>
        <p:spPr>
          <a:xfrm>
            <a:off x="10609289" y="1548413"/>
            <a:ext cx="1398771" cy="400646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rgbClr val="B4B4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7F1C237-01DF-D3D7-0C41-19297505083A}"/>
              </a:ext>
            </a:extLst>
          </p:cNvPr>
          <p:cNvSpPr/>
          <p:nvPr/>
        </p:nvSpPr>
        <p:spPr>
          <a:xfrm>
            <a:off x="6302620" y="1549092"/>
            <a:ext cx="4201949" cy="400646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rgbClr val="B4B4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00" b="1" dirty="0" err="1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8080FBF-CC3C-461B-6E74-5A6F7DB48A5F}"/>
              </a:ext>
            </a:extLst>
          </p:cNvPr>
          <p:cNvSpPr txBox="1"/>
          <p:nvPr/>
        </p:nvSpPr>
        <p:spPr>
          <a:xfrm>
            <a:off x="2002294" y="1254070"/>
            <a:ext cx="2201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b="1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調達～輸入～建設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45C1F83-A043-6B10-8A16-2DF106510846}"/>
              </a:ext>
            </a:extLst>
          </p:cNvPr>
          <p:cNvSpPr txBox="1"/>
          <p:nvPr/>
        </p:nvSpPr>
        <p:spPr>
          <a:xfrm>
            <a:off x="8144149" y="1254070"/>
            <a:ext cx="6525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b="1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実証</a:t>
            </a:r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3C20081A-6F4D-B862-B1E1-9FA304AA1E78}"/>
              </a:ext>
            </a:extLst>
          </p:cNvPr>
          <p:cNvSpPr/>
          <p:nvPr/>
        </p:nvSpPr>
        <p:spPr>
          <a:xfrm>
            <a:off x="1516866" y="999233"/>
            <a:ext cx="3235963" cy="252000"/>
          </a:xfrm>
          <a:prstGeom prst="rect">
            <a:avLst/>
          </a:prstGeom>
          <a:solidFill>
            <a:schemeClr val="tx2"/>
          </a:solidFill>
          <a:ln w="12700">
            <a:solidFill>
              <a:srgbClr val="B4B4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STEP 1</a:t>
            </a:r>
            <a:endParaRPr lang="ja-JP" altLang="en-US" sz="1200" b="1" dirty="0" err="1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96F236F9-1C2B-E6A9-87BA-9CC13ACE7F29}"/>
              </a:ext>
            </a:extLst>
          </p:cNvPr>
          <p:cNvSpPr/>
          <p:nvPr/>
        </p:nvSpPr>
        <p:spPr>
          <a:xfrm>
            <a:off x="6239480" y="988872"/>
            <a:ext cx="4284000" cy="252000"/>
          </a:xfrm>
          <a:prstGeom prst="rect">
            <a:avLst/>
          </a:prstGeom>
          <a:solidFill>
            <a:schemeClr val="tx2"/>
          </a:solidFill>
          <a:ln w="12700">
            <a:solidFill>
              <a:srgbClr val="B4B4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STEP 3</a:t>
            </a:r>
            <a:endParaRPr lang="ja-JP" altLang="en-US" sz="1200" b="1" dirty="0" err="1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BD26E48B-7137-AE2E-A83F-13C91D5C4F44}"/>
              </a:ext>
            </a:extLst>
          </p:cNvPr>
          <p:cNvSpPr/>
          <p:nvPr/>
        </p:nvSpPr>
        <p:spPr>
          <a:xfrm>
            <a:off x="10536210" y="999230"/>
            <a:ext cx="1448058" cy="252000"/>
          </a:xfrm>
          <a:prstGeom prst="rect">
            <a:avLst/>
          </a:prstGeom>
          <a:solidFill>
            <a:schemeClr val="tx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STEP 4</a:t>
            </a:r>
            <a:endParaRPr lang="ja-JP" altLang="en-US" sz="1200" b="1" dirty="0" err="1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7726DCCC-D338-491A-CAEF-CDC65289C3CC}"/>
              </a:ext>
            </a:extLst>
          </p:cNvPr>
          <p:cNvSpPr/>
          <p:nvPr/>
        </p:nvSpPr>
        <p:spPr>
          <a:xfrm>
            <a:off x="4784111" y="999233"/>
            <a:ext cx="1440000" cy="252000"/>
          </a:xfrm>
          <a:prstGeom prst="rect">
            <a:avLst/>
          </a:prstGeom>
          <a:solidFill>
            <a:schemeClr val="tx2"/>
          </a:solidFill>
          <a:ln w="12700">
            <a:solidFill>
              <a:srgbClr val="B4B4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STEP 2</a:t>
            </a:r>
            <a:endParaRPr lang="ja-JP" altLang="en-US" sz="1200" b="1" dirty="0" err="1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A28BC62-4A5F-B1BE-5CC0-18BAF8A0FA5E}"/>
              </a:ext>
            </a:extLst>
          </p:cNvPr>
          <p:cNvSpPr txBox="1"/>
          <p:nvPr/>
        </p:nvSpPr>
        <p:spPr>
          <a:xfrm>
            <a:off x="0" y="22125"/>
            <a:ext cx="12191999" cy="461665"/>
          </a:xfrm>
          <a:prstGeom prst="rect">
            <a:avLst/>
          </a:prstGeom>
          <a:solidFill>
            <a:srgbClr val="0000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kern="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itchFamily="34" charset="0"/>
              </a:rPr>
              <a:t>（　プロジェクト名を記入　）</a:t>
            </a:r>
            <a:endParaRPr lang="en-US" altLang="ja-JP" sz="2400" kern="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95EB5895-9421-5407-6C6E-F25D4F60C4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533624"/>
              </p:ext>
            </p:extLst>
          </p:nvPr>
        </p:nvGraphicFramePr>
        <p:xfrm>
          <a:off x="1516866" y="520673"/>
          <a:ext cx="10476000" cy="479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000">
                  <a:extLst>
                    <a:ext uri="{9D8B030D-6E8A-4147-A177-3AD203B41FA5}">
                      <a16:colId xmlns:a16="http://schemas.microsoft.com/office/drawing/2014/main" val="1987252506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val="1479794851"/>
                    </a:ext>
                  </a:extLst>
                </a:gridCol>
                <a:gridCol w="1431000">
                  <a:extLst>
                    <a:ext uri="{9D8B030D-6E8A-4147-A177-3AD203B41FA5}">
                      <a16:colId xmlns:a16="http://schemas.microsoft.com/office/drawing/2014/main" val="1214180679"/>
                    </a:ext>
                  </a:extLst>
                </a:gridCol>
                <a:gridCol w="1431000">
                  <a:extLst>
                    <a:ext uri="{9D8B030D-6E8A-4147-A177-3AD203B41FA5}">
                      <a16:colId xmlns:a16="http://schemas.microsoft.com/office/drawing/2014/main" val="2160122444"/>
                    </a:ext>
                  </a:extLst>
                </a:gridCol>
                <a:gridCol w="1431000">
                  <a:extLst>
                    <a:ext uri="{9D8B030D-6E8A-4147-A177-3AD203B41FA5}">
                      <a16:colId xmlns:a16="http://schemas.microsoft.com/office/drawing/2014/main" val="3125214728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669527794"/>
                    </a:ext>
                  </a:extLst>
                </a:gridCol>
                <a:gridCol w="1431000">
                  <a:extLst>
                    <a:ext uri="{9D8B030D-6E8A-4147-A177-3AD203B41FA5}">
                      <a16:colId xmlns:a16="http://schemas.microsoft.com/office/drawing/2014/main" val="946633862"/>
                    </a:ext>
                  </a:extLst>
                </a:gridCol>
              </a:tblGrid>
              <a:tr h="47998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20x1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20x2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20x3/X</a:t>
                      </a:r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月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20x4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20x5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20x6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20x7/X</a:t>
                      </a:r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月</a:t>
                      </a:r>
                    </a:p>
                  </a:txBody>
                  <a:tcPr anchor="ctr"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5960980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F6A2341-37C2-311C-E052-60D7B9EDA762}"/>
              </a:ext>
            </a:extLst>
          </p:cNvPr>
          <p:cNvSpPr txBox="1"/>
          <p:nvPr/>
        </p:nvSpPr>
        <p:spPr>
          <a:xfrm>
            <a:off x="5035882" y="1254070"/>
            <a:ext cx="9239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資産取得</a:t>
            </a:r>
            <a:endParaRPr lang="zh-TW" altLang="en-US" sz="1400" b="1" dirty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9888EA7-D5B0-DCD2-2689-308A9CAA46B2}"/>
              </a:ext>
            </a:extLst>
          </p:cNvPr>
          <p:cNvSpPr txBox="1"/>
          <p:nvPr/>
        </p:nvSpPr>
        <p:spPr>
          <a:xfrm>
            <a:off x="10776225" y="1254070"/>
            <a:ext cx="9239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資産譲渡</a:t>
            </a:r>
            <a:endParaRPr lang="zh-TW" altLang="en-US" sz="1400" b="1" dirty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C80E80B5-43CA-D4A7-A275-6339A78A4BE5}"/>
              </a:ext>
            </a:extLst>
          </p:cNvPr>
          <p:cNvSpPr/>
          <p:nvPr/>
        </p:nvSpPr>
        <p:spPr>
          <a:xfrm>
            <a:off x="4915356" y="1650425"/>
            <a:ext cx="5451388" cy="334413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NEDO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42E5C4E7-2AF0-631A-1FA5-79334A14A76C}"/>
              </a:ext>
            </a:extLst>
          </p:cNvPr>
          <p:cNvSpPr/>
          <p:nvPr/>
        </p:nvSpPr>
        <p:spPr>
          <a:xfrm>
            <a:off x="1736826" y="1645317"/>
            <a:ext cx="2758790" cy="34423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A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社</a:t>
            </a: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83A22432-38FA-D32C-DEB6-31F6891B655D}"/>
              </a:ext>
            </a:extLst>
          </p:cNvPr>
          <p:cNvSpPr/>
          <p:nvPr/>
        </p:nvSpPr>
        <p:spPr>
          <a:xfrm>
            <a:off x="10675134" y="1658851"/>
            <a:ext cx="1232968" cy="358571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譲渡先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F7930D3D-EDB5-912B-93AC-31DF3DFE5EB3}"/>
              </a:ext>
            </a:extLst>
          </p:cNvPr>
          <p:cNvCxnSpPr/>
          <p:nvPr/>
        </p:nvCxnSpPr>
        <p:spPr>
          <a:xfrm>
            <a:off x="123804" y="2207288"/>
            <a:ext cx="11916000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8" name="四角形: 角を丸くする 97">
            <a:extLst>
              <a:ext uri="{FF2B5EF4-FFF2-40B4-BE49-F238E27FC236}">
                <a16:creationId xmlns:a16="http://schemas.microsoft.com/office/drawing/2014/main" id="{F98FE8A4-B45B-7B53-2767-0BAB9C0F5734}"/>
              </a:ext>
            </a:extLst>
          </p:cNvPr>
          <p:cNvSpPr/>
          <p:nvPr/>
        </p:nvSpPr>
        <p:spPr>
          <a:xfrm>
            <a:off x="6700112" y="2865485"/>
            <a:ext cx="3342376" cy="2640194"/>
          </a:xfrm>
          <a:prstGeom prst="roundRect">
            <a:avLst>
              <a:gd name="adj" fmla="val 5556"/>
            </a:avLst>
          </a:prstGeom>
          <a:solidFill>
            <a:schemeClr val="tx2">
              <a:lumMod val="10000"/>
              <a:lumOff val="90000"/>
            </a:schemeClr>
          </a:solidFill>
          <a:ln w="28575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9" name="正方形/長方形 98">
            <a:extLst>
              <a:ext uri="{FF2B5EF4-FFF2-40B4-BE49-F238E27FC236}">
                <a16:creationId xmlns:a16="http://schemas.microsoft.com/office/drawing/2014/main" id="{A3ACD43A-1F10-FDA0-ADCE-7316361EF485}"/>
              </a:ext>
            </a:extLst>
          </p:cNvPr>
          <p:cNvSpPr/>
          <p:nvPr/>
        </p:nvSpPr>
        <p:spPr>
          <a:xfrm>
            <a:off x="1767980" y="2275351"/>
            <a:ext cx="2700000" cy="2880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NEDO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100" name="正方形/長方形 99">
            <a:extLst>
              <a:ext uri="{FF2B5EF4-FFF2-40B4-BE49-F238E27FC236}">
                <a16:creationId xmlns:a16="http://schemas.microsoft.com/office/drawing/2014/main" id="{6528F895-9286-B3BB-81C4-2E477149AE3A}"/>
              </a:ext>
            </a:extLst>
          </p:cNvPr>
          <p:cNvSpPr/>
          <p:nvPr/>
        </p:nvSpPr>
        <p:spPr>
          <a:xfrm>
            <a:off x="1767980" y="2903101"/>
            <a:ext cx="2700000" cy="330261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A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社</a:t>
            </a:r>
          </a:p>
        </p:txBody>
      </p: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9F25F631-F042-6CE2-2FB4-DC9F02B1DEF8}"/>
              </a:ext>
            </a:extLst>
          </p:cNvPr>
          <p:cNvSpPr txBox="1"/>
          <p:nvPr/>
        </p:nvSpPr>
        <p:spPr>
          <a:xfrm>
            <a:off x="1634258" y="2621430"/>
            <a:ext cx="437940" cy="3077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モノ</a:t>
            </a:r>
          </a:p>
        </p:txBody>
      </p:sp>
      <p:sp>
        <p:nvSpPr>
          <p:cNvPr id="104" name="正方形/長方形 103">
            <a:extLst>
              <a:ext uri="{FF2B5EF4-FFF2-40B4-BE49-F238E27FC236}">
                <a16:creationId xmlns:a16="http://schemas.microsoft.com/office/drawing/2014/main" id="{E614B41E-7708-27D4-5FBA-E7C1915C11C5}"/>
              </a:ext>
            </a:extLst>
          </p:cNvPr>
          <p:cNvSpPr/>
          <p:nvPr/>
        </p:nvSpPr>
        <p:spPr>
          <a:xfrm>
            <a:off x="1473671" y="3586706"/>
            <a:ext cx="389635" cy="723749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eaVert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〇〇装置</a:t>
            </a:r>
          </a:p>
        </p:txBody>
      </p:sp>
      <p:sp>
        <p:nvSpPr>
          <p:cNvPr id="110" name="正方形/長方形 109">
            <a:extLst>
              <a:ext uri="{FF2B5EF4-FFF2-40B4-BE49-F238E27FC236}">
                <a16:creationId xmlns:a16="http://schemas.microsoft.com/office/drawing/2014/main" id="{77A58012-3C22-5B55-0374-5294BA4A8650}"/>
              </a:ext>
            </a:extLst>
          </p:cNvPr>
          <p:cNvSpPr/>
          <p:nvPr/>
        </p:nvSpPr>
        <p:spPr>
          <a:xfrm>
            <a:off x="1833837" y="4357312"/>
            <a:ext cx="432000" cy="2880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000" noProof="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A</a:t>
            </a:r>
            <a:r>
              <a:rPr lang="ja-JP" altLang="en-US" sz="10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社</a:t>
            </a: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112" name="正方形/長方形 111">
            <a:extLst>
              <a:ext uri="{FF2B5EF4-FFF2-40B4-BE49-F238E27FC236}">
                <a16:creationId xmlns:a16="http://schemas.microsoft.com/office/drawing/2014/main" id="{F44EA06C-D6B7-CC4D-39E2-81BCBB68A086}"/>
              </a:ext>
            </a:extLst>
          </p:cNvPr>
          <p:cNvSpPr/>
          <p:nvPr/>
        </p:nvSpPr>
        <p:spPr>
          <a:xfrm>
            <a:off x="2532838" y="3557005"/>
            <a:ext cx="422946" cy="33855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4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輸出</a:t>
            </a:r>
            <a:r>
              <a:rPr lang="ja-JP" altLang="en-US" sz="14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　</a:t>
            </a:r>
            <a:endParaRPr kumimoji="1" lang="ja-JP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113" name="正方形/長方形 112">
            <a:extLst>
              <a:ext uri="{FF2B5EF4-FFF2-40B4-BE49-F238E27FC236}">
                <a16:creationId xmlns:a16="http://schemas.microsoft.com/office/drawing/2014/main" id="{EACAEFA9-DD42-03E4-5EFF-3707F5349798}"/>
              </a:ext>
            </a:extLst>
          </p:cNvPr>
          <p:cNvSpPr/>
          <p:nvPr/>
        </p:nvSpPr>
        <p:spPr>
          <a:xfrm>
            <a:off x="3265630" y="4357312"/>
            <a:ext cx="851819" cy="29241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C</a:t>
            </a:r>
            <a:r>
              <a:rPr lang="ja-JP" altLang="en-US" sz="12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社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cxnSp>
        <p:nvCxnSpPr>
          <p:cNvPr id="115" name="直線矢印コネクタ 114">
            <a:extLst>
              <a:ext uri="{FF2B5EF4-FFF2-40B4-BE49-F238E27FC236}">
                <a16:creationId xmlns:a16="http://schemas.microsoft.com/office/drawing/2014/main" id="{F7FF2514-8904-D39A-B76B-6F1EF5C4B937}"/>
              </a:ext>
            </a:extLst>
          </p:cNvPr>
          <p:cNvCxnSpPr>
            <a:cxnSpLocks/>
          </p:cNvCxnSpPr>
          <p:nvPr/>
        </p:nvCxnSpPr>
        <p:spPr>
          <a:xfrm flipV="1">
            <a:off x="2276300" y="4515996"/>
            <a:ext cx="100800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正方形/長方形 117">
            <a:extLst>
              <a:ext uri="{FF2B5EF4-FFF2-40B4-BE49-F238E27FC236}">
                <a16:creationId xmlns:a16="http://schemas.microsoft.com/office/drawing/2014/main" id="{940D31CD-EE3D-FF45-9809-D584B453A5C8}"/>
              </a:ext>
            </a:extLst>
          </p:cNvPr>
          <p:cNvSpPr/>
          <p:nvPr/>
        </p:nvSpPr>
        <p:spPr>
          <a:xfrm>
            <a:off x="3235355" y="4962245"/>
            <a:ext cx="531418" cy="2880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1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 D</a:t>
            </a:r>
            <a:r>
              <a:rPr lang="ja-JP" altLang="en-US" sz="11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社</a:t>
            </a:r>
            <a:endParaRPr kumimoji="1" lang="ja-JP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cxnSp>
        <p:nvCxnSpPr>
          <p:cNvPr id="119" name="直線矢印コネクタ 118">
            <a:extLst>
              <a:ext uri="{FF2B5EF4-FFF2-40B4-BE49-F238E27FC236}">
                <a16:creationId xmlns:a16="http://schemas.microsoft.com/office/drawing/2014/main" id="{6513D459-85E0-B087-9F2B-C561E02BD16C}"/>
              </a:ext>
            </a:extLst>
          </p:cNvPr>
          <p:cNvCxnSpPr>
            <a:cxnSpLocks/>
            <a:endCxn id="118" idx="1"/>
          </p:cNvCxnSpPr>
          <p:nvPr/>
        </p:nvCxnSpPr>
        <p:spPr>
          <a:xfrm flipV="1">
            <a:off x="2893009" y="5106245"/>
            <a:ext cx="342346" cy="530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正方形/長方形 120">
            <a:extLst>
              <a:ext uri="{FF2B5EF4-FFF2-40B4-BE49-F238E27FC236}">
                <a16:creationId xmlns:a16="http://schemas.microsoft.com/office/drawing/2014/main" id="{3D715BB4-BF32-8977-BCE2-35402F2B9CE5}"/>
              </a:ext>
            </a:extLst>
          </p:cNvPr>
          <p:cNvSpPr/>
          <p:nvPr/>
        </p:nvSpPr>
        <p:spPr>
          <a:xfrm>
            <a:off x="4224334" y="3862909"/>
            <a:ext cx="388558" cy="1569286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eaVert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D</a:t>
            </a:r>
            <a:r>
              <a:rPr lang="ja-JP" altLang="en-US" sz="12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社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122" name="正方形/長方形 121">
            <a:extLst>
              <a:ext uri="{FF2B5EF4-FFF2-40B4-BE49-F238E27FC236}">
                <a16:creationId xmlns:a16="http://schemas.microsoft.com/office/drawing/2014/main" id="{8BD52BC8-2A46-9F0E-3F25-B4B3DDE318E5}"/>
              </a:ext>
            </a:extLst>
          </p:cNvPr>
          <p:cNvSpPr/>
          <p:nvPr/>
        </p:nvSpPr>
        <p:spPr>
          <a:xfrm>
            <a:off x="4908211" y="2310723"/>
            <a:ext cx="334186" cy="317933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eaVert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125" name="正方形/長方形 124">
            <a:extLst>
              <a:ext uri="{FF2B5EF4-FFF2-40B4-BE49-F238E27FC236}">
                <a16:creationId xmlns:a16="http://schemas.microsoft.com/office/drawing/2014/main" id="{7183180C-6B49-4E45-8C74-2C164104C39D}"/>
              </a:ext>
            </a:extLst>
          </p:cNvPr>
          <p:cNvSpPr/>
          <p:nvPr/>
        </p:nvSpPr>
        <p:spPr>
          <a:xfrm rot="5400000">
            <a:off x="3562585" y="3795152"/>
            <a:ext cx="3066329" cy="293291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A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社</a:t>
            </a:r>
          </a:p>
        </p:txBody>
      </p:sp>
      <p:sp>
        <p:nvSpPr>
          <p:cNvPr id="126" name="正方形/長方形 125">
            <a:extLst>
              <a:ext uri="{FF2B5EF4-FFF2-40B4-BE49-F238E27FC236}">
                <a16:creationId xmlns:a16="http://schemas.microsoft.com/office/drawing/2014/main" id="{AA7FB079-336F-993E-D2A1-EA9653131AE1}"/>
              </a:ext>
            </a:extLst>
          </p:cNvPr>
          <p:cNvSpPr/>
          <p:nvPr/>
        </p:nvSpPr>
        <p:spPr>
          <a:xfrm>
            <a:off x="5611894" y="2295624"/>
            <a:ext cx="327224" cy="3179339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eaVert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NEDO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 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cxnSp>
        <p:nvCxnSpPr>
          <p:cNvPr id="129" name="直線矢印コネクタ 128">
            <a:extLst>
              <a:ext uri="{FF2B5EF4-FFF2-40B4-BE49-F238E27FC236}">
                <a16:creationId xmlns:a16="http://schemas.microsoft.com/office/drawing/2014/main" id="{65E91E2C-C1BF-E73C-D824-2B163BD8EE29}"/>
              </a:ext>
            </a:extLst>
          </p:cNvPr>
          <p:cNvCxnSpPr>
            <a:cxnSpLocks/>
          </p:cNvCxnSpPr>
          <p:nvPr/>
        </p:nvCxnSpPr>
        <p:spPr>
          <a:xfrm>
            <a:off x="3653395" y="2551422"/>
            <a:ext cx="0" cy="35167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テキスト ボックス 129">
            <a:extLst>
              <a:ext uri="{FF2B5EF4-FFF2-40B4-BE49-F238E27FC236}">
                <a16:creationId xmlns:a16="http://schemas.microsoft.com/office/drawing/2014/main" id="{C22D1806-D869-0F95-9833-C65FBABDB57D}"/>
              </a:ext>
            </a:extLst>
          </p:cNvPr>
          <p:cNvSpPr txBox="1"/>
          <p:nvPr/>
        </p:nvSpPr>
        <p:spPr>
          <a:xfrm>
            <a:off x="3620950" y="2558443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支払</a:t>
            </a:r>
          </a:p>
        </p:txBody>
      </p:sp>
      <p:sp>
        <p:nvSpPr>
          <p:cNvPr id="132" name="テキスト ボックス 131">
            <a:extLst>
              <a:ext uri="{FF2B5EF4-FFF2-40B4-BE49-F238E27FC236}">
                <a16:creationId xmlns:a16="http://schemas.microsoft.com/office/drawing/2014/main" id="{50E45AEC-C5F0-9637-2084-A451364C79AE}"/>
              </a:ext>
            </a:extLst>
          </p:cNvPr>
          <p:cNvSpPr txBox="1"/>
          <p:nvPr/>
        </p:nvSpPr>
        <p:spPr>
          <a:xfrm>
            <a:off x="3695571" y="3465583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役務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133" name="正方形/長方形 132">
            <a:extLst>
              <a:ext uri="{FF2B5EF4-FFF2-40B4-BE49-F238E27FC236}">
                <a16:creationId xmlns:a16="http://schemas.microsoft.com/office/drawing/2014/main" id="{F1C5979D-C764-5644-D858-1D3519398E02}"/>
              </a:ext>
            </a:extLst>
          </p:cNvPr>
          <p:cNvSpPr/>
          <p:nvPr/>
        </p:nvSpPr>
        <p:spPr>
          <a:xfrm>
            <a:off x="2101005" y="4973191"/>
            <a:ext cx="821707" cy="2880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現地企業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135" name="テキスト ボックス 134">
            <a:extLst>
              <a:ext uri="{FF2B5EF4-FFF2-40B4-BE49-F238E27FC236}">
                <a16:creationId xmlns:a16="http://schemas.microsoft.com/office/drawing/2014/main" id="{BF5A3E36-4A6C-C616-B889-CC585FD24FFA}"/>
              </a:ext>
            </a:extLst>
          </p:cNvPr>
          <p:cNvSpPr txBox="1"/>
          <p:nvPr/>
        </p:nvSpPr>
        <p:spPr>
          <a:xfrm>
            <a:off x="2686378" y="471464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現地調達</a:t>
            </a:r>
          </a:p>
        </p:txBody>
      </p:sp>
      <p:cxnSp>
        <p:nvCxnSpPr>
          <p:cNvPr id="145" name="直線矢印コネクタ 144">
            <a:extLst>
              <a:ext uri="{FF2B5EF4-FFF2-40B4-BE49-F238E27FC236}">
                <a16:creationId xmlns:a16="http://schemas.microsoft.com/office/drawing/2014/main" id="{DEE94386-06AF-448C-A01C-1382488E3913}"/>
              </a:ext>
            </a:extLst>
          </p:cNvPr>
          <p:cNvCxnSpPr>
            <a:cxnSpLocks/>
          </p:cNvCxnSpPr>
          <p:nvPr/>
        </p:nvCxnSpPr>
        <p:spPr>
          <a:xfrm>
            <a:off x="8921645" y="2539501"/>
            <a:ext cx="0" cy="64432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正方形/長方形 147">
            <a:extLst>
              <a:ext uri="{FF2B5EF4-FFF2-40B4-BE49-F238E27FC236}">
                <a16:creationId xmlns:a16="http://schemas.microsoft.com/office/drawing/2014/main" id="{60136CBD-735D-85A7-303A-DC131827B9DD}"/>
              </a:ext>
            </a:extLst>
          </p:cNvPr>
          <p:cNvSpPr/>
          <p:nvPr/>
        </p:nvSpPr>
        <p:spPr>
          <a:xfrm>
            <a:off x="6685070" y="2266410"/>
            <a:ext cx="3407978" cy="350455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NEDO 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149" name="正方形/長方形 148">
            <a:extLst>
              <a:ext uri="{FF2B5EF4-FFF2-40B4-BE49-F238E27FC236}">
                <a16:creationId xmlns:a16="http://schemas.microsoft.com/office/drawing/2014/main" id="{DE4A2003-DC20-85C3-1724-CDA1F0C169AB}"/>
              </a:ext>
            </a:extLst>
          </p:cNvPr>
          <p:cNvSpPr/>
          <p:nvPr/>
        </p:nvSpPr>
        <p:spPr>
          <a:xfrm>
            <a:off x="7076716" y="3183827"/>
            <a:ext cx="2520000" cy="330261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A</a:t>
            </a:r>
            <a:r>
              <a:rPr lang="ja-JP" altLang="en-US" sz="16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社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152" name="テキスト ボックス 151">
            <a:extLst>
              <a:ext uri="{FF2B5EF4-FFF2-40B4-BE49-F238E27FC236}">
                <a16:creationId xmlns:a16="http://schemas.microsoft.com/office/drawing/2014/main" id="{A3C2DB4B-77A4-FB33-8318-4B306F5BC46C}"/>
              </a:ext>
            </a:extLst>
          </p:cNvPr>
          <p:cNvSpPr txBox="1"/>
          <p:nvPr/>
        </p:nvSpPr>
        <p:spPr>
          <a:xfrm>
            <a:off x="8858030" y="2872293"/>
            <a:ext cx="8002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支払￥</a:t>
            </a:r>
          </a:p>
        </p:txBody>
      </p:sp>
      <p:cxnSp>
        <p:nvCxnSpPr>
          <p:cNvPr id="157" name="直線矢印コネクタ 156">
            <a:extLst>
              <a:ext uri="{FF2B5EF4-FFF2-40B4-BE49-F238E27FC236}">
                <a16:creationId xmlns:a16="http://schemas.microsoft.com/office/drawing/2014/main" id="{72B9FDF6-87C3-B5BA-74A0-FD8432D3620B}"/>
              </a:ext>
            </a:extLst>
          </p:cNvPr>
          <p:cNvCxnSpPr>
            <a:cxnSpLocks/>
          </p:cNvCxnSpPr>
          <p:nvPr/>
        </p:nvCxnSpPr>
        <p:spPr>
          <a:xfrm flipV="1">
            <a:off x="7773273" y="2545523"/>
            <a:ext cx="0" cy="63830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テキスト ボックス 157">
            <a:extLst>
              <a:ext uri="{FF2B5EF4-FFF2-40B4-BE49-F238E27FC236}">
                <a16:creationId xmlns:a16="http://schemas.microsoft.com/office/drawing/2014/main" id="{D20D3BE1-F352-1360-8EB5-68CACCD8AAAD}"/>
              </a:ext>
            </a:extLst>
          </p:cNvPr>
          <p:cNvSpPr txBox="1"/>
          <p:nvPr/>
        </p:nvSpPr>
        <p:spPr>
          <a:xfrm>
            <a:off x="7734951" y="2880955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役務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172" name="テキスト ボックス 171">
            <a:extLst>
              <a:ext uri="{FF2B5EF4-FFF2-40B4-BE49-F238E27FC236}">
                <a16:creationId xmlns:a16="http://schemas.microsoft.com/office/drawing/2014/main" id="{4EDC52A3-6621-0A7B-1006-1CCC2D2A7F0F}"/>
              </a:ext>
            </a:extLst>
          </p:cNvPr>
          <p:cNvSpPr txBox="1"/>
          <p:nvPr/>
        </p:nvSpPr>
        <p:spPr>
          <a:xfrm>
            <a:off x="6469957" y="2754136"/>
            <a:ext cx="504000" cy="396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実証</a:t>
            </a:r>
            <a:endParaRPr lang="en-US" altLang="ja-JP" sz="1200" dirty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運営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177" name="正方形/長方形 176">
            <a:extLst>
              <a:ext uri="{FF2B5EF4-FFF2-40B4-BE49-F238E27FC236}">
                <a16:creationId xmlns:a16="http://schemas.microsoft.com/office/drawing/2014/main" id="{83A09B90-43DB-EE10-E1A4-962E205ADC17}"/>
              </a:ext>
            </a:extLst>
          </p:cNvPr>
          <p:cNvSpPr/>
          <p:nvPr/>
        </p:nvSpPr>
        <p:spPr>
          <a:xfrm>
            <a:off x="3476729" y="3567524"/>
            <a:ext cx="507443" cy="33855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40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輸入　</a:t>
            </a:r>
            <a:endParaRPr kumimoji="1" lang="ja-JP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124" name="テキスト ボックス 123">
            <a:extLst>
              <a:ext uri="{FF2B5EF4-FFF2-40B4-BE49-F238E27FC236}">
                <a16:creationId xmlns:a16="http://schemas.microsoft.com/office/drawing/2014/main" id="{F41D284D-BE97-6B9F-D842-EE0C968D8B7C}"/>
              </a:ext>
            </a:extLst>
          </p:cNvPr>
          <p:cNvSpPr txBox="1"/>
          <p:nvPr/>
        </p:nvSpPr>
        <p:spPr>
          <a:xfrm>
            <a:off x="5028774" y="2427834"/>
            <a:ext cx="810711" cy="45754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竣工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検収移管</a:t>
            </a:r>
          </a:p>
        </p:txBody>
      </p:sp>
      <p:sp>
        <p:nvSpPr>
          <p:cNvPr id="203" name="正方形/長方形 202">
            <a:extLst>
              <a:ext uri="{FF2B5EF4-FFF2-40B4-BE49-F238E27FC236}">
                <a16:creationId xmlns:a16="http://schemas.microsoft.com/office/drawing/2014/main" id="{60D79592-3629-8C7A-FB66-EDB292AB8AF1}"/>
              </a:ext>
            </a:extLst>
          </p:cNvPr>
          <p:cNvSpPr/>
          <p:nvPr/>
        </p:nvSpPr>
        <p:spPr>
          <a:xfrm>
            <a:off x="10764845" y="5130807"/>
            <a:ext cx="1171589" cy="288000"/>
          </a:xfrm>
          <a:prstGeom prst="rect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譲渡先</a:t>
            </a:r>
          </a:p>
        </p:txBody>
      </p:sp>
      <p:sp>
        <p:nvSpPr>
          <p:cNvPr id="205" name="テキスト ボックス 204">
            <a:extLst>
              <a:ext uri="{FF2B5EF4-FFF2-40B4-BE49-F238E27FC236}">
                <a16:creationId xmlns:a16="http://schemas.microsoft.com/office/drawing/2014/main" id="{B2F68D4D-91A5-42D8-8A50-0DA7B0CD6682}"/>
              </a:ext>
            </a:extLst>
          </p:cNvPr>
          <p:cNvSpPr txBox="1"/>
          <p:nvPr/>
        </p:nvSpPr>
        <p:spPr>
          <a:xfrm>
            <a:off x="11022813" y="2722354"/>
            <a:ext cx="504000" cy="33365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譲渡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cxnSp>
        <p:nvCxnSpPr>
          <p:cNvPr id="206" name="直線矢印コネクタ 205">
            <a:extLst>
              <a:ext uri="{FF2B5EF4-FFF2-40B4-BE49-F238E27FC236}">
                <a16:creationId xmlns:a16="http://schemas.microsoft.com/office/drawing/2014/main" id="{F27275F6-14BA-62F7-A064-505D314F14F8}"/>
              </a:ext>
            </a:extLst>
          </p:cNvPr>
          <p:cNvCxnSpPr>
            <a:cxnSpLocks/>
          </p:cNvCxnSpPr>
          <p:nvPr/>
        </p:nvCxnSpPr>
        <p:spPr>
          <a:xfrm>
            <a:off x="11601723" y="2600735"/>
            <a:ext cx="0" cy="253007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2" name="正方形/長方形 211">
            <a:extLst>
              <a:ext uri="{FF2B5EF4-FFF2-40B4-BE49-F238E27FC236}">
                <a16:creationId xmlns:a16="http://schemas.microsoft.com/office/drawing/2014/main" id="{CB8F21B9-8A69-388C-F281-6EFDB30FF049}"/>
              </a:ext>
            </a:extLst>
          </p:cNvPr>
          <p:cNvSpPr/>
          <p:nvPr/>
        </p:nvSpPr>
        <p:spPr>
          <a:xfrm>
            <a:off x="268941" y="1551573"/>
            <a:ext cx="1183026" cy="619766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所有者</a:t>
            </a:r>
          </a:p>
        </p:txBody>
      </p:sp>
      <p:sp>
        <p:nvSpPr>
          <p:cNvPr id="213" name="正方形/長方形 212">
            <a:extLst>
              <a:ext uri="{FF2B5EF4-FFF2-40B4-BE49-F238E27FC236}">
                <a16:creationId xmlns:a16="http://schemas.microsoft.com/office/drawing/2014/main" id="{2AA457EE-D258-0C9B-5648-7688D1E91509}"/>
              </a:ext>
            </a:extLst>
          </p:cNvPr>
          <p:cNvSpPr/>
          <p:nvPr/>
        </p:nvSpPr>
        <p:spPr>
          <a:xfrm>
            <a:off x="268941" y="2251554"/>
            <a:ext cx="1183026" cy="33120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ja-JP" altLang="en-US" sz="1400" b="1" kern="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t>モノと資金の流れ</a:t>
            </a:r>
            <a:endParaRPr kumimoji="1" lang="ja-JP" altLang="en-US" sz="1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4" name="正方形/長方形 213">
            <a:extLst>
              <a:ext uri="{FF2B5EF4-FFF2-40B4-BE49-F238E27FC236}">
                <a16:creationId xmlns:a16="http://schemas.microsoft.com/office/drawing/2014/main" id="{6CDCEB88-7903-310E-2AEB-22D0285A3263}"/>
              </a:ext>
            </a:extLst>
          </p:cNvPr>
          <p:cNvSpPr/>
          <p:nvPr/>
        </p:nvSpPr>
        <p:spPr>
          <a:xfrm>
            <a:off x="268941" y="1049565"/>
            <a:ext cx="1183026" cy="46800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実証の流れ</a:t>
            </a:r>
          </a:p>
        </p:txBody>
      </p:sp>
      <p:cxnSp>
        <p:nvCxnSpPr>
          <p:cNvPr id="97" name="直線矢印コネクタ 96">
            <a:extLst>
              <a:ext uri="{FF2B5EF4-FFF2-40B4-BE49-F238E27FC236}">
                <a16:creationId xmlns:a16="http://schemas.microsoft.com/office/drawing/2014/main" id="{CD6172AA-EA9E-9BE7-E7ED-7082804C7E76}"/>
              </a:ext>
            </a:extLst>
          </p:cNvPr>
          <p:cNvCxnSpPr>
            <a:cxnSpLocks/>
          </p:cNvCxnSpPr>
          <p:nvPr/>
        </p:nvCxnSpPr>
        <p:spPr>
          <a:xfrm>
            <a:off x="4447131" y="3007245"/>
            <a:ext cx="118800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F715D32-01E5-43E9-4567-993EA0094079}"/>
              </a:ext>
            </a:extLst>
          </p:cNvPr>
          <p:cNvSpPr txBox="1"/>
          <p:nvPr/>
        </p:nvSpPr>
        <p:spPr>
          <a:xfrm>
            <a:off x="2891155" y="5205914"/>
            <a:ext cx="3257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＄</a:t>
            </a:r>
            <a:endParaRPr kumimoji="1"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AC810612-DEE7-98E7-75E7-F888A61BDC98}"/>
              </a:ext>
            </a:extLst>
          </p:cNvPr>
          <p:cNvSpPr txBox="1"/>
          <p:nvPr/>
        </p:nvSpPr>
        <p:spPr>
          <a:xfrm>
            <a:off x="4047550" y="2567043"/>
            <a:ext cx="379533" cy="375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￥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9FDDBC1C-1A30-C7F9-9B4E-5A74535FA939}"/>
              </a:ext>
            </a:extLst>
          </p:cNvPr>
          <p:cNvSpPr txBox="1"/>
          <p:nvPr/>
        </p:nvSpPr>
        <p:spPr>
          <a:xfrm>
            <a:off x="2097785" y="4114079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￥</a:t>
            </a:r>
          </a:p>
        </p:txBody>
      </p: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C8EF7F8A-AF24-01D6-F507-C17BCAECF137}"/>
              </a:ext>
            </a:extLst>
          </p:cNvPr>
          <p:cNvCxnSpPr>
            <a:cxnSpLocks/>
          </p:cNvCxnSpPr>
          <p:nvPr/>
        </p:nvCxnSpPr>
        <p:spPr>
          <a:xfrm>
            <a:off x="3969639" y="3209575"/>
            <a:ext cx="592743" cy="62621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C4863866-67DE-4428-0D5D-0F94D4ED1241}"/>
              </a:ext>
            </a:extLst>
          </p:cNvPr>
          <p:cNvSpPr txBox="1"/>
          <p:nvPr/>
        </p:nvSpPr>
        <p:spPr>
          <a:xfrm>
            <a:off x="4098993" y="3227324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支払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CB4CE1B2-C291-96A6-AD7D-8D26D331F12C}"/>
              </a:ext>
            </a:extLst>
          </p:cNvPr>
          <p:cNvSpPr txBox="1"/>
          <p:nvPr/>
        </p:nvSpPr>
        <p:spPr>
          <a:xfrm>
            <a:off x="2574261" y="255307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役務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8352CD16-8984-E259-8E1D-4858EC75F5C5}"/>
              </a:ext>
            </a:extLst>
          </p:cNvPr>
          <p:cNvSpPr txBox="1"/>
          <p:nvPr/>
        </p:nvSpPr>
        <p:spPr>
          <a:xfrm>
            <a:off x="4246681" y="3399441"/>
            <a:ext cx="288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\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44" name="直線矢印コネクタ 43">
            <a:extLst>
              <a:ext uri="{FF2B5EF4-FFF2-40B4-BE49-F238E27FC236}">
                <a16:creationId xmlns:a16="http://schemas.microsoft.com/office/drawing/2014/main" id="{51BEEB63-F380-47E9-4330-F6C6A9D185BF}"/>
              </a:ext>
            </a:extLst>
          </p:cNvPr>
          <p:cNvCxnSpPr>
            <a:cxnSpLocks/>
            <a:stCxn id="121" idx="0"/>
          </p:cNvCxnSpPr>
          <p:nvPr/>
        </p:nvCxnSpPr>
        <p:spPr>
          <a:xfrm flipH="1" flipV="1">
            <a:off x="3841990" y="3255001"/>
            <a:ext cx="576623" cy="60790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3F834797-1FDE-6542-14D4-C63E66CBB654}"/>
              </a:ext>
            </a:extLst>
          </p:cNvPr>
          <p:cNvCxnSpPr>
            <a:cxnSpLocks/>
          </p:cNvCxnSpPr>
          <p:nvPr/>
        </p:nvCxnSpPr>
        <p:spPr>
          <a:xfrm flipV="1">
            <a:off x="10947903" y="2607522"/>
            <a:ext cx="0" cy="251077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6D798DFD-FE7D-01E8-B535-3A3E610795A2}"/>
              </a:ext>
            </a:extLst>
          </p:cNvPr>
          <p:cNvCxnSpPr>
            <a:cxnSpLocks/>
          </p:cNvCxnSpPr>
          <p:nvPr/>
        </p:nvCxnSpPr>
        <p:spPr>
          <a:xfrm flipH="1" flipV="1">
            <a:off x="5240847" y="3355927"/>
            <a:ext cx="395313" cy="1058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A8F2AC3-B2CF-A75F-5B80-8FE2806ECA15}"/>
              </a:ext>
            </a:extLst>
          </p:cNvPr>
          <p:cNvSpPr/>
          <p:nvPr/>
        </p:nvSpPr>
        <p:spPr>
          <a:xfrm>
            <a:off x="10675134" y="2302843"/>
            <a:ext cx="1232966" cy="323628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NEDO</a:t>
            </a:r>
            <a:endParaRPr kumimoji="1" lang="ja-JP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8B825896-4E2B-1072-1A82-EC0EADA0B2B3}"/>
              </a:ext>
            </a:extLst>
          </p:cNvPr>
          <p:cNvSpPr txBox="1"/>
          <p:nvPr/>
        </p:nvSpPr>
        <p:spPr>
          <a:xfrm>
            <a:off x="10876390" y="363055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支払</a:t>
            </a:r>
            <a:b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</a:b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＄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C423A84-3E8C-E80E-A021-969663C06C3B}"/>
              </a:ext>
            </a:extLst>
          </p:cNvPr>
          <p:cNvSpPr txBox="1"/>
          <p:nvPr/>
        </p:nvSpPr>
        <p:spPr>
          <a:xfrm>
            <a:off x="5735257" y="3674176"/>
            <a:ext cx="461665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E17E4C4B-A730-116B-94E6-64DF765F4842}"/>
              </a:ext>
            </a:extLst>
          </p:cNvPr>
          <p:cNvSpPr txBox="1"/>
          <p:nvPr/>
        </p:nvSpPr>
        <p:spPr>
          <a:xfrm>
            <a:off x="5238221" y="3170627"/>
            <a:ext cx="441146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400" b="1" dirty="0">
                <a:solidFill>
                  <a:schemeClr val="accent1">
                    <a:lumMod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×</a:t>
            </a: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cxnSp>
        <p:nvCxnSpPr>
          <p:cNvPr id="30" name="直線矢印コネクタ 29">
            <a:extLst>
              <a:ext uri="{FF2B5EF4-FFF2-40B4-BE49-F238E27FC236}">
                <a16:creationId xmlns:a16="http://schemas.microsoft.com/office/drawing/2014/main" id="{AC4D0D00-1A71-6943-DA8E-E4B19F7C1C71}"/>
              </a:ext>
            </a:extLst>
          </p:cNvPr>
          <p:cNvCxnSpPr>
            <a:cxnSpLocks/>
          </p:cNvCxnSpPr>
          <p:nvPr/>
        </p:nvCxnSpPr>
        <p:spPr>
          <a:xfrm flipV="1">
            <a:off x="2267090" y="4004016"/>
            <a:ext cx="1008000" cy="840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正方形/長方形 226">
            <a:extLst>
              <a:ext uri="{FF2B5EF4-FFF2-40B4-BE49-F238E27FC236}">
                <a16:creationId xmlns:a16="http://schemas.microsoft.com/office/drawing/2014/main" id="{D15EA9FB-84FF-BC0F-9071-3F488C2990B2}"/>
              </a:ext>
            </a:extLst>
          </p:cNvPr>
          <p:cNvSpPr/>
          <p:nvPr/>
        </p:nvSpPr>
        <p:spPr>
          <a:xfrm>
            <a:off x="3274860" y="3863552"/>
            <a:ext cx="851819" cy="29241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C</a:t>
            </a:r>
            <a:r>
              <a:rPr lang="ja-JP" altLang="en-US" sz="12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社</a:t>
            </a:r>
            <a:endParaRPr kumimoji="1" lang="ja-JP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229" name="正方形/長方形 228">
            <a:extLst>
              <a:ext uri="{FF2B5EF4-FFF2-40B4-BE49-F238E27FC236}">
                <a16:creationId xmlns:a16="http://schemas.microsoft.com/office/drawing/2014/main" id="{C31949F1-A0BB-53B4-34DE-76FAB87CA3A1}"/>
              </a:ext>
            </a:extLst>
          </p:cNvPr>
          <p:cNvSpPr/>
          <p:nvPr/>
        </p:nvSpPr>
        <p:spPr>
          <a:xfrm>
            <a:off x="1831802" y="3860460"/>
            <a:ext cx="432000" cy="2880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A</a:t>
            </a: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社</a:t>
            </a:r>
          </a:p>
        </p:txBody>
      </p:sp>
      <p:sp>
        <p:nvSpPr>
          <p:cNvPr id="236" name="テキスト ボックス 235">
            <a:extLst>
              <a:ext uri="{FF2B5EF4-FFF2-40B4-BE49-F238E27FC236}">
                <a16:creationId xmlns:a16="http://schemas.microsoft.com/office/drawing/2014/main" id="{DD22586E-08F9-B412-16EC-FEF7F3874023}"/>
              </a:ext>
            </a:extLst>
          </p:cNvPr>
          <p:cNvSpPr txBox="1"/>
          <p:nvPr/>
        </p:nvSpPr>
        <p:spPr>
          <a:xfrm>
            <a:off x="2102861" y="3608839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￥</a:t>
            </a:r>
          </a:p>
        </p:txBody>
      </p:sp>
      <p:sp>
        <p:nvSpPr>
          <p:cNvPr id="239" name="正方形/長方形 238">
            <a:extLst>
              <a:ext uri="{FF2B5EF4-FFF2-40B4-BE49-F238E27FC236}">
                <a16:creationId xmlns:a16="http://schemas.microsoft.com/office/drawing/2014/main" id="{E24B4AED-727C-F551-9338-BEC6ABA9EA74}"/>
              </a:ext>
            </a:extLst>
          </p:cNvPr>
          <p:cNvSpPr/>
          <p:nvPr/>
        </p:nvSpPr>
        <p:spPr>
          <a:xfrm>
            <a:off x="1470796" y="4162632"/>
            <a:ext cx="389635" cy="68541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eaVert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〇〇装置</a:t>
            </a:r>
          </a:p>
        </p:txBody>
      </p:sp>
      <p:sp>
        <p:nvSpPr>
          <p:cNvPr id="244" name="正方形/長方形 243">
            <a:extLst>
              <a:ext uri="{FF2B5EF4-FFF2-40B4-BE49-F238E27FC236}">
                <a16:creationId xmlns:a16="http://schemas.microsoft.com/office/drawing/2014/main" id="{B7792EE1-ED73-39CA-3F07-390BD2601763}"/>
              </a:ext>
            </a:extLst>
          </p:cNvPr>
          <p:cNvSpPr/>
          <p:nvPr/>
        </p:nvSpPr>
        <p:spPr>
          <a:xfrm>
            <a:off x="7095942" y="5032827"/>
            <a:ext cx="2508576" cy="345343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C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社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1E8DF26-5CEC-7CF2-EDDF-5CDA2E256E7E}"/>
              </a:ext>
            </a:extLst>
          </p:cNvPr>
          <p:cNvSpPr/>
          <p:nvPr/>
        </p:nvSpPr>
        <p:spPr>
          <a:xfrm>
            <a:off x="2351997" y="3862266"/>
            <a:ext cx="792000" cy="2880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B</a:t>
            </a:r>
            <a:r>
              <a:rPr lang="ja-JP" altLang="en-US" sz="14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社</a:t>
            </a:r>
            <a:endParaRPr kumimoji="1" lang="ja-JP" altLang="en-US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A0DEF50-5EA3-5C7F-0038-EC810B0779D7}"/>
              </a:ext>
            </a:extLst>
          </p:cNvPr>
          <p:cNvSpPr/>
          <p:nvPr/>
        </p:nvSpPr>
        <p:spPr>
          <a:xfrm>
            <a:off x="2345314" y="4365128"/>
            <a:ext cx="792000" cy="2880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B</a:t>
            </a:r>
            <a:r>
              <a:rPr kumimoji="1" lang="ja-JP" altLang="en-US" sz="1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社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77D78D43-AA8F-57B1-C26A-01F108A36197}"/>
              </a:ext>
            </a:extLst>
          </p:cNvPr>
          <p:cNvSpPr/>
          <p:nvPr/>
        </p:nvSpPr>
        <p:spPr>
          <a:xfrm>
            <a:off x="265893" y="543597"/>
            <a:ext cx="1183026" cy="46800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年月</a:t>
            </a:r>
            <a:endParaRPr kumimoji="1" lang="ja-JP" altLang="en-US" sz="1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49" name="直線矢印コネクタ 48">
            <a:extLst>
              <a:ext uri="{FF2B5EF4-FFF2-40B4-BE49-F238E27FC236}">
                <a16:creationId xmlns:a16="http://schemas.microsoft.com/office/drawing/2014/main" id="{CB74B542-11D5-1D7E-09C5-67EDD9CCBFBB}"/>
              </a:ext>
            </a:extLst>
          </p:cNvPr>
          <p:cNvCxnSpPr>
            <a:cxnSpLocks/>
          </p:cNvCxnSpPr>
          <p:nvPr/>
        </p:nvCxnSpPr>
        <p:spPr>
          <a:xfrm flipV="1">
            <a:off x="2479572" y="2545620"/>
            <a:ext cx="6861" cy="37349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A376EDF5-5B50-A52C-4DA4-13FE79834B8E}"/>
              </a:ext>
            </a:extLst>
          </p:cNvPr>
          <p:cNvCxnSpPr>
            <a:cxnSpLocks/>
          </p:cNvCxnSpPr>
          <p:nvPr/>
        </p:nvCxnSpPr>
        <p:spPr>
          <a:xfrm>
            <a:off x="8922971" y="3455224"/>
            <a:ext cx="0" cy="64432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正方形/長方形 52">
            <a:extLst>
              <a:ext uri="{FF2B5EF4-FFF2-40B4-BE49-F238E27FC236}">
                <a16:creationId xmlns:a16="http://schemas.microsoft.com/office/drawing/2014/main" id="{62F9E20E-EABE-ADB2-074C-E7DBC65CECED}"/>
              </a:ext>
            </a:extLst>
          </p:cNvPr>
          <p:cNvSpPr/>
          <p:nvPr/>
        </p:nvSpPr>
        <p:spPr>
          <a:xfrm>
            <a:off x="7078042" y="4099550"/>
            <a:ext cx="2520000" cy="330261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B</a:t>
            </a:r>
            <a:r>
              <a:rPr lang="ja-JP" altLang="en-US" sz="16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社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3DB3C229-5E96-CE62-C936-FF93B5AF828A}"/>
              </a:ext>
            </a:extLst>
          </p:cNvPr>
          <p:cNvSpPr txBox="1"/>
          <p:nvPr/>
        </p:nvSpPr>
        <p:spPr>
          <a:xfrm>
            <a:off x="8894520" y="364020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支払￥</a:t>
            </a:r>
          </a:p>
        </p:txBody>
      </p:sp>
      <p:cxnSp>
        <p:nvCxnSpPr>
          <p:cNvPr id="55" name="直線矢印コネクタ 54">
            <a:extLst>
              <a:ext uri="{FF2B5EF4-FFF2-40B4-BE49-F238E27FC236}">
                <a16:creationId xmlns:a16="http://schemas.microsoft.com/office/drawing/2014/main" id="{DC7792B0-B6C6-116B-EA48-457FF4DCFE98}"/>
              </a:ext>
            </a:extLst>
          </p:cNvPr>
          <p:cNvCxnSpPr>
            <a:cxnSpLocks/>
          </p:cNvCxnSpPr>
          <p:nvPr/>
        </p:nvCxnSpPr>
        <p:spPr>
          <a:xfrm flipV="1">
            <a:off x="7774599" y="3461246"/>
            <a:ext cx="0" cy="63830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B5F7FAB1-DF5C-C5F2-E82B-73E5335E2FD0}"/>
              </a:ext>
            </a:extLst>
          </p:cNvPr>
          <p:cNvSpPr txBox="1"/>
          <p:nvPr/>
        </p:nvSpPr>
        <p:spPr>
          <a:xfrm>
            <a:off x="7736277" y="3647816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役務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cxnSp>
        <p:nvCxnSpPr>
          <p:cNvPr id="59" name="直線矢印コネクタ 58">
            <a:extLst>
              <a:ext uri="{FF2B5EF4-FFF2-40B4-BE49-F238E27FC236}">
                <a16:creationId xmlns:a16="http://schemas.microsoft.com/office/drawing/2014/main" id="{F7B62954-D5C5-62A3-A864-B0658F4ED87A}"/>
              </a:ext>
            </a:extLst>
          </p:cNvPr>
          <p:cNvCxnSpPr>
            <a:cxnSpLocks/>
          </p:cNvCxnSpPr>
          <p:nvPr/>
        </p:nvCxnSpPr>
        <p:spPr>
          <a:xfrm>
            <a:off x="8948155" y="4394798"/>
            <a:ext cx="0" cy="64432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FE677820-F766-CBF2-473E-07AFD27AD685}"/>
              </a:ext>
            </a:extLst>
          </p:cNvPr>
          <p:cNvSpPr txBox="1"/>
          <p:nvPr/>
        </p:nvSpPr>
        <p:spPr>
          <a:xfrm>
            <a:off x="8894520" y="4567944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支払＄</a:t>
            </a:r>
          </a:p>
        </p:txBody>
      </p:sp>
      <p:cxnSp>
        <p:nvCxnSpPr>
          <p:cNvPr id="61" name="直線矢印コネクタ 60">
            <a:extLst>
              <a:ext uri="{FF2B5EF4-FFF2-40B4-BE49-F238E27FC236}">
                <a16:creationId xmlns:a16="http://schemas.microsoft.com/office/drawing/2014/main" id="{B4D7D9A2-37B0-BA3B-125E-C1B029F3B438}"/>
              </a:ext>
            </a:extLst>
          </p:cNvPr>
          <p:cNvCxnSpPr>
            <a:cxnSpLocks/>
          </p:cNvCxnSpPr>
          <p:nvPr/>
        </p:nvCxnSpPr>
        <p:spPr>
          <a:xfrm flipV="1">
            <a:off x="7799783" y="4400820"/>
            <a:ext cx="0" cy="63830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4D2D5B04-570D-DBF9-4EA7-7CDCFB94F68A}"/>
              </a:ext>
            </a:extLst>
          </p:cNvPr>
          <p:cNvSpPr txBox="1"/>
          <p:nvPr/>
        </p:nvSpPr>
        <p:spPr>
          <a:xfrm>
            <a:off x="7761461" y="4531733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60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Calibri" panose="020F0502020204030204" pitchFamily="34" charset="0"/>
              </a:rPr>
              <a:t>役務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Calibri" panose="020F0502020204030204" pitchFamily="34" charset="0"/>
            </a:endParaRPr>
          </a:p>
        </p:txBody>
      </p:sp>
      <p:sp>
        <p:nvSpPr>
          <p:cNvPr id="64" name="四角形: 角を丸くする 63">
            <a:extLst>
              <a:ext uri="{FF2B5EF4-FFF2-40B4-BE49-F238E27FC236}">
                <a16:creationId xmlns:a16="http://schemas.microsoft.com/office/drawing/2014/main" id="{293062A7-D785-FC59-BC5A-4A14ECD49D17}"/>
              </a:ext>
            </a:extLst>
          </p:cNvPr>
          <p:cNvSpPr/>
          <p:nvPr/>
        </p:nvSpPr>
        <p:spPr>
          <a:xfrm>
            <a:off x="123804" y="84363"/>
            <a:ext cx="1422604" cy="307754"/>
          </a:xfrm>
          <a:prstGeom prst="roundRect">
            <a:avLst/>
          </a:prstGeom>
          <a:solidFill>
            <a:srgbClr val="CCCC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Template</a:t>
            </a:r>
            <a:endParaRPr kumimoji="1" lang="ja-JP" altLang="en-US" sz="12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49930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</Words>
  <Application>Microsoft Office PowerPoint</Application>
  <PresentationFormat>ワイド画面</PresentationFormat>
  <Paragraphs>73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Meiryo UI</vt:lpstr>
      <vt:lpstr>游ゴシック</vt:lpstr>
      <vt:lpstr>游ゴシック Light</vt:lpstr>
      <vt:lpstr>Arial</vt:lpstr>
      <vt:lpstr>Times New Roman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2025-07-14T04:43:21Z</dcterms:created>
  <dcterms:modified xsi:type="dcterms:W3CDTF">2026-02-18T05:12:39Z</dcterms:modified>
</cp:coreProperties>
</file>