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00" autoAdjust="0"/>
    <p:restoredTop sz="94660"/>
  </p:normalViewPr>
  <p:slideViewPr>
    <p:cSldViewPr snapToGrid="0">
      <p:cViewPr>
        <p:scale>
          <a:sx n="60" d="100"/>
          <a:sy n="60" d="100"/>
        </p:scale>
        <p:origin x="384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232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8906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1295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72874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086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11249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2466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6292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3871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6760499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C710EB-0E82-4F84-B951-7ABD685BC167}" type="datetimeFigureOut">
              <a:rPr kumimoji="1" lang="ja-JP" altLang="en-US" smtClean="0"/>
              <a:t>2026/5/13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4EE840-A591-4D06-A3D5-7D417E4877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855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 1">
            <a:extLst>
              <a:ext uri="{FF2B5EF4-FFF2-40B4-BE49-F238E27FC236}">
                <a16:creationId xmlns:a16="http://schemas.microsoft.com/office/drawing/2014/main" id="{EC61F046-0F1E-C230-AA93-BE260C5A5C77}"/>
              </a:ext>
            </a:extLst>
          </p:cNvPr>
          <p:cNvSpPr txBox="1">
            <a:spLocks/>
          </p:cNvSpPr>
          <p:nvPr/>
        </p:nvSpPr>
        <p:spPr>
          <a:xfrm>
            <a:off x="0" y="259466"/>
            <a:ext cx="9144000" cy="50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rtlCol="0" anchor="ctr">
            <a:noAutofit/>
          </a:bodyPr>
          <a:lstStyle>
            <a:lvl1pPr algn="ctr" defTabSz="914395" rtl="0" eaLnBrk="1" latinLnBrk="0" hangingPunct="1">
              <a:spcBef>
                <a:spcPct val="0"/>
              </a:spcBef>
              <a:buNone/>
              <a:defRPr kumimoji="1" lang="ja-JP" altLang="en-US" sz="3600" b="1" kern="1200" dirty="0">
                <a:solidFill>
                  <a:schemeClr val="tx1"/>
                </a:solidFill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lvl="0">
              <a:defRPr/>
            </a:pPr>
            <a:r>
              <a:rPr lang="ja-JP" altLang="en-US" sz="2000" dirty="0"/>
              <a:t>ロボット基盤モデルの研究開発（</a:t>
            </a:r>
            <a:r>
              <a:rPr lang="en-US" altLang="ja-JP" sz="2000" dirty="0"/>
              <a:t>GENIAC</a:t>
            </a:r>
            <a:r>
              <a:rPr lang="ja-JP" altLang="en-US" sz="2000" dirty="0"/>
              <a:t>）</a:t>
            </a:r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952353D1-5496-B6A2-20A4-705F5861F82D}"/>
              </a:ext>
            </a:extLst>
          </p:cNvPr>
          <p:cNvCxnSpPr/>
          <p:nvPr/>
        </p:nvCxnSpPr>
        <p:spPr>
          <a:xfrm>
            <a:off x="0" y="774702"/>
            <a:ext cx="9144000" cy="1"/>
          </a:xfrm>
          <a:prstGeom prst="line">
            <a:avLst/>
          </a:prstGeom>
          <a:noFill/>
          <a:ln w="15875" cap="flat" cmpd="sng" algn="ctr">
            <a:solidFill>
              <a:srgbClr val="9BBB59">
                <a:lumMod val="50000"/>
              </a:srgbClr>
            </a:solidFill>
            <a:prstDash val="solid"/>
          </a:ln>
          <a:effectLst/>
        </p:spPr>
      </p:cxn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0C62558-5E21-699F-6589-121FDD6B3E33}"/>
              </a:ext>
            </a:extLst>
          </p:cNvPr>
          <p:cNvSpPr txBox="1"/>
          <p:nvPr/>
        </p:nvSpPr>
        <p:spPr>
          <a:xfrm>
            <a:off x="192881" y="933579"/>
            <a:ext cx="1135856" cy="307777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実施者</a:t>
            </a: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236DF55-76DA-D767-C365-E5B1E7459250}"/>
              </a:ext>
            </a:extLst>
          </p:cNvPr>
          <p:cNvSpPr txBox="1"/>
          <p:nvPr/>
        </p:nvSpPr>
        <p:spPr>
          <a:xfrm>
            <a:off x="1328737" y="933579"/>
            <a:ext cx="7586664" cy="30777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defTabSz="914400">
              <a:defRPr/>
            </a:pPr>
            <a:r>
              <a:rPr lang="ja-JP" altLang="en-US" sz="14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lang="en-US" altLang="ja-JP" sz="1400" kern="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98388CA-9C6D-0C04-24EB-2CDEE29392E4}"/>
              </a:ext>
            </a:extLst>
          </p:cNvPr>
          <p:cNvSpPr txBox="1"/>
          <p:nvPr/>
        </p:nvSpPr>
        <p:spPr>
          <a:xfrm>
            <a:off x="192881" y="1242127"/>
            <a:ext cx="1135856" cy="1630038"/>
          </a:xfrm>
          <a:prstGeom prst="rect">
            <a:avLst/>
          </a:prstGeom>
          <a:solidFill>
            <a:srgbClr val="9BBB59"/>
          </a:solidFill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概要</a:t>
            </a: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4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8A0E3B1-6DE2-091E-AF70-7C8DF488537C}"/>
              </a:ext>
            </a:extLst>
          </p:cNvPr>
          <p:cNvSpPr txBox="1"/>
          <p:nvPr/>
        </p:nvSpPr>
        <p:spPr>
          <a:xfrm>
            <a:off x="1327750" y="1242128"/>
            <a:ext cx="7586664" cy="1630037"/>
          </a:xfrm>
          <a:prstGeom prst="rect">
            <a:avLst/>
          </a:prstGeom>
          <a:noFill/>
          <a:ln>
            <a:solidFill>
              <a:srgbClr val="9BBB59">
                <a:lumMod val="75000"/>
              </a:srgbClr>
            </a:solidFill>
          </a:ln>
        </p:spPr>
        <p:txBody>
          <a:bodyPr wrap="square" rtlCol="0">
            <a:noAutofit/>
          </a:bodyPr>
          <a:lstStyle/>
          <a:p>
            <a:pPr lvl="0" defTabSz="914395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（ここにご記入ください）</a:t>
            </a:r>
            <a:endParaRPr kumimoji="0" lang="en-US" altLang="ja-JP" sz="120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92E669FF-1AE9-45F4-F6F4-4D05105C2439}"/>
              </a:ext>
            </a:extLst>
          </p:cNvPr>
          <p:cNvSpPr/>
          <p:nvPr/>
        </p:nvSpPr>
        <p:spPr bwMode="auto">
          <a:xfrm>
            <a:off x="6308093" y="3340101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実証成果の公表物・公表形式等について、概要をご記入ください</a:t>
            </a:r>
            <a:endParaRPr lang="ja-JP" altLang="en-US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grpSp>
        <p:nvGrpSpPr>
          <p:cNvPr id="36" name="Group 16">
            <a:extLst>
              <a:ext uri="{FF2B5EF4-FFF2-40B4-BE49-F238E27FC236}">
                <a16:creationId xmlns:a16="http://schemas.microsoft.com/office/drawing/2014/main" id="{0C140EE4-3FF5-C2FC-ECE9-768178752ECD}"/>
              </a:ext>
            </a:extLst>
          </p:cNvPr>
          <p:cNvGrpSpPr/>
          <p:nvPr/>
        </p:nvGrpSpPr>
        <p:grpSpPr>
          <a:xfrm>
            <a:off x="3502975" y="2985977"/>
            <a:ext cx="2606319" cy="231844"/>
            <a:chOff x="573881" y="2914955"/>
            <a:chExt cx="3179207" cy="231844"/>
          </a:xfrm>
        </p:grpSpPr>
        <p:sp>
          <p:nvSpPr>
            <p:cNvPr id="37" name="ee4pHeader2">
              <a:extLst>
                <a:ext uri="{FF2B5EF4-FFF2-40B4-BE49-F238E27FC236}">
                  <a16:creationId xmlns:a16="http://schemas.microsoft.com/office/drawing/2014/main" id="{63BB1535-6FB7-F219-50F6-A935E1C5C39D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実施内容</a:t>
              </a:r>
            </a:p>
          </p:txBody>
        </p:sp>
        <p:cxnSp>
          <p:nvCxnSpPr>
            <p:cNvPr id="38" name="Straight Connector 9">
              <a:extLst>
                <a:ext uri="{FF2B5EF4-FFF2-40B4-BE49-F238E27FC236}">
                  <a16:creationId xmlns:a16="http://schemas.microsoft.com/office/drawing/2014/main" id="{9C67A204-7DE2-405B-A1A6-648EE1616017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39" name="Group 10">
            <a:extLst>
              <a:ext uri="{FF2B5EF4-FFF2-40B4-BE49-F238E27FC236}">
                <a16:creationId xmlns:a16="http://schemas.microsoft.com/office/drawing/2014/main" id="{B4583329-35D4-77E0-E7FD-D9387327F6D1}"/>
              </a:ext>
            </a:extLst>
          </p:cNvPr>
          <p:cNvGrpSpPr/>
          <p:nvPr/>
        </p:nvGrpSpPr>
        <p:grpSpPr>
          <a:xfrm>
            <a:off x="6308095" y="2985977"/>
            <a:ext cx="2606320" cy="231844"/>
            <a:chOff x="6689096" y="2914955"/>
            <a:chExt cx="2606320" cy="231844"/>
          </a:xfrm>
        </p:grpSpPr>
        <p:sp>
          <p:nvSpPr>
            <p:cNvPr id="40" name="ee4pHeader2">
              <a:extLst>
                <a:ext uri="{FF2B5EF4-FFF2-40B4-BE49-F238E27FC236}">
                  <a16:creationId xmlns:a16="http://schemas.microsoft.com/office/drawing/2014/main" id="{2C674266-C49B-027C-41EC-E2C1AF63531B}"/>
                </a:ext>
              </a:extLst>
            </p:cNvPr>
            <p:cNvSpPr txBox="1"/>
            <p:nvPr/>
          </p:nvSpPr>
          <p:spPr>
            <a:xfrm>
              <a:off x="6689097" y="2914955"/>
              <a:ext cx="2606319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社会実装の方法</a:t>
              </a:r>
            </a:p>
          </p:txBody>
        </p:sp>
        <p:cxnSp>
          <p:nvCxnSpPr>
            <p:cNvPr id="41" name="Straight Connector 9">
              <a:extLst>
                <a:ext uri="{FF2B5EF4-FFF2-40B4-BE49-F238E27FC236}">
                  <a16:creationId xmlns:a16="http://schemas.microsoft.com/office/drawing/2014/main" id="{B34D1126-1148-9407-3E2E-B2E9F869A8C0}"/>
                </a:ext>
              </a:extLst>
            </p:cNvPr>
            <p:cNvCxnSpPr/>
            <p:nvPr/>
          </p:nvCxnSpPr>
          <p:spPr>
            <a:xfrm flipV="1">
              <a:off x="6689096" y="3146799"/>
              <a:ext cx="2606319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grpSp>
        <p:nvGrpSpPr>
          <p:cNvPr id="42" name="Group 51">
            <a:extLst>
              <a:ext uri="{FF2B5EF4-FFF2-40B4-BE49-F238E27FC236}">
                <a16:creationId xmlns:a16="http://schemas.microsoft.com/office/drawing/2014/main" id="{6AFD32EE-D519-4F0E-66B1-CB06E30CBED2}"/>
              </a:ext>
            </a:extLst>
          </p:cNvPr>
          <p:cNvGrpSpPr/>
          <p:nvPr/>
        </p:nvGrpSpPr>
        <p:grpSpPr>
          <a:xfrm>
            <a:off x="2998002" y="3340101"/>
            <a:ext cx="306171" cy="2915873"/>
            <a:chOff x="3114633" y="3269078"/>
            <a:chExt cx="306171" cy="2915873"/>
          </a:xfrm>
        </p:grpSpPr>
        <p:cxnSp>
          <p:nvCxnSpPr>
            <p:cNvPr id="43" name="Straight Connector 24">
              <a:extLst>
                <a:ext uri="{FF2B5EF4-FFF2-40B4-BE49-F238E27FC236}">
                  <a16:creationId xmlns:a16="http://schemas.microsoft.com/office/drawing/2014/main" id="{7CA35DE0-DF81-F523-4CF5-24CB0B5F3A94}"/>
                </a:ext>
              </a:extLst>
            </p:cNvPr>
            <p:cNvCxnSpPr/>
            <p:nvPr/>
          </p:nvCxnSpPr>
          <p:spPr>
            <a:xfrm>
              <a:off x="3267719" y="3269078"/>
              <a:ext cx="0" cy="2915873"/>
            </a:xfrm>
            <a:prstGeom prst="line">
              <a:avLst/>
            </a:prstGeom>
            <a:noFill/>
            <a:ln w="9525" cap="rnd" cmpd="sng" algn="ctr">
              <a:solidFill>
                <a:srgbClr val="9A9A9A"/>
              </a:solidFill>
              <a:prstDash val="solid"/>
            </a:ln>
            <a:effectLst/>
          </p:spPr>
        </p:cxnSp>
        <p:grpSp>
          <p:nvGrpSpPr>
            <p:cNvPr id="44" name="Group 25">
              <a:extLst>
                <a:ext uri="{FF2B5EF4-FFF2-40B4-BE49-F238E27FC236}">
                  <a16:creationId xmlns:a16="http://schemas.microsoft.com/office/drawing/2014/main" id="{B6AA4241-B118-30C9-1880-07D653C3A342}"/>
                </a:ext>
              </a:extLst>
            </p:cNvPr>
            <p:cNvGrpSpPr/>
            <p:nvPr/>
          </p:nvGrpSpPr>
          <p:grpSpPr>
            <a:xfrm>
              <a:off x="3114633" y="4573560"/>
              <a:ext cx="306171" cy="306910"/>
              <a:chOff x="5937564" y="3833745"/>
              <a:chExt cx="306171" cy="306910"/>
            </a:xfrm>
          </p:grpSpPr>
          <p:sp>
            <p:nvSpPr>
              <p:cNvPr id="45" name="Freeform 94">
                <a:extLst>
                  <a:ext uri="{FF2B5EF4-FFF2-40B4-BE49-F238E27FC236}">
                    <a16:creationId xmlns:a16="http://schemas.microsoft.com/office/drawing/2014/main" id="{EB07996F-8438-8283-F284-80AE90C709F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37564" y="3833745"/>
                <a:ext cx="306171" cy="306910"/>
              </a:xfrm>
              <a:custGeom>
                <a:avLst/>
                <a:gdLst>
                  <a:gd name="T0" fmla="*/ 0 w 1052"/>
                  <a:gd name="T1" fmla="*/ 526 h 1052"/>
                  <a:gd name="T2" fmla="*/ 0 w 1052"/>
                  <a:gd name="T3" fmla="*/ 526 h 1052"/>
                  <a:gd name="T4" fmla="*/ 526 w 1052"/>
                  <a:gd name="T5" fmla="*/ 0 h 1052"/>
                  <a:gd name="T6" fmla="*/ 1052 w 1052"/>
                  <a:gd name="T7" fmla="*/ 526 h 1052"/>
                  <a:gd name="T8" fmla="*/ 1052 w 1052"/>
                  <a:gd name="T9" fmla="*/ 526 h 1052"/>
                  <a:gd name="T10" fmla="*/ 526 w 1052"/>
                  <a:gd name="T11" fmla="*/ 1052 h 1052"/>
                  <a:gd name="T12" fmla="*/ 526 w 1052"/>
                  <a:gd name="T13" fmla="*/ 1052 h 1052"/>
                  <a:gd name="T14" fmla="*/ 0 w 1052"/>
                  <a:gd name="T15" fmla="*/ 526 h 10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052" h="1052">
                    <a:moveTo>
                      <a:pt x="0" y="526"/>
                    </a:moveTo>
                    <a:cubicBezTo>
                      <a:pt x="0" y="526"/>
                      <a:pt x="0" y="526"/>
                      <a:pt x="0" y="526"/>
                    </a:cubicBezTo>
                    <a:cubicBezTo>
                      <a:pt x="0" y="236"/>
                      <a:pt x="236" y="0"/>
                      <a:pt x="526" y="0"/>
                    </a:cubicBezTo>
                    <a:cubicBezTo>
                      <a:pt x="817" y="0"/>
                      <a:pt x="1052" y="236"/>
                      <a:pt x="1052" y="526"/>
                    </a:cubicBezTo>
                    <a:cubicBezTo>
                      <a:pt x="1052" y="526"/>
                      <a:pt x="1052" y="526"/>
                      <a:pt x="1052" y="526"/>
                    </a:cubicBezTo>
                    <a:cubicBezTo>
                      <a:pt x="1052" y="817"/>
                      <a:pt x="817" y="1052"/>
                      <a:pt x="526" y="1052"/>
                    </a:cubicBezTo>
                    <a:cubicBezTo>
                      <a:pt x="526" y="1052"/>
                      <a:pt x="526" y="1052"/>
                      <a:pt x="526" y="1052"/>
                    </a:cubicBezTo>
                    <a:cubicBezTo>
                      <a:pt x="236" y="1052"/>
                      <a:pt x="0" y="817"/>
                      <a:pt x="0" y="526"/>
                    </a:cubicBezTo>
                    <a:close/>
                  </a:path>
                </a:pathLst>
              </a:custGeom>
              <a:solidFill>
                <a:srgbClr val="9BBB59">
                  <a:lumMod val="50000"/>
                </a:srgbClr>
              </a:solidFill>
              <a:ln>
                <a:solidFill>
                  <a:srgbClr val="9BBB59">
                    <a:lumMod val="50000"/>
                  </a:srgbClr>
                </a:solidFill>
              </a:ln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  <p:sp>
            <p:nvSpPr>
              <p:cNvPr id="46" name="Freeform 95">
                <a:extLst>
                  <a:ext uri="{FF2B5EF4-FFF2-40B4-BE49-F238E27FC236}">
                    <a16:creationId xmlns:a16="http://schemas.microsoft.com/office/drawing/2014/main" id="{A868D80B-E609-15F3-99EC-3796C230E43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053995" y="3876005"/>
                <a:ext cx="120251" cy="224731"/>
              </a:xfrm>
              <a:custGeom>
                <a:avLst/>
                <a:gdLst>
                  <a:gd name="T0" fmla="*/ 66 w 976"/>
                  <a:gd name="T1" fmla="*/ 1824 h 1824"/>
                  <a:gd name="T2" fmla="*/ 0 w 976"/>
                  <a:gd name="T3" fmla="*/ 1758 h 1824"/>
                  <a:gd name="T4" fmla="*/ 843 w 976"/>
                  <a:gd name="T5" fmla="*/ 912 h 1824"/>
                  <a:gd name="T6" fmla="*/ 0 w 976"/>
                  <a:gd name="T7" fmla="*/ 66 h 1824"/>
                  <a:gd name="T8" fmla="*/ 66 w 976"/>
                  <a:gd name="T9" fmla="*/ 0 h 1824"/>
                  <a:gd name="T10" fmla="*/ 976 w 976"/>
                  <a:gd name="T11" fmla="*/ 912 h 1824"/>
                  <a:gd name="T12" fmla="*/ 66 w 976"/>
                  <a:gd name="T13" fmla="*/ 1824 h 18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976" h="1824">
                    <a:moveTo>
                      <a:pt x="66" y="1824"/>
                    </a:moveTo>
                    <a:lnTo>
                      <a:pt x="0" y="1758"/>
                    </a:lnTo>
                    <a:lnTo>
                      <a:pt x="843" y="912"/>
                    </a:lnTo>
                    <a:lnTo>
                      <a:pt x="0" y="66"/>
                    </a:lnTo>
                    <a:lnTo>
                      <a:pt x="66" y="0"/>
                    </a:lnTo>
                    <a:lnTo>
                      <a:pt x="976" y="912"/>
                    </a:lnTo>
                    <a:lnTo>
                      <a:pt x="66" y="1824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88641" tIns="44321" rIns="88641" bIns="44321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1" lang="en-US" sz="1800" b="0" i="0" u="none" strike="noStrike" kern="0" cap="none" spc="0" normalizeH="0" baseline="0" noProof="0">
                  <a:ln>
                    <a:noFill/>
                  </a:ln>
                  <a:solidFill>
                    <a:srgbClr val="6E6F73"/>
                  </a:solidFill>
                  <a:effectLst/>
                  <a:uLnTx/>
                  <a:uFillTx/>
                  <a:latin typeface="メイリオ"/>
                  <a:ea typeface="メイリオ"/>
                </a:endParaRPr>
              </a:p>
            </p:txBody>
          </p:sp>
        </p:grpSp>
      </p:grpSp>
      <p:sp>
        <p:nvSpPr>
          <p:cNvPr id="47" name="正方形/長方形 46">
            <a:extLst>
              <a:ext uri="{FF2B5EF4-FFF2-40B4-BE49-F238E27FC236}">
                <a16:creationId xmlns:a16="http://schemas.microsoft.com/office/drawing/2014/main" id="{C59902B1-2CCA-E07C-E4B8-DF306804F647}"/>
              </a:ext>
            </a:extLst>
          </p:cNvPr>
          <p:cNvSpPr/>
          <p:nvPr/>
        </p:nvSpPr>
        <p:spPr bwMode="auto">
          <a:xfrm>
            <a:off x="192881" y="3340101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Arial" panose="020B0604020202020204" pitchFamily="34" charset="0"/>
              <a:buChar char="•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本事業の社会的背景や取り組む</a:t>
            </a:r>
            <a:b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課題について、概要をご記入ください</a:t>
            </a:r>
            <a:endParaRPr lang="en-US" altLang="ja-JP" sz="1200" dirty="0">
              <a:solidFill>
                <a:prstClr val="black"/>
              </a:solidFill>
              <a:latin typeface="Trebuchet MS" panose="020B0603020202020204" pitchFamily="34" charset="0"/>
              <a:ea typeface="Meiryo UI" panose="020B0604030504040204" pitchFamily="50" charset="-128"/>
            </a:endParaRPr>
          </a:p>
        </p:txBody>
      </p:sp>
      <p:sp>
        <p:nvSpPr>
          <p:cNvPr id="48" name="テキスト ボックス 35">
            <a:extLst>
              <a:ext uri="{FF2B5EF4-FFF2-40B4-BE49-F238E27FC236}">
                <a16:creationId xmlns:a16="http://schemas.microsoft.com/office/drawing/2014/main" id="{91287BF1-3D0D-D91E-DF55-09E6704FAACB}"/>
              </a:ext>
            </a:extLst>
          </p:cNvPr>
          <p:cNvSpPr txBox="1"/>
          <p:nvPr/>
        </p:nvSpPr>
        <p:spPr>
          <a:xfrm>
            <a:off x="62143" y="28633"/>
            <a:ext cx="4886274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ja-JP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ポスト５Ｇ情報通信システム基盤強化研究開発事業／</a:t>
            </a:r>
            <a:r>
              <a:rPr lang="ja-JP" altLang="en-US" sz="9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ポスト５Ｇ情報通信システムの開発（補助）</a:t>
            </a:r>
          </a:p>
        </p:txBody>
      </p:sp>
      <p:sp>
        <p:nvSpPr>
          <p:cNvPr id="49" name="正方形/長方形 15">
            <a:extLst>
              <a:ext uri="{FF2B5EF4-FFF2-40B4-BE49-F238E27FC236}">
                <a16:creationId xmlns:a16="http://schemas.microsoft.com/office/drawing/2014/main" id="{E1323B40-DF7F-B941-6734-BEFC9CA96931}"/>
              </a:ext>
            </a:extLst>
          </p:cNvPr>
          <p:cNvSpPr/>
          <p:nvPr/>
        </p:nvSpPr>
        <p:spPr bwMode="auto">
          <a:xfrm>
            <a:off x="3502975" y="3340101"/>
            <a:ext cx="2606319" cy="2915872"/>
          </a:xfrm>
          <a:prstGeom prst="rect">
            <a:avLst/>
          </a:prstGeom>
        </p:spPr>
        <p:txBody>
          <a:bodyPr wrap="square" rtlCol="0" anchor="t">
            <a:noAutofit/>
          </a:bodyPr>
          <a:lstStyle/>
          <a:p>
            <a:pPr marL="285750" indent="-285750" defTabSz="914395">
              <a:buFont typeface="+mj-lt"/>
              <a:buAutoNum type="arabicPeriod"/>
              <a:defRPr/>
            </a:pP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(</a:t>
            </a:r>
            <a:r>
              <a:rPr lang="ja-JP" altLang="en-US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ここにご記入ください</a:t>
            </a:r>
            <a: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)</a:t>
            </a:r>
            <a:br>
              <a:rPr lang="en-US" altLang="ja-JP" sz="12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※</a:t>
            </a: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本事業において、どのようなロボット基盤モデルを開発するのか、また、</a:t>
            </a:r>
            <a:b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開発したロボット基盤モデルを用いて</a:t>
            </a:r>
            <a:b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どのような実証を行うのかについて、</a:t>
            </a:r>
            <a:br>
              <a:rPr lang="en-US" altLang="ja-JP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</a:br>
            <a:r>
              <a:rPr lang="ja-JP" altLang="en-US" sz="1100" dirty="0">
                <a:solidFill>
                  <a:prstClr val="black"/>
                </a:solidFill>
                <a:latin typeface="Trebuchet MS" panose="020B0603020202020204" pitchFamily="34" charset="0"/>
                <a:ea typeface="Meiryo UI" panose="020B0604030504040204" pitchFamily="50" charset="-128"/>
              </a:rPr>
              <a:t>その概要を記載してください</a:t>
            </a:r>
          </a:p>
        </p:txBody>
      </p:sp>
      <p:grpSp>
        <p:nvGrpSpPr>
          <p:cNvPr id="50" name="Group 17">
            <a:extLst>
              <a:ext uri="{FF2B5EF4-FFF2-40B4-BE49-F238E27FC236}">
                <a16:creationId xmlns:a16="http://schemas.microsoft.com/office/drawing/2014/main" id="{488F5100-2F4D-994F-4BAB-B04519A63878}"/>
              </a:ext>
            </a:extLst>
          </p:cNvPr>
          <p:cNvGrpSpPr/>
          <p:nvPr/>
        </p:nvGrpSpPr>
        <p:grpSpPr>
          <a:xfrm>
            <a:off x="192881" y="2985977"/>
            <a:ext cx="2606319" cy="231844"/>
            <a:chOff x="573881" y="2914955"/>
            <a:chExt cx="3179207" cy="231844"/>
          </a:xfrm>
        </p:grpSpPr>
        <p:sp>
          <p:nvSpPr>
            <p:cNvPr id="51" name="ee4pHeader2">
              <a:extLst>
                <a:ext uri="{FF2B5EF4-FFF2-40B4-BE49-F238E27FC236}">
                  <a16:creationId xmlns:a16="http://schemas.microsoft.com/office/drawing/2014/main" id="{3402452A-3EC6-FC5B-4E99-841CA526BB8E}"/>
                </a:ext>
              </a:extLst>
            </p:cNvPr>
            <p:cNvSpPr txBox="1"/>
            <p:nvPr/>
          </p:nvSpPr>
          <p:spPr>
            <a:xfrm>
              <a:off x="573881" y="2914955"/>
              <a:ext cx="3179207" cy="231844"/>
            </a:xfrm>
            <a:prstGeom prst="rect">
              <a:avLst/>
            </a:prstGeom>
            <a:noFill/>
            <a:ln cap="rnd">
              <a:noFill/>
            </a:ln>
          </p:spPr>
          <p:txBody>
            <a:bodyPr wrap="square" lIns="0" tIns="0" rIns="0" bIns="0" rtlCol="0" anchor="b" anchorCtr="0"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1" lang="ja-JP" altLang="en-US" sz="1400" kern="0" dirty="0">
                  <a:solidFill>
                    <a:srgbClr val="9BBB59">
                      <a:lumMod val="50000"/>
                    </a:srgbClr>
                  </a:solidFill>
                  <a:latin typeface="Meiryo UI"/>
                  <a:ea typeface="Meiryo UI"/>
                  <a:sym typeface="Trebuchet MS" panose="020B0603020202020204" pitchFamily="34" charset="0"/>
                </a:rPr>
                <a:t>社会的背景・取り組む</a:t>
              </a:r>
              <a:r>
                <a:rPr kumimoji="1" lang="ja-JP" altLang="en-US" sz="1400" b="0" i="0" u="none" strike="noStrike" kern="0" cap="none" spc="0" normalizeH="0" baseline="0" noProof="0" dirty="0">
                  <a:ln>
                    <a:noFill/>
                  </a:ln>
                  <a:solidFill>
                    <a:srgbClr val="9BBB59">
                      <a:lumMod val="50000"/>
                    </a:srgbClr>
                  </a:solidFill>
                  <a:effectLst/>
                  <a:uLnTx/>
                  <a:uFillTx/>
                  <a:latin typeface="Meiryo UI"/>
                  <a:ea typeface="Meiryo UI"/>
                  <a:sym typeface="Trebuchet MS" panose="020B0603020202020204" pitchFamily="34" charset="0"/>
                </a:rPr>
                <a:t>課題</a:t>
              </a:r>
            </a:p>
          </p:txBody>
        </p:sp>
        <p:cxnSp>
          <p:nvCxnSpPr>
            <p:cNvPr id="52" name="Straight Connector 9">
              <a:extLst>
                <a:ext uri="{FF2B5EF4-FFF2-40B4-BE49-F238E27FC236}">
                  <a16:creationId xmlns:a16="http://schemas.microsoft.com/office/drawing/2014/main" id="{CAB4C413-80CB-F5F5-176B-E8538E72B91D}"/>
                </a:ext>
              </a:extLst>
            </p:cNvPr>
            <p:cNvCxnSpPr/>
            <p:nvPr/>
          </p:nvCxnSpPr>
          <p:spPr>
            <a:xfrm flipV="1">
              <a:off x="573881" y="3146799"/>
              <a:ext cx="3179207" cy="0"/>
            </a:xfrm>
            <a:prstGeom prst="line">
              <a:avLst/>
            </a:prstGeom>
            <a:noFill/>
            <a:ln w="9525" cap="rnd" cmpd="sng" algn="ctr">
              <a:solidFill>
                <a:srgbClr val="90909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BE1EC24D-1614-2DFA-D52B-1ADB551CB5C4}"/>
              </a:ext>
            </a:extLst>
          </p:cNvPr>
          <p:cNvSpPr txBox="1"/>
          <p:nvPr/>
        </p:nvSpPr>
        <p:spPr>
          <a:xfrm>
            <a:off x="8520633" y="100590"/>
            <a:ext cx="56122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別添</a:t>
            </a:r>
            <a:r>
              <a:rPr kumimoji="1" lang="en-US" altLang="ja-JP" sz="1000" dirty="0"/>
              <a:t>6</a:t>
            </a:r>
            <a:endParaRPr kumimoji="1" lang="ja-JP" altLang="en-US" sz="1000" dirty="0"/>
          </a:p>
        </p:txBody>
      </p:sp>
    </p:spTree>
    <p:extLst>
      <p:ext uri="{BB962C8B-B14F-4D97-AF65-F5344CB8AC3E}">
        <p14:creationId xmlns:p14="http://schemas.microsoft.com/office/powerpoint/2010/main" val="39229095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Words>156</Words>
  <PresentationFormat>画面に合わせる (4:3)</PresentationFormat>
  <Paragraphs>16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メイリオ</vt:lpstr>
      <vt:lpstr>Aptos</vt:lpstr>
      <vt:lpstr>Aptos Display</vt:lpstr>
      <vt:lpstr>Arial</vt:lpstr>
      <vt:lpstr>Trebuchet MS</vt:lpstr>
      <vt:lpstr>Office テーマ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