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6" autoAdjust="0"/>
    <p:restoredTop sz="94660"/>
  </p:normalViewPr>
  <p:slideViewPr>
    <p:cSldViewPr snapToGrid="0">
      <p:cViewPr varScale="1">
        <p:scale>
          <a:sx n="92" d="100"/>
          <a:sy n="92" d="100"/>
        </p:scale>
        <p:origin x="546" y="7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8EF5F-7139-4B7E-A410-5A47F4BB9029}" type="datetimeFigureOut">
              <a:rPr kumimoji="1" lang="ja-JP" altLang="en-US" smtClean="0"/>
              <a:t>2026/5/14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CF6CAA-D604-4F89-B7A8-E64F4340B3CB}" type="slidenum">
              <a:rPr kumimoji="1" lang="ja-JP" altLang="en-US" smtClean="0"/>
              <a:t>‹#›</a:t>
            </a:fld>
            <a:endParaRPr kumimoji="1" lang="ja-JP" altLang="en-US"/>
          </a:p>
        </p:txBody>
      </p:sp>
    </p:spTree>
    <p:extLst>
      <p:ext uri="{BB962C8B-B14F-4D97-AF65-F5344CB8AC3E}">
        <p14:creationId xmlns:p14="http://schemas.microsoft.com/office/powerpoint/2010/main" val="18157445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BA1ED-E946-5A02-AF8C-B7945329967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768D2F2-3B39-FD2B-43EE-DEEBD71B44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7C533B9-583A-5096-B1BD-EA7168CB14A4}"/>
              </a:ext>
            </a:extLst>
          </p:cNvPr>
          <p:cNvSpPr>
            <a:spLocks noGrp="1"/>
          </p:cNvSpPr>
          <p:nvPr>
            <p:ph type="dt" sz="half" idx="10"/>
          </p:nvPr>
        </p:nvSpPr>
        <p:spPr/>
        <p:txBody>
          <a:bodyPr/>
          <a:lstStyle/>
          <a:p>
            <a:fld id="{186434DE-6EC9-47DB-AC5D-335450203BB5}"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9D48BB58-8628-A50B-51CE-30ADB714E85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C0682A-BBEF-2F36-8734-8AF369790115}"/>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3119721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4B2832-09CA-D4A8-FD82-D886DBBB832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1D0F24-AB64-E9D7-8D6A-7C16D6DD26F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3391BC-926C-D4D2-E8B3-76D8416342FA}"/>
              </a:ext>
            </a:extLst>
          </p:cNvPr>
          <p:cNvSpPr>
            <a:spLocks noGrp="1"/>
          </p:cNvSpPr>
          <p:nvPr>
            <p:ph type="dt" sz="half" idx="10"/>
          </p:nvPr>
        </p:nvSpPr>
        <p:spPr/>
        <p:txBody>
          <a:bodyPr/>
          <a:lstStyle/>
          <a:p>
            <a:fld id="{6D08AB77-A798-4121-ADDB-797A4378205E}"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5D59E89E-DB79-98CD-64B9-D3918B60B7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C96AA4-B6F6-2D9C-8CAF-381B70FE8AE0}"/>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1549221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8DB1D70-3407-0045-531D-58D10DF16BE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9204408-827F-11A3-7898-FC86C368472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3210CE3-7374-5913-8EB1-4C040CE10A9B}"/>
              </a:ext>
            </a:extLst>
          </p:cNvPr>
          <p:cNvSpPr>
            <a:spLocks noGrp="1"/>
          </p:cNvSpPr>
          <p:nvPr>
            <p:ph type="dt" sz="half" idx="10"/>
          </p:nvPr>
        </p:nvSpPr>
        <p:spPr/>
        <p:txBody>
          <a:bodyPr/>
          <a:lstStyle/>
          <a:p>
            <a:fld id="{862615F8-5BB6-4D3D-BEEE-5015B7BD3D70}"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FD2704E4-8505-0756-5D2E-C9494D296C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264A96-B15C-A989-41EF-FE59B37A86E8}"/>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3874242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B0367F-28A7-4DB3-8B13-E09D2FD7F41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34E38D0-6E74-3FF7-2C33-963B4277F38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25F696-2611-B719-57D9-13B980ADF8A9}"/>
              </a:ext>
            </a:extLst>
          </p:cNvPr>
          <p:cNvSpPr>
            <a:spLocks noGrp="1"/>
          </p:cNvSpPr>
          <p:nvPr>
            <p:ph type="dt" sz="half" idx="10"/>
          </p:nvPr>
        </p:nvSpPr>
        <p:spPr/>
        <p:txBody>
          <a:bodyPr/>
          <a:lstStyle/>
          <a:p>
            <a:fld id="{4B021677-4061-4FF6-A271-E24C4DB6F98B}"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E1381406-1CEE-5B33-ED85-49FA0355E36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2BA61C-A349-50FC-074B-FC1F5CFC47EB}"/>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109207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228AE8-1487-D6DE-8BEC-012ECD993F1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A65CF9-C093-481D-129A-2E98868E0E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5D96081-4A5B-CB4B-55D2-0B353DA4B157}"/>
              </a:ext>
            </a:extLst>
          </p:cNvPr>
          <p:cNvSpPr>
            <a:spLocks noGrp="1"/>
          </p:cNvSpPr>
          <p:nvPr>
            <p:ph type="dt" sz="half" idx="10"/>
          </p:nvPr>
        </p:nvSpPr>
        <p:spPr/>
        <p:txBody>
          <a:bodyPr/>
          <a:lstStyle/>
          <a:p>
            <a:fld id="{CC734092-70AC-4C77-8DCD-A584584E95BA}"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B6F9F75D-2294-7957-34CE-8DF8C5B1B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B1342D-B4E0-3F88-0CC7-7C1B4BD8AF0B}"/>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399744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22377-0578-6E63-CEE9-4554AC22E35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A87707-5A2A-7E40-DF76-C0658251AF6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EB6D141-CC42-A7C3-AB6A-9AD103DDDDB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76991A3-FA2A-2E55-A7E8-916540121BCB}"/>
              </a:ext>
            </a:extLst>
          </p:cNvPr>
          <p:cNvSpPr>
            <a:spLocks noGrp="1"/>
          </p:cNvSpPr>
          <p:nvPr>
            <p:ph type="dt" sz="half" idx="10"/>
          </p:nvPr>
        </p:nvSpPr>
        <p:spPr/>
        <p:txBody>
          <a:bodyPr/>
          <a:lstStyle/>
          <a:p>
            <a:fld id="{2AAC283B-F55F-4BE0-B9A5-7476A66CDFD8}" type="datetime1">
              <a:rPr kumimoji="1" lang="ja-JP" altLang="en-US" smtClean="0"/>
              <a:t>2026/5/14</a:t>
            </a:fld>
            <a:endParaRPr kumimoji="1" lang="ja-JP" altLang="en-US"/>
          </a:p>
        </p:txBody>
      </p:sp>
      <p:sp>
        <p:nvSpPr>
          <p:cNvPr id="6" name="フッター プレースホルダー 5">
            <a:extLst>
              <a:ext uri="{FF2B5EF4-FFF2-40B4-BE49-F238E27FC236}">
                <a16:creationId xmlns:a16="http://schemas.microsoft.com/office/drawing/2014/main" id="{60E5190F-305E-20DE-F4B5-769F76F8AA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121E85-DDC9-825E-223B-C064165ABB8C}"/>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237644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3231D5-3D42-AF33-B8BF-01356D3D519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B4BB0DD-70A7-0572-BFC3-04022FE9A2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A29958F-8F9A-7237-F16F-7DA4DC7D40A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7E52F4B-9F19-599A-728A-DB2D598B0B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FDAC13-0F92-6D6E-15F1-01E469F2263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C58FF26-355B-1F91-8354-FCBC32618147}"/>
              </a:ext>
            </a:extLst>
          </p:cNvPr>
          <p:cNvSpPr>
            <a:spLocks noGrp="1"/>
          </p:cNvSpPr>
          <p:nvPr>
            <p:ph type="dt" sz="half" idx="10"/>
          </p:nvPr>
        </p:nvSpPr>
        <p:spPr/>
        <p:txBody>
          <a:bodyPr/>
          <a:lstStyle/>
          <a:p>
            <a:fld id="{7E96565C-4909-4D2F-A498-62A795DCAEBF}" type="datetime1">
              <a:rPr kumimoji="1" lang="ja-JP" altLang="en-US" smtClean="0"/>
              <a:t>2026/5/14</a:t>
            </a:fld>
            <a:endParaRPr kumimoji="1" lang="ja-JP" altLang="en-US"/>
          </a:p>
        </p:txBody>
      </p:sp>
      <p:sp>
        <p:nvSpPr>
          <p:cNvPr id="8" name="フッター プレースホルダー 7">
            <a:extLst>
              <a:ext uri="{FF2B5EF4-FFF2-40B4-BE49-F238E27FC236}">
                <a16:creationId xmlns:a16="http://schemas.microsoft.com/office/drawing/2014/main" id="{71FAB14E-61D6-C6E3-F715-062D1FF6D83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8779B7A-365C-44E8-400E-E54ECFFADB60}"/>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2852599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55F999-C5F1-0033-148D-C9FD7968D35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E1AE96D-EFF2-3F49-1B68-715DE46F73DC}"/>
              </a:ext>
            </a:extLst>
          </p:cNvPr>
          <p:cNvSpPr>
            <a:spLocks noGrp="1"/>
          </p:cNvSpPr>
          <p:nvPr>
            <p:ph type="dt" sz="half" idx="10"/>
          </p:nvPr>
        </p:nvSpPr>
        <p:spPr/>
        <p:txBody>
          <a:bodyPr/>
          <a:lstStyle/>
          <a:p>
            <a:fld id="{D93FBDE6-B59E-4980-84BB-629008D02920}" type="datetime1">
              <a:rPr kumimoji="1" lang="ja-JP" altLang="en-US" smtClean="0"/>
              <a:t>2026/5/14</a:t>
            </a:fld>
            <a:endParaRPr kumimoji="1" lang="ja-JP" altLang="en-US"/>
          </a:p>
        </p:txBody>
      </p:sp>
      <p:sp>
        <p:nvSpPr>
          <p:cNvPr id="4" name="フッター プレースホルダー 3">
            <a:extLst>
              <a:ext uri="{FF2B5EF4-FFF2-40B4-BE49-F238E27FC236}">
                <a16:creationId xmlns:a16="http://schemas.microsoft.com/office/drawing/2014/main" id="{0C9909C8-237B-A73D-414C-CABB7A71C0F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1969E66-6A3B-EEA0-2951-6205BC095826}"/>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1014956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9C2767A-2B11-E53E-8506-EE4AC687A4F4}"/>
              </a:ext>
            </a:extLst>
          </p:cNvPr>
          <p:cNvSpPr>
            <a:spLocks noGrp="1"/>
          </p:cNvSpPr>
          <p:nvPr>
            <p:ph type="dt" sz="half" idx="10"/>
          </p:nvPr>
        </p:nvSpPr>
        <p:spPr/>
        <p:txBody>
          <a:bodyPr/>
          <a:lstStyle/>
          <a:p>
            <a:fld id="{743DA336-EEA3-430F-A72E-87C4387EB889}" type="datetime1">
              <a:rPr kumimoji="1" lang="ja-JP" altLang="en-US" smtClean="0"/>
              <a:t>2026/5/14</a:t>
            </a:fld>
            <a:endParaRPr kumimoji="1" lang="ja-JP" altLang="en-US"/>
          </a:p>
        </p:txBody>
      </p:sp>
      <p:sp>
        <p:nvSpPr>
          <p:cNvPr id="3" name="フッター プレースホルダー 2">
            <a:extLst>
              <a:ext uri="{FF2B5EF4-FFF2-40B4-BE49-F238E27FC236}">
                <a16:creationId xmlns:a16="http://schemas.microsoft.com/office/drawing/2014/main" id="{01CA525A-CA68-6625-23DB-39EFEFB7B8D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3C11A9C-89D4-95FC-15B8-B59A3904E9A2}"/>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1868905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AE9168-27F4-6A5F-1FB2-B5B1BE3EE2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19F085-7D80-23F9-0C54-1EAF97E4BA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6A85602-1614-89F2-0A66-4B3DE91BEE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82B124-77FA-3AE6-CE79-B6CB9797A2E0}"/>
              </a:ext>
            </a:extLst>
          </p:cNvPr>
          <p:cNvSpPr>
            <a:spLocks noGrp="1"/>
          </p:cNvSpPr>
          <p:nvPr>
            <p:ph type="dt" sz="half" idx="10"/>
          </p:nvPr>
        </p:nvSpPr>
        <p:spPr/>
        <p:txBody>
          <a:bodyPr/>
          <a:lstStyle/>
          <a:p>
            <a:fld id="{D40647FC-49D2-44F4-8A9E-2341287FE33C}" type="datetime1">
              <a:rPr kumimoji="1" lang="ja-JP" altLang="en-US" smtClean="0"/>
              <a:t>2026/5/14</a:t>
            </a:fld>
            <a:endParaRPr kumimoji="1" lang="ja-JP" altLang="en-US"/>
          </a:p>
        </p:txBody>
      </p:sp>
      <p:sp>
        <p:nvSpPr>
          <p:cNvPr id="6" name="フッター プレースホルダー 5">
            <a:extLst>
              <a:ext uri="{FF2B5EF4-FFF2-40B4-BE49-F238E27FC236}">
                <a16:creationId xmlns:a16="http://schemas.microsoft.com/office/drawing/2014/main" id="{CE6358B6-296D-2DB7-A1BD-0B3D576EEC9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50A7DD3-CB94-D850-A4F9-99FC9E988A81}"/>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4187177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26535-67DA-2BB6-3A5C-E7DF6EFB848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767D196-94DC-3F3B-BCFC-DDB8698CA0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89FFDF6-6EFA-87A1-320F-C240A5B1B6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CFAE1C0-CD76-2A3D-97FC-FC93940B9BCC}"/>
              </a:ext>
            </a:extLst>
          </p:cNvPr>
          <p:cNvSpPr>
            <a:spLocks noGrp="1"/>
          </p:cNvSpPr>
          <p:nvPr>
            <p:ph type="dt" sz="half" idx="10"/>
          </p:nvPr>
        </p:nvSpPr>
        <p:spPr/>
        <p:txBody>
          <a:bodyPr/>
          <a:lstStyle/>
          <a:p>
            <a:fld id="{2CA823D8-F8C4-4F20-8A1F-3A66A7A22F59}" type="datetime1">
              <a:rPr kumimoji="1" lang="ja-JP" altLang="en-US" smtClean="0"/>
              <a:t>2026/5/14</a:t>
            </a:fld>
            <a:endParaRPr kumimoji="1" lang="ja-JP" altLang="en-US"/>
          </a:p>
        </p:txBody>
      </p:sp>
      <p:sp>
        <p:nvSpPr>
          <p:cNvPr id="6" name="フッター プレースホルダー 5">
            <a:extLst>
              <a:ext uri="{FF2B5EF4-FFF2-40B4-BE49-F238E27FC236}">
                <a16:creationId xmlns:a16="http://schemas.microsoft.com/office/drawing/2014/main" id="{1C6DE27F-D38B-0D8D-063F-9F4FF881C8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93AB20-7BE7-70F8-3946-57887AF8420B}"/>
              </a:ext>
            </a:extLst>
          </p:cNvPr>
          <p:cNvSpPr>
            <a:spLocks noGrp="1"/>
          </p:cNvSpPr>
          <p:nvPr>
            <p:ph type="sldNum" sz="quarter" idx="12"/>
          </p:nvPr>
        </p:nvSpPr>
        <p:spPr/>
        <p:txBody>
          <a:body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327668803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ADA9F78-E7D4-C60B-0339-50F68535A9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34ED10-5789-DB8B-A1E6-BFB515C316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EFD954-AE18-5E8D-FB29-F27211D31F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A4A39B-A66B-4ADE-969E-64710CA21FB9}" type="datetime1">
              <a:rPr kumimoji="1" lang="ja-JP" altLang="en-US" smtClean="0"/>
              <a:t>2026/5/14</a:t>
            </a:fld>
            <a:endParaRPr kumimoji="1" lang="ja-JP" altLang="en-US"/>
          </a:p>
        </p:txBody>
      </p:sp>
      <p:sp>
        <p:nvSpPr>
          <p:cNvPr id="5" name="フッター プレースホルダー 4">
            <a:extLst>
              <a:ext uri="{FF2B5EF4-FFF2-40B4-BE49-F238E27FC236}">
                <a16:creationId xmlns:a16="http://schemas.microsoft.com/office/drawing/2014/main" id="{E076A674-5A35-F6DF-1541-6F016D7CA2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A774317-06FB-555A-8129-1E92990AD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710198-6716-4071-9979-C404925BA6D6}" type="slidenum">
              <a:rPr kumimoji="1" lang="ja-JP" altLang="en-US" smtClean="0"/>
              <a:t>‹#›</a:t>
            </a:fld>
            <a:endParaRPr kumimoji="1" lang="ja-JP" altLang="en-US"/>
          </a:p>
        </p:txBody>
      </p:sp>
    </p:spTree>
    <p:extLst>
      <p:ext uri="{BB962C8B-B14F-4D97-AF65-F5344CB8AC3E}">
        <p14:creationId xmlns:p14="http://schemas.microsoft.com/office/powerpoint/2010/main" val="885560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tags/tag1.xml" Type="http://schemas.openxmlformats.org/officeDocument/2006/relationships/tags"/><Relationship Id="rId10" Target="../tags/tag10.xml" Type="http://schemas.openxmlformats.org/officeDocument/2006/relationships/tags"/><Relationship Id="rId11" Target="../slideLayouts/slideLayout7.xml" Type="http://schemas.openxmlformats.org/officeDocument/2006/relationships/slideLayout"/><Relationship Id="rId2" Target="../tags/tag2.xml" Type="http://schemas.openxmlformats.org/officeDocument/2006/relationships/tags"/><Relationship Id="rId3" Target="../tags/tag3.xml" Type="http://schemas.openxmlformats.org/officeDocument/2006/relationships/tags"/><Relationship Id="rId4" Target="../tags/tag4.xml" Type="http://schemas.openxmlformats.org/officeDocument/2006/relationships/tags"/><Relationship Id="rId5" Target="../tags/tag5.xml" Type="http://schemas.openxmlformats.org/officeDocument/2006/relationships/tags"/><Relationship Id="rId6" Target="../tags/tag6.xml" Type="http://schemas.openxmlformats.org/officeDocument/2006/relationships/tags"/><Relationship Id="rId7" Target="../tags/tag7.xml" Type="http://schemas.openxmlformats.org/officeDocument/2006/relationships/tags"/><Relationship Id="rId8" Target="../tags/tag8.xml" Type="http://schemas.openxmlformats.org/officeDocument/2006/relationships/tags"/><Relationship Id="rId9" Target="../tags/tag9.xml" Type="http://schemas.openxmlformats.org/officeDocument/2006/relationships/tags"/></Relationships>
</file>

<file path=ppt/slides/_rels/slide4.xml.rels><?xml version="1.0" encoding="UTF-8" standalone="yes"?><Relationships xmlns="http://schemas.openxmlformats.org/package/2006/relationships"><Relationship Id="rId1" Target="../tags/tag11.xml" Type="http://schemas.openxmlformats.org/officeDocument/2006/relationships/tags"/><Relationship Id="rId2"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ee4pHeader1">
            <a:extLst>
              <a:ext uri="{FF2B5EF4-FFF2-40B4-BE49-F238E27FC236}">
                <a16:creationId xmlns:a16="http://schemas.microsoft.com/office/drawing/2014/main" id="{7853156B-5369-0ECC-033C-6035FD0CC35A}"/>
              </a:ext>
            </a:extLst>
          </p:cNvPr>
          <p:cNvSpPr txBox="1"/>
          <p:nvPr/>
        </p:nvSpPr>
        <p:spPr>
          <a:xfrm>
            <a:off x="630000" y="1524488"/>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投資判断基準</a:t>
            </a:r>
          </a:p>
        </p:txBody>
      </p:sp>
      <p:cxnSp>
        <p:nvCxnSpPr>
          <p:cNvPr id="37" name="直線コネクタ 36">
            <a:extLst>
              <a:ext uri="{FF2B5EF4-FFF2-40B4-BE49-F238E27FC236}">
                <a16:creationId xmlns:a16="http://schemas.microsoft.com/office/drawing/2014/main" id="{5454CA54-5A3B-D52D-C369-D890354FC32B}"/>
              </a:ext>
            </a:extLst>
          </p:cNvPr>
          <p:cNvCxnSpPr>
            <a:cxnSpLocks/>
          </p:cNvCxnSpPr>
          <p:nvPr/>
        </p:nvCxnSpPr>
        <p:spPr>
          <a:xfrm>
            <a:off x="630000" y="1786196"/>
            <a:ext cx="10933350" cy="0"/>
          </a:xfrm>
          <a:prstGeom prst="line">
            <a:avLst/>
          </a:prstGeom>
          <a:noFill/>
          <a:ln w="9525" cap="rnd" cmpd="sng" algn="ctr">
            <a:solidFill>
              <a:srgbClr val="575757">
                <a:lumMod val="60000"/>
                <a:lumOff val="40000"/>
              </a:srgbClr>
            </a:solidFill>
            <a:prstDash val="solid"/>
            <a:round/>
          </a:ln>
          <a:effectLst/>
        </p:spPr>
      </p:cxnSp>
      <p:sp>
        <p:nvSpPr>
          <p:cNvPr id="38" name="正方形/長方形 37">
            <a:extLst>
              <a:ext uri="{FF2B5EF4-FFF2-40B4-BE49-F238E27FC236}">
                <a16:creationId xmlns:a16="http://schemas.microsoft.com/office/drawing/2014/main" id="{B49569F5-19E5-55D7-6528-7D264EC11830}"/>
              </a:ext>
            </a:extLst>
          </p:cNvPr>
          <p:cNvSpPr/>
          <p:nvPr/>
        </p:nvSpPr>
        <p:spPr>
          <a:xfrm>
            <a:off x="630000" y="211859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IRR</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39" name="正方形/長方形 38">
            <a:extLst>
              <a:ext uri="{FF2B5EF4-FFF2-40B4-BE49-F238E27FC236}">
                <a16:creationId xmlns:a16="http://schemas.microsoft.com/office/drawing/2014/main" id="{9F14F24E-4DB4-7441-2DE1-957509C9874B}"/>
              </a:ext>
            </a:extLst>
          </p:cNvPr>
          <p:cNvSpPr/>
          <p:nvPr/>
        </p:nvSpPr>
        <p:spPr>
          <a:xfrm>
            <a:off x="630000" y="317046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投資回収</a:t>
            </a:r>
            <a:b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b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期間</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40" name="正方形/長方形 39">
            <a:extLst>
              <a:ext uri="{FF2B5EF4-FFF2-40B4-BE49-F238E27FC236}">
                <a16:creationId xmlns:a16="http://schemas.microsoft.com/office/drawing/2014/main" id="{8361348F-011B-1AE1-E9B1-3459AD0D7F3B}"/>
              </a:ext>
            </a:extLst>
          </p:cNvPr>
          <p:cNvSpPr/>
          <p:nvPr/>
        </p:nvSpPr>
        <p:spPr>
          <a:xfrm>
            <a:off x="630000" y="422233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NPV</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41" name="ee4pHeader1">
            <a:extLst>
              <a:ext uri="{FF2B5EF4-FFF2-40B4-BE49-F238E27FC236}">
                <a16:creationId xmlns:a16="http://schemas.microsoft.com/office/drawing/2014/main" id="{BDD74A6C-C1CB-717E-888C-03D047DCD07E}"/>
              </a:ext>
            </a:extLst>
          </p:cNvPr>
          <p:cNvSpPr txBox="1"/>
          <p:nvPr/>
        </p:nvSpPr>
        <p:spPr>
          <a:xfrm>
            <a:off x="1772239"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a:solidFill>
                  <a:srgbClr val="295E7E"/>
                </a:solidFill>
                <a:latin typeface="Trebuchet MS"/>
                <a:ea typeface="Meiryo UI" panose="020B0604030504040204" pitchFamily="50" charset="-128"/>
                <a:sym typeface="Trebuchet MS" panose="020B0603020202020204" pitchFamily="34" charset="0"/>
              </a:rPr>
              <a:t>補助有り</a:t>
            </a:r>
          </a:p>
        </p:txBody>
      </p:sp>
      <p:cxnSp>
        <p:nvCxnSpPr>
          <p:cNvPr id="42" name="直線コネクタ 41">
            <a:extLst>
              <a:ext uri="{FF2B5EF4-FFF2-40B4-BE49-F238E27FC236}">
                <a16:creationId xmlns:a16="http://schemas.microsoft.com/office/drawing/2014/main" id="{7B9B8EE3-2F7D-0560-E84C-43E5E4418657}"/>
              </a:ext>
            </a:extLst>
          </p:cNvPr>
          <p:cNvCxnSpPr>
            <a:cxnSpLocks/>
          </p:cNvCxnSpPr>
          <p:nvPr/>
        </p:nvCxnSpPr>
        <p:spPr>
          <a:xfrm>
            <a:off x="1772239" y="2047904"/>
            <a:ext cx="1397266" cy="0"/>
          </a:xfrm>
          <a:prstGeom prst="line">
            <a:avLst/>
          </a:prstGeom>
          <a:noFill/>
          <a:ln w="9525" cap="rnd" cmpd="sng" algn="ctr">
            <a:solidFill>
              <a:srgbClr val="575757">
                <a:lumMod val="60000"/>
                <a:lumOff val="40000"/>
              </a:srgbClr>
            </a:solidFill>
            <a:prstDash val="solid"/>
            <a:round/>
          </a:ln>
          <a:effectLst/>
        </p:spPr>
      </p:cxnSp>
      <p:sp>
        <p:nvSpPr>
          <p:cNvPr id="43" name="ee4pHeader1">
            <a:extLst>
              <a:ext uri="{FF2B5EF4-FFF2-40B4-BE49-F238E27FC236}">
                <a16:creationId xmlns:a16="http://schemas.microsoft.com/office/drawing/2014/main" id="{8ECB0962-7171-91F7-478D-D861928147B6}"/>
              </a:ext>
            </a:extLst>
          </p:cNvPr>
          <p:cNvSpPr txBox="1"/>
          <p:nvPr/>
        </p:nvSpPr>
        <p:spPr>
          <a:xfrm>
            <a:off x="3235487"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a:solidFill>
                  <a:srgbClr val="295E7E"/>
                </a:solidFill>
                <a:latin typeface="Trebuchet MS"/>
                <a:ea typeface="Meiryo UI" panose="020B0604030504040204" pitchFamily="50" charset="-128"/>
                <a:sym typeface="Trebuchet MS" panose="020B0603020202020204" pitchFamily="34" charset="0"/>
              </a:rPr>
              <a:t>補助無し</a:t>
            </a:r>
          </a:p>
        </p:txBody>
      </p:sp>
      <p:cxnSp>
        <p:nvCxnSpPr>
          <p:cNvPr id="44" name="直線コネクタ 43">
            <a:extLst>
              <a:ext uri="{FF2B5EF4-FFF2-40B4-BE49-F238E27FC236}">
                <a16:creationId xmlns:a16="http://schemas.microsoft.com/office/drawing/2014/main" id="{280C32CD-C845-B369-DE70-1D81260A52AA}"/>
              </a:ext>
            </a:extLst>
          </p:cNvPr>
          <p:cNvCxnSpPr>
            <a:cxnSpLocks/>
          </p:cNvCxnSpPr>
          <p:nvPr/>
        </p:nvCxnSpPr>
        <p:spPr>
          <a:xfrm>
            <a:off x="3235487" y="2047904"/>
            <a:ext cx="1397266" cy="0"/>
          </a:xfrm>
          <a:prstGeom prst="line">
            <a:avLst/>
          </a:prstGeom>
          <a:noFill/>
          <a:ln w="9525" cap="rnd" cmpd="sng" algn="ctr">
            <a:solidFill>
              <a:srgbClr val="575757">
                <a:lumMod val="60000"/>
                <a:lumOff val="40000"/>
              </a:srgbClr>
            </a:solidFill>
            <a:prstDash val="solid"/>
            <a:round/>
          </a:ln>
          <a:effectLst/>
        </p:spPr>
      </p:cxnSp>
      <p:sp>
        <p:nvSpPr>
          <p:cNvPr id="45" name="ee4pHeader1">
            <a:extLst>
              <a:ext uri="{FF2B5EF4-FFF2-40B4-BE49-F238E27FC236}">
                <a16:creationId xmlns:a16="http://schemas.microsoft.com/office/drawing/2014/main" id="{21134A7A-C8B1-0E5C-6877-1BA1C42998C6}"/>
              </a:ext>
            </a:extLst>
          </p:cNvPr>
          <p:cNvSpPr txBox="1"/>
          <p:nvPr/>
        </p:nvSpPr>
        <p:spPr>
          <a:xfrm>
            <a:off x="4698734"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a:solidFill>
                  <a:srgbClr val="295E7E"/>
                </a:solidFill>
                <a:latin typeface="Trebuchet MS"/>
                <a:ea typeface="Meiryo UI" panose="020B0604030504040204" pitchFamily="50" charset="-128"/>
                <a:sym typeface="Trebuchet MS" panose="020B0603020202020204" pitchFamily="34" charset="0"/>
              </a:rPr>
              <a:t>自社の基準値</a:t>
            </a:r>
          </a:p>
        </p:txBody>
      </p:sp>
      <p:cxnSp>
        <p:nvCxnSpPr>
          <p:cNvPr id="46" name="直線コネクタ 45">
            <a:extLst>
              <a:ext uri="{FF2B5EF4-FFF2-40B4-BE49-F238E27FC236}">
                <a16:creationId xmlns:a16="http://schemas.microsoft.com/office/drawing/2014/main" id="{C244089F-629E-3787-8576-28E06667D366}"/>
              </a:ext>
            </a:extLst>
          </p:cNvPr>
          <p:cNvCxnSpPr>
            <a:cxnSpLocks/>
          </p:cNvCxnSpPr>
          <p:nvPr/>
        </p:nvCxnSpPr>
        <p:spPr>
          <a:xfrm>
            <a:off x="4698734" y="2047904"/>
            <a:ext cx="1397266" cy="0"/>
          </a:xfrm>
          <a:prstGeom prst="line">
            <a:avLst/>
          </a:prstGeom>
          <a:noFill/>
          <a:ln w="9525" cap="rnd" cmpd="sng" algn="ctr">
            <a:solidFill>
              <a:srgbClr val="575757">
                <a:lumMod val="60000"/>
                <a:lumOff val="40000"/>
              </a:srgbClr>
            </a:solidFill>
            <a:prstDash val="solid"/>
            <a:round/>
          </a:ln>
          <a:effectLst/>
        </p:spPr>
      </p:cxnSp>
      <p:sp>
        <p:nvSpPr>
          <p:cNvPr id="47" name="正方形/長方形 46">
            <a:extLst>
              <a:ext uri="{FF2B5EF4-FFF2-40B4-BE49-F238E27FC236}">
                <a16:creationId xmlns:a16="http://schemas.microsoft.com/office/drawing/2014/main" id="{98E765C5-BA7F-FF4A-CCAE-CF5938F4C01F}"/>
              </a:ext>
            </a:extLst>
          </p:cNvPr>
          <p:cNvSpPr/>
          <p:nvPr/>
        </p:nvSpPr>
        <p:spPr>
          <a:xfrm>
            <a:off x="1772239" y="211859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48" name="正方形/長方形 47">
            <a:extLst>
              <a:ext uri="{FF2B5EF4-FFF2-40B4-BE49-F238E27FC236}">
                <a16:creationId xmlns:a16="http://schemas.microsoft.com/office/drawing/2014/main" id="{30ED5A83-5644-6E63-CB1E-D9DC6D1A7AA3}"/>
              </a:ext>
            </a:extLst>
          </p:cNvPr>
          <p:cNvSpPr/>
          <p:nvPr/>
        </p:nvSpPr>
        <p:spPr>
          <a:xfrm>
            <a:off x="1772239" y="317046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49" name="正方形/長方形 48">
            <a:extLst>
              <a:ext uri="{FF2B5EF4-FFF2-40B4-BE49-F238E27FC236}">
                <a16:creationId xmlns:a16="http://schemas.microsoft.com/office/drawing/2014/main" id="{D4F3FF41-F147-EBAB-8A2A-6F6A04F53980}"/>
              </a:ext>
            </a:extLst>
          </p:cNvPr>
          <p:cNvSpPr/>
          <p:nvPr/>
        </p:nvSpPr>
        <p:spPr>
          <a:xfrm>
            <a:off x="1772239" y="422233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0" name="正方形/長方形 49">
            <a:extLst>
              <a:ext uri="{FF2B5EF4-FFF2-40B4-BE49-F238E27FC236}">
                <a16:creationId xmlns:a16="http://schemas.microsoft.com/office/drawing/2014/main" id="{A5D7D119-E7C9-A403-18CD-03CEFAC9B6CC}"/>
              </a:ext>
            </a:extLst>
          </p:cNvPr>
          <p:cNvSpPr/>
          <p:nvPr/>
        </p:nvSpPr>
        <p:spPr>
          <a:xfrm>
            <a:off x="3235487" y="211859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1" name="正方形/長方形 50">
            <a:extLst>
              <a:ext uri="{FF2B5EF4-FFF2-40B4-BE49-F238E27FC236}">
                <a16:creationId xmlns:a16="http://schemas.microsoft.com/office/drawing/2014/main" id="{988B8E35-F49D-6CDA-A225-39C5DD1DE7CF}"/>
              </a:ext>
            </a:extLst>
          </p:cNvPr>
          <p:cNvSpPr/>
          <p:nvPr/>
        </p:nvSpPr>
        <p:spPr>
          <a:xfrm>
            <a:off x="3235487" y="317046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376974E0-00AD-7277-1905-F0568FF8E808}"/>
              </a:ext>
            </a:extLst>
          </p:cNvPr>
          <p:cNvSpPr/>
          <p:nvPr/>
        </p:nvSpPr>
        <p:spPr>
          <a:xfrm>
            <a:off x="3235487" y="422233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3" name="正方形/長方形 52">
            <a:extLst>
              <a:ext uri="{FF2B5EF4-FFF2-40B4-BE49-F238E27FC236}">
                <a16:creationId xmlns:a16="http://schemas.microsoft.com/office/drawing/2014/main" id="{CDA25049-8A24-4BEE-7DB6-DC0F59E4EFC6}"/>
              </a:ext>
            </a:extLst>
          </p:cNvPr>
          <p:cNvSpPr/>
          <p:nvPr/>
        </p:nvSpPr>
        <p:spPr>
          <a:xfrm>
            <a:off x="4698733" y="211859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4" name="正方形/長方形 53">
            <a:extLst>
              <a:ext uri="{FF2B5EF4-FFF2-40B4-BE49-F238E27FC236}">
                <a16:creationId xmlns:a16="http://schemas.microsoft.com/office/drawing/2014/main" id="{4580A982-89BE-AC32-DE03-2E18F586DFA7}"/>
              </a:ext>
            </a:extLst>
          </p:cNvPr>
          <p:cNvSpPr/>
          <p:nvPr/>
        </p:nvSpPr>
        <p:spPr>
          <a:xfrm>
            <a:off x="4698733" y="317046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5" name="正方形/長方形 54">
            <a:extLst>
              <a:ext uri="{FF2B5EF4-FFF2-40B4-BE49-F238E27FC236}">
                <a16:creationId xmlns:a16="http://schemas.microsoft.com/office/drawing/2014/main" id="{416555F8-835E-CF57-947E-C167C23ED55E}"/>
              </a:ext>
            </a:extLst>
          </p:cNvPr>
          <p:cNvSpPr/>
          <p:nvPr/>
        </p:nvSpPr>
        <p:spPr>
          <a:xfrm>
            <a:off x="4698733" y="422233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575757"/>
              </a:solidFill>
              <a:effectLst/>
              <a:uLnTx/>
              <a:uFillTx/>
              <a:latin typeface="Trebuchet MS" panose="020B0603020202020204" pitchFamily="34" charset="0"/>
              <a:ea typeface="Meiryo UI"/>
              <a:cs typeface="+mn-cs"/>
            </a:endParaRPr>
          </a:p>
        </p:txBody>
      </p:sp>
      <p:sp>
        <p:nvSpPr>
          <p:cNvPr id="56" name="ee4pHeader1">
            <a:extLst>
              <a:ext uri="{FF2B5EF4-FFF2-40B4-BE49-F238E27FC236}">
                <a16:creationId xmlns:a16="http://schemas.microsoft.com/office/drawing/2014/main" id="{1730F582-03D9-E748-9450-54EF8BF03BB8}"/>
              </a:ext>
            </a:extLst>
          </p:cNvPr>
          <p:cNvSpPr txBox="1"/>
          <p:nvPr/>
        </p:nvSpPr>
        <p:spPr>
          <a:xfrm>
            <a:off x="6161979" y="1786196"/>
            <a:ext cx="5401371"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a:solidFill>
                  <a:srgbClr val="295E7E"/>
                </a:solidFill>
                <a:latin typeface="Trebuchet MS"/>
                <a:ea typeface="Meiryo UI" panose="020B0604030504040204" pitchFamily="50" charset="-128"/>
                <a:sym typeface="Trebuchet MS" panose="020B0603020202020204" pitchFamily="34" charset="0"/>
              </a:rPr>
              <a:t>導出過程</a:t>
            </a:r>
          </a:p>
        </p:txBody>
      </p:sp>
      <p:cxnSp>
        <p:nvCxnSpPr>
          <p:cNvPr id="57" name="直線コネクタ 56">
            <a:extLst>
              <a:ext uri="{FF2B5EF4-FFF2-40B4-BE49-F238E27FC236}">
                <a16:creationId xmlns:a16="http://schemas.microsoft.com/office/drawing/2014/main" id="{CA9184F9-5B81-7801-AB69-F51D47991645}"/>
              </a:ext>
            </a:extLst>
          </p:cNvPr>
          <p:cNvCxnSpPr>
            <a:cxnSpLocks/>
          </p:cNvCxnSpPr>
          <p:nvPr/>
        </p:nvCxnSpPr>
        <p:spPr>
          <a:xfrm>
            <a:off x="6161979" y="2047904"/>
            <a:ext cx="5401371" cy="0"/>
          </a:xfrm>
          <a:prstGeom prst="line">
            <a:avLst/>
          </a:prstGeom>
          <a:noFill/>
          <a:ln w="9525" cap="rnd" cmpd="sng" algn="ctr">
            <a:solidFill>
              <a:srgbClr val="575757">
                <a:lumMod val="60000"/>
                <a:lumOff val="40000"/>
              </a:srgbClr>
            </a:solidFill>
            <a:prstDash val="solid"/>
            <a:round/>
          </a:ln>
          <a:effectLst/>
        </p:spPr>
      </p:cxnSp>
      <p:sp>
        <p:nvSpPr>
          <p:cNvPr id="58" name="正方形/長方形 57">
            <a:extLst>
              <a:ext uri="{FF2B5EF4-FFF2-40B4-BE49-F238E27FC236}">
                <a16:creationId xmlns:a16="http://schemas.microsoft.com/office/drawing/2014/main" id="{FCA65988-1876-783B-B9A5-50ADB4D9079C}"/>
              </a:ext>
            </a:extLst>
          </p:cNvPr>
          <p:cNvSpPr/>
          <p:nvPr/>
        </p:nvSpPr>
        <p:spPr>
          <a:xfrm>
            <a:off x="6161979" y="2118597"/>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59" name="正方形/長方形 58">
            <a:extLst>
              <a:ext uri="{FF2B5EF4-FFF2-40B4-BE49-F238E27FC236}">
                <a16:creationId xmlns:a16="http://schemas.microsoft.com/office/drawing/2014/main" id="{B319D92F-C7BF-1854-BB2C-77EF669E9FDF}"/>
              </a:ext>
            </a:extLst>
          </p:cNvPr>
          <p:cNvSpPr/>
          <p:nvPr/>
        </p:nvSpPr>
        <p:spPr>
          <a:xfrm>
            <a:off x="6161979" y="3170467"/>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0E198FE9-7CC5-7729-6556-EB3E491BF3A9}"/>
              </a:ext>
            </a:extLst>
          </p:cNvPr>
          <p:cNvSpPr/>
          <p:nvPr/>
        </p:nvSpPr>
        <p:spPr>
          <a:xfrm>
            <a:off x="6161979" y="4214245"/>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a:ea typeface="Meiryo UI"/>
              <a:cs typeface="+mn-cs"/>
            </a:endParaRPr>
          </a:p>
        </p:txBody>
      </p:sp>
      <p:sp>
        <p:nvSpPr>
          <p:cNvPr id="61" name="ee4pHeader1">
            <a:extLst>
              <a:ext uri="{FF2B5EF4-FFF2-40B4-BE49-F238E27FC236}">
                <a16:creationId xmlns:a16="http://schemas.microsoft.com/office/drawing/2014/main" id="{32290B75-895F-6D57-171C-4B1C0E7C2C91}"/>
              </a:ext>
            </a:extLst>
          </p:cNvPr>
          <p:cNvSpPr txBox="1"/>
          <p:nvPr/>
        </p:nvSpPr>
        <p:spPr>
          <a:xfrm>
            <a:off x="630000" y="5205873"/>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a:solidFill>
                  <a:srgbClr val="295E7E"/>
                </a:solidFill>
                <a:latin typeface="Trebuchet MS"/>
                <a:ea typeface="Meiryo UI" panose="020B0604030504040204" pitchFamily="50" charset="-128"/>
                <a:sym typeface="Trebuchet MS" panose="020B0603020202020204" pitchFamily="34" charset="0"/>
              </a:rPr>
              <a:t>その他の投資判断基準</a:t>
            </a:r>
          </a:p>
        </p:txBody>
      </p:sp>
      <p:cxnSp>
        <p:nvCxnSpPr>
          <p:cNvPr id="62" name="直線コネクタ 61">
            <a:extLst>
              <a:ext uri="{FF2B5EF4-FFF2-40B4-BE49-F238E27FC236}">
                <a16:creationId xmlns:a16="http://schemas.microsoft.com/office/drawing/2014/main" id="{D7671DDF-6B0E-6A5C-8585-E75E529C6596}"/>
              </a:ext>
            </a:extLst>
          </p:cNvPr>
          <p:cNvCxnSpPr>
            <a:cxnSpLocks/>
          </p:cNvCxnSpPr>
          <p:nvPr/>
        </p:nvCxnSpPr>
        <p:spPr>
          <a:xfrm>
            <a:off x="630000" y="5467581"/>
            <a:ext cx="10933350" cy="0"/>
          </a:xfrm>
          <a:prstGeom prst="line">
            <a:avLst/>
          </a:prstGeom>
          <a:noFill/>
          <a:ln w="9525" cap="rnd" cmpd="sng" algn="ctr">
            <a:solidFill>
              <a:srgbClr val="575757">
                <a:lumMod val="60000"/>
                <a:lumOff val="40000"/>
              </a:srgbClr>
            </a:solidFill>
            <a:prstDash val="solid"/>
            <a:round/>
          </a:ln>
          <a:effectLst/>
        </p:spPr>
      </p:cxnSp>
      <p:sp>
        <p:nvSpPr>
          <p:cNvPr id="63" name="正方形/長方形 62">
            <a:extLst>
              <a:ext uri="{FF2B5EF4-FFF2-40B4-BE49-F238E27FC236}">
                <a16:creationId xmlns:a16="http://schemas.microsoft.com/office/drawing/2014/main" id="{3DE1C547-7C86-9ECF-103F-EFA29EC49CD6}"/>
              </a:ext>
            </a:extLst>
          </p:cNvPr>
          <p:cNvSpPr/>
          <p:nvPr/>
        </p:nvSpPr>
        <p:spPr>
          <a:xfrm>
            <a:off x="630000" y="5549290"/>
            <a:ext cx="10933350" cy="83204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XXX</a:t>
            </a:r>
            <a:endParaRPr kumimoji="0" lang="en-US" sz="1200" b="0" i="0" u="none" strike="noStrike" kern="0" cap="none" spc="0" normalizeH="0" baseline="0" noProof="0" dirty="0">
              <a:ln>
                <a:noFill/>
              </a:ln>
              <a:solidFill>
                <a:srgbClr val="575757"/>
              </a:solidFill>
              <a:effectLst/>
              <a:uLnTx/>
              <a:uFillTx/>
              <a:latin typeface="Trebuchet MS"/>
              <a:ea typeface="Meiryo UI"/>
              <a:cs typeface="+mn-cs"/>
            </a:endParaRPr>
          </a:p>
        </p:txBody>
      </p:sp>
      <p:sp>
        <p:nvSpPr>
          <p:cNvPr id="64" name="タイトル 1">
            <a:extLst>
              <a:ext uri="{FF2B5EF4-FFF2-40B4-BE49-F238E27FC236}">
                <a16:creationId xmlns:a16="http://schemas.microsoft.com/office/drawing/2014/main" id="{240ED179-B906-0959-BAED-A09919C19ADD}"/>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2400" b="0" i="0" u="none" strike="noStrike" kern="1200" cap="none" spc="0" normalizeH="0" baseline="0" noProof="0">
                <a:ln>
                  <a:noFill/>
                </a:ln>
                <a:solidFill>
                  <a:srgbClr val="37373A"/>
                </a:solidFill>
                <a:effectLst/>
                <a:uLnTx/>
                <a:uFillTx/>
                <a:latin typeface="Trebuchet MS"/>
                <a:ea typeface="Meiryo UI" panose="020B0604030504040204" pitchFamily="50" charset="-128"/>
                <a:cs typeface="+mj-cs"/>
                <a:sym typeface="Trebuchet MS" panose="020B0603020202020204" pitchFamily="34" charset="0"/>
              </a:rPr>
              <a:t>XXXXX </a:t>
            </a:r>
            <a:endParaRPr kumimoji="1" lang="en-US" sz="2400" b="0" i="0" u="none" strike="noStrike" kern="1200" cap="none" spc="0" normalizeH="0" baseline="0" noProof="0" dirty="0">
              <a:ln>
                <a:noFill/>
              </a:ln>
              <a:solidFill>
                <a:srgbClr val="37373A"/>
              </a:solidFill>
              <a:effectLst/>
              <a:uLnTx/>
              <a:uFillTx/>
              <a:latin typeface="Trebuchet MS"/>
              <a:ea typeface="Meiryo UI"/>
              <a:cs typeface="+mj-cs"/>
              <a:sym typeface="Trebuchet MS" panose="020B0603020202020204" pitchFamily="34" charset="0"/>
            </a:endParaRPr>
          </a:p>
        </p:txBody>
      </p:sp>
      <p:sp>
        <p:nvSpPr>
          <p:cNvPr id="65" name="正方形/長方形 64">
            <a:extLst>
              <a:ext uri="{FF2B5EF4-FFF2-40B4-BE49-F238E27FC236}">
                <a16:creationId xmlns:a16="http://schemas.microsoft.com/office/drawing/2014/main" id="{615FACD0-CBA0-E766-82D2-3B7D3B6EFDCE}"/>
              </a:ext>
            </a:extLst>
          </p:cNvPr>
          <p:cNvSpPr/>
          <p:nvPr/>
        </p:nvSpPr>
        <p:spPr>
          <a:xfrm>
            <a:off x="9232844" y="161134"/>
            <a:ext cx="2330506" cy="390968"/>
          </a:xfrm>
          <a:prstGeom prst="rect">
            <a:avLst/>
          </a:prstGeom>
          <a:solidFill>
            <a:srgbClr val="295E7E"/>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FFFFFF"/>
                </a:solidFill>
                <a:effectLst/>
                <a:uLnTx/>
                <a:uFillTx/>
                <a:latin typeface="Trebuchet MS"/>
                <a:ea typeface="Meiryo UI"/>
                <a:cs typeface="+mn-cs"/>
              </a:rPr>
              <a:t>XX</a:t>
            </a:r>
            <a:endParaRPr kumimoji="0" lang="en-US" sz="1400" b="0" i="0" u="none" strike="noStrike" kern="0" cap="none" spc="0" normalizeH="0" baseline="0" noProof="0" dirty="0">
              <a:ln>
                <a:noFill/>
              </a:ln>
              <a:solidFill>
                <a:srgbClr val="FFFFFF"/>
              </a:solidFill>
              <a:effectLst/>
              <a:uLnTx/>
              <a:uFillTx/>
              <a:latin typeface="Trebuchet MS"/>
              <a:ea typeface="Meiryo UI"/>
              <a:cs typeface="+mn-cs"/>
            </a:endParaRPr>
          </a:p>
        </p:txBody>
      </p:sp>
      <p:sp>
        <p:nvSpPr>
          <p:cNvPr id="66" name="正方形/長方形 65">
            <a:extLst>
              <a:ext uri="{FF2B5EF4-FFF2-40B4-BE49-F238E27FC236}">
                <a16:creationId xmlns:a16="http://schemas.microsoft.com/office/drawing/2014/main" id="{C5E261DC-CB5E-FE2C-61D1-8F04A036E4C7}"/>
              </a:ext>
            </a:extLst>
          </p:cNvPr>
          <p:cNvSpPr/>
          <p:nvPr/>
        </p:nvSpPr>
        <p:spPr>
          <a:xfrm>
            <a:off x="628650" y="161134"/>
            <a:ext cx="8449362" cy="390968"/>
          </a:xfrm>
          <a:prstGeom prst="rect">
            <a:avLst/>
          </a:prstGeom>
          <a:solidFill>
            <a:sysClr val="window" lastClr="FFFFFF">
              <a:lumMod val="95000"/>
            </a:sys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575757"/>
                </a:solidFill>
                <a:effectLst/>
                <a:uLnTx/>
                <a:uFillTx/>
                <a:latin typeface="Trebuchet MS"/>
                <a:ea typeface="Meiryo UI"/>
                <a:cs typeface="+mn-cs"/>
              </a:rPr>
              <a:t>XXXX</a:t>
            </a:r>
          </a:p>
        </p:txBody>
      </p:sp>
      <p:sp>
        <p:nvSpPr>
          <p:cNvPr id="67" name="テキスト ボックス 66">
            <a:extLst>
              <a:ext uri="{FF2B5EF4-FFF2-40B4-BE49-F238E27FC236}">
                <a16:creationId xmlns:a16="http://schemas.microsoft.com/office/drawing/2014/main" id="{1C458764-B474-70B3-7F4D-373959E5C5A1}"/>
              </a:ext>
            </a:extLst>
          </p:cNvPr>
          <p:cNvSpPr txBox="1"/>
          <p:nvPr/>
        </p:nvSpPr>
        <p:spPr>
          <a:xfrm>
            <a:off x="11602066" y="161134"/>
            <a:ext cx="540774" cy="261708"/>
          </a:xfrm>
          <a:prstGeom prst="rect">
            <a:avLst/>
          </a:prstGeom>
          <a:noFill/>
          <a:ln w="9525" cap="rnd" cmpd="sng" algn="ctr">
            <a:solidFill>
              <a:srgbClr val="37373A"/>
            </a:solid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575757"/>
                </a:solidFill>
                <a:effectLst/>
                <a:uLnTx/>
                <a:uFillTx/>
                <a:latin typeface="Trebuchet MS"/>
                <a:ea typeface="Meiryo UI"/>
                <a:cs typeface="+mn-cs"/>
              </a:rPr>
              <a:t>別添</a:t>
            </a:r>
            <a:r>
              <a:rPr kumimoji="0" lang="en-US" altLang="ja-JP" sz="1200" b="0" i="0" u="none" strike="noStrike" kern="0" cap="none" spc="0" normalizeH="0" baseline="0" noProof="0" dirty="0">
                <a:ln>
                  <a:noFill/>
                </a:ln>
                <a:solidFill>
                  <a:srgbClr val="575757"/>
                </a:solidFill>
                <a:effectLst/>
                <a:uLnTx/>
                <a:uFillTx/>
                <a:latin typeface="Trebuchet MS"/>
                <a:ea typeface="Meiryo UI"/>
                <a:cs typeface="+mn-cs"/>
              </a:rPr>
              <a:t>9</a:t>
            </a:r>
            <a:endParaRPr kumimoji="0" lang="ja-JP" altLang="en-US" sz="1200" b="0" i="0" u="none" strike="noStrike" kern="0" cap="none" spc="0" normalizeH="0" baseline="0" noProof="0" dirty="0" err="1">
              <a:ln>
                <a:noFill/>
              </a:ln>
              <a:solidFill>
                <a:srgbClr val="575757"/>
              </a:solidFill>
              <a:effectLst/>
              <a:uLnTx/>
              <a:uFillTx/>
              <a:latin typeface="Trebuchet MS"/>
              <a:ea typeface="Meiryo UI"/>
              <a:cs typeface="+mn-cs"/>
            </a:endParaRPr>
          </a:p>
        </p:txBody>
      </p:sp>
      <p:sp>
        <p:nvSpPr>
          <p:cNvPr id="68" name="スライド番号プレースホルダー 67">
            <a:extLst>
              <a:ext uri="{FF2B5EF4-FFF2-40B4-BE49-F238E27FC236}">
                <a16:creationId xmlns:a16="http://schemas.microsoft.com/office/drawing/2014/main" id="{36B58CE4-3EF7-24CF-5F08-6D5AB7C3280F}"/>
              </a:ext>
            </a:extLst>
          </p:cNvPr>
          <p:cNvSpPr>
            <a:spLocks noGrp="1"/>
          </p:cNvSpPr>
          <p:nvPr>
            <p:ph type="sldNum" sz="quarter" idx="12"/>
          </p:nvPr>
        </p:nvSpPr>
        <p:spPr/>
        <p:txBody>
          <a:bodyPr/>
          <a:lstStyle/>
          <a:p>
            <a:fld id="{57710198-6716-4071-9979-C404925BA6D6}" type="slidenum">
              <a:rPr kumimoji="1" lang="ja-JP" altLang="en-US" smtClean="0"/>
              <a:t>1</a:t>
            </a:fld>
            <a:endParaRPr kumimoji="1" lang="ja-JP" altLang="en-US"/>
          </a:p>
        </p:txBody>
      </p:sp>
    </p:spTree>
    <p:extLst>
      <p:ext uri="{BB962C8B-B14F-4D97-AF65-F5344CB8AC3E}">
        <p14:creationId xmlns:p14="http://schemas.microsoft.com/office/powerpoint/2010/main" val="1822577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D7999A-10BC-3CCE-17C1-0091993F444C}"/>
              </a:ext>
            </a:extLst>
          </p:cNvPr>
          <p:cNvSpPr txBox="1">
            <a:spLocks/>
          </p:cNvSpPr>
          <p:nvPr/>
        </p:nvSpPr>
        <p:spPr>
          <a:xfrm>
            <a:off x="630000" y="622800"/>
            <a:ext cx="10933350" cy="332399"/>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a:solidFill>
                  <a:srgbClr val="37373A"/>
                </a:solidFill>
                <a:ea typeface="Meiryo UI" panose="020B0604030504040204" pitchFamily="50" charset="-128"/>
              </a:rPr>
              <a:t>次頁以降記載いただきたい事項の説明</a:t>
            </a:r>
            <a:endParaRPr lang="en-US" dirty="0">
              <a:solidFill>
                <a:srgbClr val="37373A"/>
              </a:solidFill>
              <a:ea typeface="Meiryo UI" panose="020B0604030504040204" pitchFamily="50" charset="-128"/>
            </a:endParaRPr>
          </a:p>
        </p:txBody>
      </p:sp>
      <p:sp>
        <p:nvSpPr>
          <p:cNvPr id="3" name="テキスト ボックス 2">
            <a:extLst>
              <a:ext uri="{FF2B5EF4-FFF2-40B4-BE49-F238E27FC236}">
                <a16:creationId xmlns:a16="http://schemas.microsoft.com/office/drawing/2014/main" id="{E471ED94-5863-5DC2-D13D-7D89EB1FB9F7}"/>
              </a:ext>
            </a:extLst>
          </p:cNvPr>
          <p:cNvSpPr txBox="1"/>
          <p:nvPr/>
        </p:nvSpPr>
        <p:spPr>
          <a:xfrm>
            <a:off x="630000" y="1324017"/>
            <a:ext cx="10933350" cy="48290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目的</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GX</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経済移行債による投資促進策では、</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rPr>
              <a:t>「民間企業のみでは投資判断が真に困難な事業」を支援対象の基本原則</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と</a:t>
            </a:r>
            <a:b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b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している。</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このため、本シートでは、補助あり、補助なし、自社基準の</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3</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パターンで、</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IRR</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、投資回収期間、</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NPV</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を評価し、提案事業が</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「公的支援を前提として成立する事業」なのか、「民間事業として自立可能な段階にあるのか」を客観的に確認する</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ことを目的とする。 </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用語説明</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IRR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内部収益率</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投資によって得られる将来キャッシュフローの現在価値と初期投資額が一致する割引率 </a:t>
            </a:r>
            <a:b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b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当該事業の実質的な利回りを示す</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NPV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正味現在価値</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将来キャッシュフローを現在価値に割り引いた合計から初期投資額を差し引いた値 </a:t>
            </a:r>
            <a:b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b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投資によってどれだけ価値が創出されるか </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絶対額</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を示す</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投資回収期間</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投資した資金を将来キャッシュフローによって回収するまでの期間 </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資金回収の早さ・リスクを示す</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補助あり</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補助金を考慮し、自己負担ベースの投資額で算出したケース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補助なし</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補助金を考慮せず、純粋な民間投資として算出したケース </a:t>
            </a:r>
          </a:p>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sym typeface="Trebuchet MS" panose="020B0603020202020204" pitchFamily="34" charset="0"/>
              </a:rPr>
              <a:t>自社の基準値</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補助金の確実性・制度条件・事業リスク等を踏まえ、自社における投資判断基準 </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割引率、必要利回り、回収期間等</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を適用して算出したケース</a:t>
            </a:r>
            <a:endPar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sym typeface="Trebuchet MS" panose="020B0603020202020204" pitchFamily="34" charset="0"/>
              </a:rPr>
              <a:t>■</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rPr>
              <a:t>その他の投資判断基準 </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rPr>
              <a:t>(</a:t>
            </a:r>
            <a:r>
              <a:rPr kumimoji="1" lang="ja-JP" altLang="en-US"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rPr>
              <a:t>定性情報</a:t>
            </a:r>
            <a:r>
              <a:rPr kumimoji="1" lang="en-US" altLang="ja-JP" sz="1800" b="1" i="0" u="none" strike="noStrike" kern="1200" cap="none" spc="0" normalizeH="0" baseline="0" noProof="0" dirty="0">
                <a:ln>
                  <a:noFill/>
                </a:ln>
                <a:solidFill>
                  <a:srgbClr val="295E7E"/>
                </a:solidFill>
                <a:effectLst/>
                <a:uLnTx/>
                <a:uFillTx/>
                <a:latin typeface="Trebuchet MS"/>
                <a:ea typeface="Meiryo UI" panose="020B0604030504040204" pitchFamily="50" charset="-128"/>
                <a:cs typeface="+mn-cs"/>
              </a:rPr>
              <a:t>)</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上記の定量指標 </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(IRR</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NPV</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、投資回収期間</a:t>
            </a:r>
            <a: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 </a:t>
            </a: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は、前提条件やリスク要因に</a:t>
            </a:r>
            <a:br>
              <a:rPr kumimoji="1" lang="en-US" altLang="ja-JP"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br>
            <a:r>
              <a:rPr kumimoji="1" lang="ja-JP" altLang="en-US" sz="1800" b="0" i="0" u="none" strike="noStrike" kern="1200" cap="none" spc="0" normalizeH="0" baseline="0" noProof="0" dirty="0">
                <a:ln>
                  <a:noFill/>
                </a:ln>
                <a:solidFill>
                  <a:srgbClr val="37373A"/>
                </a:solidFill>
                <a:effectLst/>
                <a:uLnTx/>
                <a:uFillTx/>
                <a:latin typeface="Trebuchet MS"/>
                <a:ea typeface="Meiryo UI" panose="020B0604030504040204" pitchFamily="50" charset="-128"/>
                <a:cs typeface="+mn-cs"/>
              </a:rPr>
              <a:t>大きく依存する。そのため、例えば技術成熟度が低いことによる初期投資の増大等、各指標にどのように影響しているか、因果関係を具体的にご記載いただきたい。</a:t>
            </a:r>
          </a:p>
        </p:txBody>
      </p:sp>
      <p:sp>
        <p:nvSpPr>
          <p:cNvPr id="4" name="スライド番号プレースホルダー 3">
            <a:extLst>
              <a:ext uri="{FF2B5EF4-FFF2-40B4-BE49-F238E27FC236}">
                <a16:creationId xmlns:a16="http://schemas.microsoft.com/office/drawing/2014/main" id="{353168EC-E3E4-EEC4-5153-EE42E3CB1A9A}"/>
              </a:ext>
            </a:extLst>
          </p:cNvPr>
          <p:cNvSpPr>
            <a:spLocks noGrp="1"/>
          </p:cNvSpPr>
          <p:nvPr>
            <p:ph type="sldNum" sz="quarter" idx="12"/>
          </p:nvPr>
        </p:nvSpPr>
        <p:spPr/>
        <p:txBody>
          <a:bodyPr/>
          <a:lstStyle/>
          <a:p>
            <a:fld id="{57710198-6716-4071-9979-C404925BA6D6}" type="slidenum">
              <a:rPr kumimoji="1" lang="ja-JP" altLang="en-US" smtClean="0"/>
              <a:t>2</a:t>
            </a:fld>
            <a:endParaRPr kumimoji="1" lang="ja-JP" altLang="en-US"/>
          </a:p>
        </p:txBody>
      </p:sp>
    </p:spTree>
    <p:extLst>
      <p:ext uri="{BB962C8B-B14F-4D97-AF65-F5344CB8AC3E}">
        <p14:creationId xmlns:p14="http://schemas.microsoft.com/office/powerpoint/2010/main" val="349874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e4pHeader1">
            <a:extLst>
              <a:ext uri="{FF2B5EF4-FFF2-40B4-BE49-F238E27FC236}">
                <a16:creationId xmlns:a16="http://schemas.microsoft.com/office/drawing/2014/main" id="{2750ADE3-E931-712B-8C76-1983F6B0283A}"/>
              </a:ext>
            </a:extLst>
          </p:cNvPr>
          <p:cNvSpPr txBox="1"/>
          <p:nvPr/>
        </p:nvSpPr>
        <p:spPr>
          <a:xfrm>
            <a:off x="630000" y="1524488"/>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投資判断基準</a:t>
            </a:r>
          </a:p>
        </p:txBody>
      </p:sp>
      <p:cxnSp>
        <p:nvCxnSpPr>
          <p:cNvPr id="3" name="直線コネクタ 2">
            <a:extLst>
              <a:ext uri="{FF2B5EF4-FFF2-40B4-BE49-F238E27FC236}">
                <a16:creationId xmlns:a16="http://schemas.microsoft.com/office/drawing/2014/main" id="{3F784D05-6B75-1145-4BE7-CE1175C06EA6}"/>
              </a:ext>
            </a:extLst>
          </p:cNvPr>
          <p:cNvCxnSpPr>
            <a:cxnSpLocks/>
          </p:cNvCxnSpPr>
          <p:nvPr/>
        </p:nvCxnSpPr>
        <p:spPr>
          <a:xfrm>
            <a:off x="630000" y="1786196"/>
            <a:ext cx="10933350" cy="0"/>
          </a:xfrm>
          <a:prstGeom prst="line">
            <a:avLst/>
          </a:prstGeom>
          <a:noFill/>
          <a:ln w="9525" cap="rnd" cmpd="sng" algn="ctr">
            <a:solidFill>
              <a:srgbClr val="575757">
                <a:lumMod val="60000"/>
                <a:lumOff val="40000"/>
              </a:srgbClr>
            </a:solidFill>
            <a:prstDash val="solid"/>
            <a:round/>
          </a:ln>
          <a:effectLst/>
        </p:spPr>
      </p:cxnSp>
      <p:sp>
        <p:nvSpPr>
          <p:cNvPr id="4" name="正方形/長方形 3">
            <a:extLst>
              <a:ext uri="{FF2B5EF4-FFF2-40B4-BE49-F238E27FC236}">
                <a16:creationId xmlns:a16="http://schemas.microsoft.com/office/drawing/2014/main" id="{3B939B0D-7D8E-AC15-2B95-F383CB5B43C2}"/>
              </a:ext>
            </a:extLst>
          </p:cNvPr>
          <p:cNvSpPr/>
          <p:nvPr/>
        </p:nvSpPr>
        <p:spPr>
          <a:xfrm>
            <a:off x="630000" y="211859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IRR</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5" name="正方形/長方形 4">
            <a:extLst>
              <a:ext uri="{FF2B5EF4-FFF2-40B4-BE49-F238E27FC236}">
                <a16:creationId xmlns:a16="http://schemas.microsoft.com/office/drawing/2014/main" id="{BBE0797D-B60B-3FF8-DE53-6553F1A5ED98}"/>
              </a:ext>
            </a:extLst>
          </p:cNvPr>
          <p:cNvSpPr/>
          <p:nvPr/>
        </p:nvSpPr>
        <p:spPr>
          <a:xfrm>
            <a:off x="630000" y="317046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投資回収</a:t>
            </a:r>
            <a:b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b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期間</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27957186-15CA-13B9-5AE5-C23779B74CA0}"/>
              </a:ext>
            </a:extLst>
          </p:cNvPr>
          <p:cNvSpPr/>
          <p:nvPr/>
        </p:nvSpPr>
        <p:spPr>
          <a:xfrm>
            <a:off x="630000" y="422233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NPV</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7" name="ee4pHeader1">
            <a:extLst>
              <a:ext uri="{FF2B5EF4-FFF2-40B4-BE49-F238E27FC236}">
                <a16:creationId xmlns:a16="http://schemas.microsoft.com/office/drawing/2014/main" id="{E9F40F6B-0E61-2A73-099A-84C2AB2929C6}"/>
              </a:ext>
            </a:extLst>
          </p:cNvPr>
          <p:cNvSpPr txBox="1"/>
          <p:nvPr/>
        </p:nvSpPr>
        <p:spPr>
          <a:xfrm>
            <a:off x="1772239"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補助有り</a:t>
            </a:r>
          </a:p>
        </p:txBody>
      </p:sp>
      <p:cxnSp>
        <p:nvCxnSpPr>
          <p:cNvPr id="8" name="直線コネクタ 7">
            <a:extLst>
              <a:ext uri="{FF2B5EF4-FFF2-40B4-BE49-F238E27FC236}">
                <a16:creationId xmlns:a16="http://schemas.microsoft.com/office/drawing/2014/main" id="{C23D09A1-5683-7EAB-B8BB-D74417B0EE5B}"/>
              </a:ext>
            </a:extLst>
          </p:cNvPr>
          <p:cNvCxnSpPr>
            <a:cxnSpLocks/>
          </p:cNvCxnSpPr>
          <p:nvPr/>
        </p:nvCxnSpPr>
        <p:spPr>
          <a:xfrm>
            <a:off x="1772239" y="2047904"/>
            <a:ext cx="1397266" cy="0"/>
          </a:xfrm>
          <a:prstGeom prst="line">
            <a:avLst/>
          </a:prstGeom>
          <a:noFill/>
          <a:ln w="9525" cap="rnd" cmpd="sng" algn="ctr">
            <a:solidFill>
              <a:srgbClr val="575757">
                <a:lumMod val="60000"/>
                <a:lumOff val="40000"/>
              </a:srgbClr>
            </a:solidFill>
            <a:prstDash val="solid"/>
            <a:round/>
          </a:ln>
          <a:effectLst/>
        </p:spPr>
      </p:cxnSp>
      <p:sp>
        <p:nvSpPr>
          <p:cNvPr id="9" name="ee4pHeader1">
            <a:extLst>
              <a:ext uri="{FF2B5EF4-FFF2-40B4-BE49-F238E27FC236}">
                <a16:creationId xmlns:a16="http://schemas.microsoft.com/office/drawing/2014/main" id="{7DF3E872-8147-FB68-27BC-9FC6398AC424}"/>
              </a:ext>
            </a:extLst>
          </p:cNvPr>
          <p:cNvSpPr txBox="1"/>
          <p:nvPr/>
        </p:nvSpPr>
        <p:spPr>
          <a:xfrm>
            <a:off x="3235487"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補助無し</a:t>
            </a:r>
          </a:p>
        </p:txBody>
      </p:sp>
      <p:cxnSp>
        <p:nvCxnSpPr>
          <p:cNvPr id="10" name="直線コネクタ 9">
            <a:extLst>
              <a:ext uri="{FF2B5EF4-FFF2-40B4-BE49-F238E27FC236}">
                <a16:creationId xmlns:a16="http://schemas.microsoft.com/office/drawing/2014/main" id="{AAAF1DB1-F3D8-612C-E493-C0FE76F306C3}"/>
              </a:ext>
            </a:extLst>
          </p:cNvPr>
          <p:cNvCxnSpPr>
            <a:cxnSpLocks/>
          </p:cNvCxnSpPr>
          <p:nvPr/>
        </p:nvCxnSpPr>
        <p:spPr>
          <a:xfrm>
            <a:off x="3235487" y="2047904"/>
            <a:ext cx="1397266" cy="0"/>
          </a:xfrm>
          <a:prstGeom prst="line">
            <a:avLst/>
          </a:prstGeom>
          <a:noFill/>
          <a:ln w="9525" cap="rnd" cmpd="sng" algn="ctr">
            <a:solidFill>
              <a:srgbClr val="575757">
                <a:lumMod val="60000"/>
                <a:lumOff val="40000"/>
              </a:srgbClr>
            </a:solidFill>
            <a:prstDash val="solid"/>
            <a:round/>
          </a:ln>
          <a:effectLst/>
        </p:spPr>
      </p:cxnSp>
      <p:sp>
        <p:nvSpPr>
          <p:cNvPr id="11" name="ee4pHeader1">
            <a:extLst>
              <a:ext uri="{FF2B5EF4-FFF2-40B4-BE49-F238E27FC236}">
                <a16:creationId xmlns:a16="http://schemas.microsoft.com/office/drawing/2014/main" id="{EBF0CD30-E46A-F007-20CD-0F2D0BAA78B6}"/>
              </a:ext>
            </a:extLst>
          </p:cNvPr>
          <p:cNvSpPr txBox="1"/>
          <p:nvPr/>
        </p:nvSpPr>
        <p:spPr>
          <a:xfrm>
            <a:off x="4698734" y="1786196"/>
            <a:ext cx="1397266"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自社の基準値</a:t>
            </a:r>
          </a:p>
        </p:txBody>
      </p:sp>
      <p:cxnSp>
        <p:nvCxnSpPr>
          <p:cNvPr id="12" name="直線コネクタ 11">
            <a:extLst>
              <a:ext uri="{FF2B5EF4-FFF2-40B4-BE49-F238E27FC236}">
                <a16:creationId xmlns:a16="http://schemas.microsoft.com/office/drawing/2014/main" id="{0037E291-1F82-735B-93E1-93312B02CE0C}"/>
              </a:ext>
            </a:extLst>
          </p:cNvPr>
          <p:cNvCxnSpPr>
            <a:cxnSpLocks/>
          </p:cNvCxnSpPr>
          <p:nvPr/>
        </p:nvCxnSpPr>
        <p:spPr>
          <a:xfrm>
            <a:off x="4698734" y="2047904"/>
            <a:ext cx="1397266" cy="0"/>
          </a:xfrm>
          <a:prstGeom prst="line">
            <a:avLst/>
          </a:prstGeom>
          <a:noFill/>
          <a:ln w="9525" cap="rnd" cmpd="sng" algn="ctr">
            <a:solidFill>
              <a:srgbClr val="575757">
                <a:lumMod val="60000"/>
                <a:lumOff val="40000"/>
              </a:srgbClr>
            </a:solidFill>
            <a:prstDash val="solid"/>
            <a:round/>
          </a:ln>
          <a:effectLst/>
        </p:spPr>
      </p:cxnSp>
      <p:sp>
        <p:nvSpPr>
          <p:cNvPr id="13" name="正方形/長方形 12">
            <a:extLst>
              <a:ext uri="{FF2B5EF4-FFF2-40B4-BE49-F238E27FC236}">
                <a16:creationId xmlns:a16="http://schemas.microsoft.com/office/drawing/2014/main" id="{42B00984-1324-3F23-2693-CCB287A75F5B}"/>
              </a:ext>
            </a:extLst>
          </p:cNvPr>
          <p:cNvSpPr/>
          <p:nvPr/>
        </p:nvSpPr>
        <p:spPr>
          <a:xfrm>
            <a:off x="1772239" y="211859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716E183F-5DAE-8B02-8DC8-342BE82E5432}"/>
              </a:ext>
            </a:extLst>
          </p:cNvPr>
          <p:cNvSpPr/>
          <p:nvPr/>
        </p:nvSpPr>
        <p:spPr>
          <a:xfrm>
            <a:off x="1772239" y="317046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5" name="正方形/長方形 14">
            <a:extLst>
              <a:ext uri="{FF2B5EF4-FFF2-40B4-BE49-F238E27FC236}">
                <a16:creationId xmlns:a16="http://schemas.microsoft.com/office/drawing/2014/main" id="{07B9890F-1958-62E4-5A85-5C24A295D03B}"/>
              </a:ext>
            </a:extLst>
          </p:cNvPr>
          <p:cNvSpPr/>
          <p:nvPr/>
        </p:nvSpPr>
        <p:spPr>
          <a:xfrm>
            <a:off x="1772239" y="422233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6" name="正方形/長方形 15">
            <a:extLst>
              <a:ext uri="{FF2B5EF4-FFF2-40B4-BE49-F238E27FC236}">
                <a16:creationId xmlns:a16="http://schemas.microsoft.com/office/drawing/2014/main" id="{C7696CFA-7E4A-A80D-43FA-17276F0560F5}"/>
              </a:ext>
            </a:extLst>
          </p:cNvPr>
          <p:cNvSpPr/>
          <p:nvPr/>
        </p:nvSpPr>
        <p:spPr>
          <a:xfrm>
            <a:off x="3235487" y="211859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 name="正方形/長方形 16">
            <a:extLst>
              <a:ext uri="{FF2B5EF4-FFF2-40B4-BE49-F238E27FC236}">
                <a16:creationId xmlns:a16="http://schemas.microsoft.com/office/drawing/2014/main" id="{3E287CC8-E71C-9134-EECD-B1CCE17794CD}"/>
              </a:ext>
            </a:extLst>
          </p:cNvPr>
          <p:cNvSpPr/>
          <p:nvPr/>
        </p:nvSpPr>
        <p:spPr>
          <a:xfrm>
            <a:off x="3235487" y="317046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8" name="正方形/長方形 17">
            <a:extLst>
              <a:ext uri="{FF2B5EF4-FFF2-40B4-BE49-F238E27FC236}">
                <a16:creationId xmlns:a16="http://schemas.microsoft.com/office/drawing/2014/main" id="{582F6DC4-8A0D-FF10-7B95-5842173B08D9}"/>
              </a:ext>
            </a:extLst>
          </p:cNvPr>
          <p:cNvSpPr/>
          <p:nvPr/>
        </p:nvSpPr>
        <p:spPr>
          <a:xfrm>
            <a:off x="3235487" y="4222337"/>
            <a:ext cx="1397266"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9" name="正方形/長方形 18">
            <a:extLst>
              <a:ext uri="{FF2B5EF4-FFF2-40B4-BE49-F238E27FC236}">
                <a16:creationId xmlns:a16="http://schemas.microsoft.com/office/drawing/2014/main" id="{947FC4A0-A925-0B95-0083-EC8BA461ACFA}"/>
              </a:ext>
            </a:extLst>
          </p:cNvPr>
          <p:cNvSpPr/>
          <p:nvPr/>
        </p:nvSpPr>
        <p:spPr>
          <a:xfrm>
            <a:off x="4698733" y="211859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B8C8530B-CAD2-00B7-1B51-98CDF0DE5134}"/>
              </a:ext>
            </a:extLst>
          </p:cNvPr>
          <p:cNvSpPr/>
          <p:nvPr/>
        </p:nvSpPr>
        <p:spPr>
          <a:xfrm>
            <a:off x="4698733" y="317046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E1FCBBB9-49C6-1FC9-1B96-8A6BA644584B}"/>
              </a:ext>
            </a:extLst>
          </p:cNvPr>
          <p:cNvSpPr/>
          <p:nvPr/>
        </p:nvSpPr>
        <p:spPr>
          <a:xfrm>
            <a:off x="4698733" y="4222337"/>
            <a:ext cx="1397266"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a:cs typeface="+mn-cs"/>
            </a:endParaRPr>
          </a:p>
        </p:txBody>
      </p:sp>
      <p:sp>
        <p:nvSpPr>
          <p:cNvPr id="22" name="ee4pHeader1">
            <a:extLst>
              <a:ext uri="{FF2B5EF4-FFF2-40B4-BE49-F238E27FC236}">
                <a16:creationId xmlns:a16="http://schemas.microsoft.com/office/drawing/2014/main" id="{7E38C4E0-3B57-28FC-701A-EC452B3443F7}"/>
              </a:ext>
            </a:extLst>
          </p:cNvPr>
          <p:cNvSpPr txBox="1"/>
          <p:nvPr/>
        </p:nvSpPr>
        <p:spPr>
          <a:xfrm>
            <a:off x="6161979" y="1786196"/>
            <a:ext cx="5401371"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導出過程</a:t>
            </a:r>
          </a:p>
        </p:txBody>
      </p:sp>
      <p:cxnSp>
        <p:nvCxnSpPr>
          <p:cNvPr id="23" name="直線コネクタ 22">
            <a:extLst>
              <a:ext uri="{FF2B5EF4-FFF2-40B4-BE49-F238E27FC236}">
                <a16:creationId xmlns:a16="http://schemas.microsoft.com/office/drawing/2014/main" id="{479D3CC7-5884-C4DC-85BA-0F30C0DCC540}"/>
              </a:ext>
            </a:extLst>
          </p:cNvPr>
          <p:cNvCxnSpPr>
            <a:cxnSpLocks/>
          </p:cNvCxnSpPr>
          <p:nvPr/>
        </p:nvCxnSpPr>
        <p:spPr>
          <a:xfrm>
            <a:off x="6161979" y="2047904"/>
            <a:ext cx="5401371" cy="0"/>
          </a:xfrm>
          <a:prstGeom prst="line">
            <a:avLst/>
          </a:prstGeom>
          <a:noFill/>
          <a:ln w="9525" cap="rnd" cmpd="sng" algn="ctr">
            <a:solidFill>
              <a:srgbClr val="575757">
                <a:lumMod val="60000"/>
                <a:lumOff val="40000"/>
              </a:srgbClr>
            </a:solidFill>
            <a:prstDash val="solid"/>
            <a:round/>
          </a:ln>
          <a:effectLst/>
        </p:spPr>
      </p:cxnSp>
      <p:sp>
        <p:nvSpPr>
          <p:cNvPr id="24" name="正方形/長方形 23">
            <a:extLst>
              <a:ext uri="{FF2B5EF4-FFF2-40B4-BE49-F238E27FC236}">
                <a16:creationId xmlns:a16="http://schemas.microsoft.com/office/drawing/2014/main" id="{77306139-7F9C-202B-E661-06DC371D0D58}"/>
              </a:ext>
            </a:extLst>
          </p:cNvPr>
          <p:cNvSpPr/>
          <p:nvPr/>
        </p:nvSpPr>
        <p:spPr>
          <a:xfrm>
            <a:off x="6161979" y="2118597"/>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5" name="正方形/長方形 24">
            <a:extLst>
              <a:ext uri="{FF2B5EF4-FFF2-40B4-BE49-F238E27FC236}">
                <a16:creationId xmlns:a16="http://schemas.microsoft.com/office/drawing/2014/main" id="{BBD3B471-0559-B3E6-99C8-C0C40E2B362E}"/>
              </a:ext>
            </a:extLst>
          </p:cNvPr>
          <p:cNvSpPr/>
          <p:nvPr/>
        </p:nvSpPr>
        <p:spPr>
          <a:xfrm>
            <a:off x="6161979" y="3170467"/>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6" name="正方形/長方形 25">
            <a:extLst>
              <a:ext uri="{FF2B5EF4-FFF2-40B4-BE49-F238E27FC236}">
                <a16:creationId xmlns:a16="http://schemas.microsoft.com/office/drawing/2014/main" id="{15DB4098-EC2A-47CC-3EC2-67968215C572}"/>
              </a:ext>
            </a:extLst>
          </p:cNvPr>
          <p:cNvSpPr/>
          <p:nvPr/>
        </p:nvSpPr>
        <p:spPr>
          <a:xfrm>
            <a:off x="6161979" y="4214245"/>
            <a:ext cx="540137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補助無し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XXXX</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a:ea typeface="Meiryo UI"/>
              <a:cs typeface="+mn-cs"/>
            </a:endParaRPr>
          </a:p>
        </p:txBody>
      </p:sp>
      <p:sp>
        <p:nvSpPr>
          <p:cNvPr id="27" name="ee4pHeader1">
            <a:extLst>
              <a:ext uri="{FF2B5EF4-FFF2-40B4-BE49-F238E27FC236}">
                <a16:creationId xmlns:a16="http://schemas.microsoft.com/office/drawing/2014/main" id="{7C377B76-4A9D-328A-AE54-A1F703D4E957}"/>
              </a:ext>
            </a:extLst>
          </p:cNvPr>
          <p:cNvSpPr txBox="1"/>
          <p:nvPr/>
        </p:nvSpPr>
        <p:spPr>
          <a:xfrm>
            <a:off x="630000" y="5205873"/>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その他の投資判断基準</a:t>
            </a:r>
          </a:p>
        </p:txBody>
      </p:sp>
      <p:cxnSp>
        <p:nvCxnSpPr>
          <p:cNvPr id="28" name="直線コネクタ 27">
            <a:extLst>
              <a:ext uri="{FF2B5EF4-FFF2-40B4-BE49-F238E27FC236}">
                <a16:creationId xmlns:a16="http://schemas.microsoft.com/office/drawing/2014/main" id="{1B8E0037-68D0-12BB-82BA-D68F85BF4F27}"/>
              </a:ext>
            </a:extLst>
          </p:cNvPr>
          <p:cNvCxnSpPr>
            <a:cxnSpLocks/>
          </p:cNvCxnSpPr>
          <p:nvPr/>
        </p:nvCxnSpPr>
        <p:spPr>
          <a:xfrm>
            <a:off x="630000" y="5467581"/>
            <a:ext cx="10933350" cy="0"/>
          </a:xfrm>
          <a:prstGeom prst="line">
            <a:avLst/>
          </a:prstGeom>
          <a:noFill/>
          <a:ln w="9525" cap="rnd" cmpd="sng" algn="ctr">
            <a:solidFill>
              <a:srgbClr val="575757">
                <a:lumMod val="60000"/>
                <a:lumOff val="40000"/>
              </a:srgbClr>
            </a:solidFill>
            <a:prstDash val="solid"/>
            <a:round/>
          </a:ln>
          <a:effectLst/>
        </p:spPr>
      </p:cxnSp>
      <p:sp>
        <p:nvSpPr>
          <p:cNvPr id="29" name="正方形/長方形 28">
            <a:extLst>
              <a:ext uri="{FF2B5EF4-FFF2-40B4-BE49-F238E27FC236}">
                <a16:creationId xmlns:a16="http://schemas.microsoft.com/office/drawing/2014/main" id="{1A7EB810-2CDE-FEDD-3D71-F106F0707A97}"/>
              </a:ext>
            </a:extLst>
          </p:cNvPr>
          <p:cNvSpPr/>
          <p:nvPr/>
        </p:nvSpPr>
        <p:spPr>
          <a:xfrm>
            <a:off x="630000" y="5538273"/>
            <a:ext cx="10933350" cy="83204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a:ea typeface="Meiryo UI"/>
              <a:cs typeface="+mn-cs"/>
            </a:endParaRPr>
          </a:p>
        </p:txBody>
      </p:sp>
      <p:sp>
        <p:nvSpPr>
          <p:cNvPr id="30" name="タイトル 1">
            <a:extLst>
              <a:ext uri="{FF2B5EF4-FFF2-40B4-BE49-F238E27FC236}">
                <a16:creationId xmlns:a16="http://schemas.microsoft.com/office/drawing/2014/main" id="{1E976D27-C84A-B8CF-0BF6-2A02546F1DC2}"/>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r>
              <a:rPr kumimoji="1" lang="en-US" altLang="ja-JP">
                <a:solidFill>
                  <a:srgbClr val="37373A"/>
                </a:solidFill>
                <a:ea typeface="Meiryo UI" panose="020B0604030504040204" pitchFamily="50" charset="-128"/>
              </a:rPr>
              <a:t>XXXXX </a:t>
            </a:r>
            <a:endParaRPr kumimoji="1" lang="en-US" dirty="0">
              <a:solidFill>
                <a:srgbClr val="37373A"/>
              </a:solidFill>
              <a:ea typeface="Meiryo UI" panose="020B0604030504040204" pitchFamily="50" charset="-128"/>
            </a:endParaRPr>
          </a:p>
        </p:txBody>
      </p:sp>
      <p:sp>
        <p:nvSpPr>
          <p:cNvPr id="31" name="Textfeld 1">
            <a:extLst>
              <a:ext uri="{FF2B5EF4-FFF2-40B4-BE49-F238E27FC236}">
                <a16:creationId xmlns:a16="http://schemas.microsoft.com/office/drawing/2014/main" id="{1EA4E591-DF52-48E4-C766-BB67941F6E01}"/>
              </a:ext>
            </a:extLst>
          </p:cNvPr>
          <p:cNvSpPr txBox="1"/>
          <p:nvPr>
            <p:custDataLst>
              <p:tags r:id="rId1"/>
            </p:custDataLst>
          </p:nvPr>
        </p:nvSpPr>
        <p:spPr>
          <a:xfrm>
            <a:off x="628650" y="919926"/>
            <a:ext cx="9865986" cy="240066"/>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a:solidFill>
                  <a:srgbClr val="575757"/>
                </a:solidFill>
                <a:latin typeface="Trebuchet MS"/>
                <a:ea typeface="Meiryo UI"/>
              </a:rPr>
              <a:t>下記指標および事業を取り巻く環境を踏まえ、民間単独では投資判断に至らない本事業に対する国費投入の意義を一行でご記載ください。</a:t>
            </a:r>
            <a:endParaRPr kumimoji="0" lang="en-US" sz="1200" b="1">
              <a:solidFill>
                <a:srgbClr val="575757"/>
              </a:solidFill>
              <a:latin typeface="Trebuchet MS"/>
              <a:ea typeface="Meiryo UI"/>
              <a:sym typeface="Trebuchet MS" panose="020B0603020202020204" pitchFamily="34" charset="0"/>
            </a:endParaRPr>
          </a:p>
        </p:txBody>
      </p:sp>
      <p:sp>
        <p:nvSpPr>
          <p:cNvPr id="32" name="Textfeld 1">
            <a:extLst>
              <a:ext uri="{FF2B5EF4-FFF2-40B4-BE49-F238E27FC236}">
                <a16:creationId xmlns:a16="http://schemas.microsoft.com/office/drawing/2014/main" id="{CB0ED57F-3ADD-8B2F-3D3B-5090E700C92E}"/>
              </a:ext>
            </a:extLst>
          </p:cNvPr>
          <p:cNvSpPr txBox="1"/>
          <p:nvPr>
            <p:custDataLst>
              <p:tags r:id="rId2"/>
            </p:custDataLst>
          </p:nvPr>
        </p:nvSpPr>
        <p:spPr>
          <a:xfrm>
            <a:off x="1918052" y="2211862"/>
            <a:ext cx="4141057" cy="406265"/>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dirty="0">
                <a:solidFill>
                  <a:srgbClr val="575757"/>
                </a:solidFill>
                <a:latin typeface="Trebuchet MS"/>
                <a:ea typeface="Meiryo UI"/>
                <a:sym typeface="Trebuchet MS" panose="020B0603020202020204" pitchFamily="34" charset="0"/>
              </a:rPr>
              <a:t>本事業における収益性を評価するため、プロジェクト</a:t>
            </a:r>
            <a:r>
              <a:rPr kumimoji="0" lang="en-US" altLang="ja-JP" sz="1200" dirty="0">
                <a:solidFill>
                  <a:srgbClr val="575757"/>
                </a:solidFill>
                <a:latin typeface="Trebuchet MS"/>
                <a:ea typeface="Meiryo UI"/>
                <a:sym typeface="Trebuchet MS" panose="020B0603020202020204" pitchFamily="34" charset="0"/>
              </a:rPr>
              <a:t>IRR</a:t>
            </a:r>
            <a:r>
              <a:rPr kumimoji="0" lang="ja-JP" altLang="en-US" sz="1200" dirty="0">
                <a:solidFill>
                  <a:srgbClr val="575757"/>
                </a:solidFill>
                <a:latin typeface="Trebuchet MS"/>
                <a:ea typeface="Meiryo UI"/>
                <a:sym typeface="Trebuchet MS" panose="020B0603020202020204" pitchFamily="34" charset="0"/>
              </a:rPr>
              <a:t>を</a:t>
            </a:r>
            <a:br>
              <a:rPr kumimoji="0" lang="en-US" altLang="ja-JP" sz="1200" dirty="0">
                <a:solidFill>
                  <a:srgbClr val="575757"/>
                </a:solidFill>
                <a:latin typeface="Trebuchet MS"/>
                <a:ea typeface="Meiryo UI"/>
                <a:sym typeface="Trebuchet MS" panose="020B0603020202020204" pitchFamily="34" charset="0"/>
              </a:rPr>
            </a:br>
            <a:r>
              <a:rPr kumimoji="0" lang="ja-JP" altLang="en-US" sz="1200" dirty="0">
                <a:solidFill>
                  <a:srgbClr val="575757"/>
                </a:solidFill>
                <a:latin typeface="Trebuchet MS"/>
                <a:ea typeface="Meiryo UI"/>
                <a:sym typeface="Trebuchet MS" panose="020B0603020202020204" pitchFamily="34" charset="0"/>
              </a:rPr>
              <a:t>ご記載ください</a:t>
            </a:r>
            <a:endParaRPr kumimoji="0" lang="en-US" sz="1200" dirty="0">
              <a:solidFill>
                <a:srgbClr val="575757"/>
              </a:solidFill>
              <a:latin typeface="Trebuchet MS"/>
              <a:ea typeface="Meiryo UI"/>
              <a:sym typeface="Trebuchet MS" panose="020B0603020202020204" pitchFamily="34" charset="0"/>
            </a:endParaRPr>
          </a:p>
        </p:txBody>
      </p:sp>
      <p:sp>
        <p:nvSpPr>
          <p:cNvPr id="33" name="Textfeld 1">
            <a:extLst>
              <a:ext uri="{FF2B5EF4-FFF2-40B4-BE49-F238E27FC236}">
                <a16:creationId xmlns:a16="http://schemas.microsoft.com/office/drawing/2014/main" id="{3B9869CC-87F7-CA77-24AA-88EDCB466DE6}"/>
              </a:ext>
            </a:extLst>
          </p:cNvPr>
          <p:cNvSpPr txBox="1"/>
          <p:nvPr>
            <p:custDataLst>
              <p:tags r:id="rId3"/>
            </p:custDataLst>
          </p:nvPr>
        </p:nvSpPr>
        <p:spPr>
          <a:xfrm>
            <a:off x="815357" y="5651299"/>
            <a:ext cx="10561285" cy="443198"/>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defRPr/>
            </a:pPr>
            <a:r>
              <a:rPr kumimoji="0" lang="ja-JP" altLang="en-US" sz="1200">
                <a:solidFill>
                  <a:srgbClr val="575757"/>
                </a:solidFill>
                <a:latin typeface="Trebuchet MS"/>
                <a:ea typeface="Meiryo UI"/>
              </a:rPr>
              <a:t>上記で記載いただいた定量指標の前提となる条件やリスク要因について、具体的にご説明ください。</a:t>
            </a:r>
          </a:p>
          <a:p>
            <a:pPr>
              <a:defRPr/>
            </a:pPr>
            <a:r>
              <a:rPr kumimoji="0" lang="ja-JP" altLang="en-US" sz="1200">
                <a:solidFill>
                  <a:srgbClr val="575757"/>
                </a:solidFill>
                <a:latin typeface="Trebuchet MS"/>
                <a:ea typeface="Meiryo UI"/>
              </a:rPr>
              <a:t>・特に、</a:t>
            </a:r>
            <a:r>
              <a:rPr kumimoji="0" lang="en-US" altLang="ja-JP" sz="1200">
                <a:solidFill>
                  <a:srgbClr val="575757"/>
                </a:solidFill>
                <a:latin typeface="Trebuchet MS"/>
                <a:ea typeface="Meiryo UI"/>
              </a:rPr>
              <a:t>IRR</a:t>
            </a:r>
            <a:r>
              <a:rPr kumimoji="0" lang="ja-JP" altLang="en-US" sz="1200">
                <a:solidFill>
                  <a:srgbClr val="575757"/>
                </a:solidFill>
                <a:latin typeface="Trebuchet MS"/>
                <a:ea typeface="Meiryo UI"/>
              </a:rPr>
              <a:t>等の数値が低位となる根拠としての本事業における技術成熟度の状況等、各指標に影響を与えている要因について、その因果関係とともに明確にご記載ください。</a:t>
            </a:r>
          </a:p>
        </p:txBody>
      </p:sp>
      <p:sp>
        <p:nvSpPr>
          <p:cNvPr id="34" name="Textfeld 1">
            <a:extLst>
              <a:ext uri="{FF2B5EF4-FFF2-40B4-BE49-F238E27FC236}">
                <a16:creationId xmlns:a16="http://schemas.microsoft.com/office/drawing/2014/main" id="{B1B392F8-4A92-1D58-C7CF-705D68801BF2}"/>
              </a:ext>
            </a:extLst>
          </p:cNvPr>
          <p:cNvSpPr txBox="1"/>
          <p:nvPr>
            <p:custDataLst>
              <p:tags r:id="rId4"/>
            </p:custDataLst>
          </p:nvPr>
        </p:nvSpPr>
        <p:spPr>
          <a:xfrm>
            <a:off x="1918053" y="3278785"/>
            <a:ext cx="4141057" cy="240066"/>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a:solidFill>
                  <a:srgbClr val="575757"/>
                </a:solidFill>
                <a:latin typeface="Trebuchet MS"/>
                <a:ea typeface="Meiryo UI"/>
                <a:sym typeface="Trebuchet MS" panose="020B0603020202020204" pitchFamily="34" charset="0"/>
              </a:rPr>
              <a:t>投資回収期間の見込みをご記載ください</a:t>
            </a:r>
            <a:endParaRPr kumimoji="0" lang="en-US" sz="1200">
              <a:solidFill>
                <a:srgbClr val="575757"/>
              </a:solidFill>
              <a:latin typeface="Trebuchet MS"/>
              <a:ea typeface="Meiryo UI"/>
              <a:sym typeface="Trebuchet MS" panose="020B0603020202020204" pitchFamily="34" charset="0"/>
            </a:endParaRPr>
          </a:p>
        </p:txBody>
      </p:sp>
      <p:sp>
        <p:nvSpPr>
          <p:cNvPr id="35" name="Textfeld 1">
            <a:extLst>
              <a:ext uri="{FF2B5EF4-FFF2-40B4-BE49-F238E27FC236}">
                <a16:creationId xmlns:a16="http://schemas.microsoft.com/office/drawing/2014/main" id="{03E2D084-0303-0CB8-5A6D-1BB34E577A82}"/>
              </a:ext>
            </a:extLst>
          </p:cNvPr>
          <p:cNvSpPr txBox="1"/>
          <p:nvPr>
            <p:custDataLst>
              <p:tags r:id="rId5"/>
            </p:custDataLst>
          </p:nvPr>
        </p:nvSpPr>
        <p:spPr>
          <a:xfrm>
            <a:off x="6204924" y="2211862"/>
            <a:ext cx="3978587" cy="483209"/>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dirty="0">
                <a:solidFill>
                  <a:srgbClr val="575757"/>
                </a:solidFill>
                <a:latin typeface="Trebuchet MS"/>
                <a:ea typeface="Meiryo UI"/>
                <a:sym typeface="Trebuchet MS" panose="020B0603020202020204" pitchFamily="34" charset="0"/>
              </a:rPr>
              <a:t>左記の前提条件、算出根拠をご記載ください。</a:t>
            </a:r>
            <a:endParaRPr kumimoji="0" lang="en-US" altLang="ja-JP" sz="1200" dirty="0">
              <a:solidFill>
                <a:srgbClr val="575757"/>
              </a:solidFill>
              <a:latin typeface="Trebuchet MS"/>
              <a:ea typeface="Meiryo UI"/>
              <a:sym typeface="Trebuchet MS" panose="020B0603020202020204" pitchFamily="34" charset="0"/>
            </a:endParaRPr>
          </a:p>
          <a:p>
            <a:pPr>
              <a:lnSpc>
                <a:spcPct val="90000"/>
              </a:lnSpc>
              <a:spcAft>
                <a:spcPts val="600"/>
              </a:spcAft>
              <a:defRPr/>
            </a:pPr>
            <a:r>
              <a:rPr kumimoji="0" lang="en-US" altLang="ja-JP" sz="1200" dirty="0">
                <a:solidFill>
                  <a:srgbClr val="575757"/>
                </a:solidFill>
                <a:latin typeface="Trebuchet MS"/>
                <a:ea typeface="Meiryo UI"/>
                <a:sym typeface="Trebuchet MS" panose="020B0603020202020204" pitchFamily="34" charset="0"/>
              </a:rPr>
              <a:t>※</a:t>
            </a:r>
            <a:r>
              <a:rPr kumimoji="0" lang="ja-JP" altLang="en-US" sz="1200" dirty="0">
                <a:solidFill>
                  <a:srgbClr val="575757"/>
                </a:solidFill>
                <a:latin typeface="Trebuchet MS"/>
                <a:ea typeface="Meiryo UI"/>
                <a:sym typeface="Trebuchet MS" panose="020B0603020202020204" pitchFamily="34" charset="0"/>
              </a:rPr>
              <a:t>本事業の財務モデルがある場合は、次頁に貼付してください。</a:t>
            </a:r>
            <a:endParaRPr kumimoji="0" lang="en-US" sz="1200" dirty="0">
              <a:solidFill>
                <a:srgbClr val="575757"/>
              </a:solidFill>
              <a:latin typeface="Trebuchet MS"/>
              <a:ea typeface="Meiryo UI"/>
              <a:sym typeface="Trebuchet MS" panose="020B0603020202020204" pitchFamily="34" charset="0"/>
            </a:endParaRPr>
          </a:p>
        </p:txBody>
      </p:sp>
      <p:sp>
        <p:nvSpPr>
          <p:cNvPr id="36" name="Textfeld 1">
            <a:extLst>
              <a:ext uri="{FF2B5EF4-FFF2-40B4-BE49-F238E27FC236}">
                <a16:creationId xmlns:a16="http://schemas.microsoft.com/office/drawing/2014/main" id="{23B69C3E-2600-42F9-5778-0AB53796ED3B}"/>
              </a:ext>
            </a:extLst>
          </p:cNvPr>
          <p:cNvSpPr txBox="1"/>
          <p:nvPr>
            <p:custDataLst>
              <p:tags r:id="rId6"/>
            </p:custDataLst>
          </p:nvPr>
        </p:nvSpPr>
        <p:spPr>
          <a:xfrm>
            <a:off x="6204924" y="3278786"/>
            <a:ext cx="3978587" cy="483209"/>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dirty="0">
                <a:solidFill>
                  <a:srgbClr val="575757"/>
                </a:solidFill>
                <a:latin typeface="Trebuchet MS"/>
                <a:ea typeface="Meiryo UI"/>
                <a:sym typeface="Trebuchet MS" panose="020B0603020202020204" pitchFamily="34" charset="0"/>
              </a:rPr>
              <a:t>左記の前提条件、算出根拠をご記載ください。</a:t>
            </a:r>
            <a:endParaRPr kumimoji="0" lang="en-US" altLang="ja-JP" sz="1200" dirty="0">
              <a:solidFill>
                <a:srgbClr val="575757"/>
              </a:solidFill>
              <a:latin typeface="Trebuchet MS"/>
              <a:ea typeface="Meiryo UI"/>
              <a:sym typeface="Trebuchet MS" panose="020B0603020202020204" pitchFamily="34" charset="0"/>
            </a:endParaRPr>
          </a:p>
          <a:p>
            <a:pPr>
              <a:lnSpc>
                <a:spcPct val="90000"/>
              </a:lnSpc>
              <a:spcAft>
                <a:spcPts val="600"/>
              </a:spcAft>
              <a:defRPr/>
            </a:pPr>
            <a:r>
              <a:rPr kumimoji="0" lang="en-US" altLang="ja-JP" sz="1200" dirty="0">
                <a:solidFill>
                  <a:srgbClr val="575757"/>
                </a:solidFill>
                <a:latin typeface="Trebuchet MS"/>
                <a:ea typeface="Meiryo UI"/>
                <a:sym typeface="Trebuchet MS" panose="020B0603020202020204" pitchFamily="34" charset="0"/>
              </a:rPr>
              <a:t>※</a:t>
            </a:r>
            <a:r>
              <a:rPr kumimoji="0" lang="ja-JP" altLang="en-US" sz="1200" dirty="0">
                <a:solidFill>
                  <a:srgbClr val="575757"/>
                </a:solidFill>
                <a:latin typeface="Trebuchet MS"/>
                <a:ea typeface="Meiryo UI"/>
                <a:sym typeface="Trebuchet MS" panose="020B0603020202020204" pitchFamily="34" charset="0"/>
              </a:rPr>
              <a:t>本事業の財務モデルがある場合は、次頁に貼付してください。</a:t>
            </a:r>
            <a:endParaRPr kumimoji="0" lang="en-US" altLang="ja-JP" sz="1200" dirty="0">
              <a:solidFill>
                <a:srgbClr val="575757"/>
              </a:solidFill>
              <a:latin typeface="Trebuchet MS"/>
              <a:ea typeface="Meiryo UI"/>
              <a:sym typeface="Trebuchet MS" panose="020B0603020202020204" pitchFamily="34" charset="0"/>
            </a:endParaRPr>
          </a:p>
        </p:txBody>
      </p:sp>
      <p:sp>
        <p:nvSpPr>
          <p:cNvPr id="37" name="Textfeld 1">
            <a:extLst>
              <a:ext uri="{FF2B5EF4-FFF2-40B4-BE49-F238E27FC236}">
                <a16:creationId xmlns:a16="http://schemas.microsoft.com/office/drawing/2014/main" id="{3FE2945B-E54D-4AC4-8BA3-5B55F7FEC549}"/>
              </a:ext>
            </a:extLst>
          </p:cNvPr>
          <p:cNvSpPr txBox="1"/>
          <p:nvPr>
            <p:custDataLst>
              <p:tags r:id="rId7"/>
            </p:custDataLst>
          </p:nvPr>
        </p:nvSpPr>
        <p:spPr>
          <a:xfrm>
            <a:off x="6204924" y="4295678"/>
            <a:ext cx="3978587" cy="483209"/>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dirty="0">
                <a:solidFill>
                  <a:srgbClr val="575757"/>
                </a:solidFill>
                <a:latin typeface="Trebuchet MS"/>
                <a:ea typeface="Meiryo UI"/>
                <a:sym typeface="Trebuchet MS" panose="020B0603020202020204" pitchFamily="34" charset="0"/>
              </a:rPr>
              <a:t>左記の前提条件、算出根拠をご記載ください。</a:t>
            </a:r>
            <a:endParaRPr kumimoji="0" lang="en-US" altLang="ja-JP" sz="1200" dirty="0">
              <a:solidFill>
                <a:srgbClr val="575757"/>
              </a:solidFill>
              <a:latin typeface="Trebuchet MS"/>
              <a:ea typeface="Meiryo UI"/>
              <a:sym typeface="Trebuchet MS" panose="020B0603020202020204" pitchFamily="34" charset="0"/>
            </a:endParaRPr>
          </a:p>
          <a:p>
            <a:pPr>
              <a:lnSpc>
                <a:spcPct val="90000"/>
              </a:lnSpc>
              <a:spcAft>
                <a:spcPts val="600"/>
              </a:spcAft>
              <a:defRPr/>
            </a:pPr>
            <a:r>
              <a:rPr kumimoji="0" lang="en-US" altLang="ja-JP" sz="1200" dirty="0">
                <a:solidFill>
                  <a:srgbClr val="575757"/>
                </a:solidFill>
                <a:latin typeface="Trebuchet MS"/>
                <a:ea typeface="Meiryo UI"/>
                <a:sym typeface="Trebuchet MS" panose="020B0603020202020204" pitchFamily="34" charset="0"/>
              </a:rPr>
              <a:t>※</a:t>
            </a:r>
            <a:r>
              <a:rPr kumimoji="0" lang="ja-JP" altLang="en-US" sz="1200" dirty="0">
                <a:solidFill>
                  <a:srgbClr val="575757"/>
                </a:solidFill>
                <a:latin typeface="Trebuchet MS"/>
                <a:ea typeface="Meiryo UI"/>
                <a:sym typeface="Trebuchet MS" panose="020B0603020202020204" pitchFamily="34" charset="0"/>
              </a:rPr>
              <a:t>本事業の財務モデルがある場合は、次頁に貼付してください。</a:t>
            </a:r>
            <a:endParaRPr kumimoji="0" lang="en-US" altLang="ja-JP" sz="1200" dirty="0">
              <a:solidFill>
                <a:srgbClr val="575757"/>
              </a:solidFill>
              <a:latin typeface="Trebuchet MS"/>
              <a:ea typeface="Meiryo UI"/>
              <a:sym typeface="Trebuchet MS" panose="020B0603020202020204" pitchFamily="34" charset="0"/>
            </a:endParaRPr>
          </a:p>
        </p:txBody>
      </p:sp>
      <p:sp>
        <p:nvSpPr>
          <p:cNvPr id="38" name="Textfeld 1">
            <a:extLst>
              <a:ext uri="{FF2B5EF4-FFF2-40B4-BE49-F238E27FC236}">
                <a16:creationId xmlns:a16="http://schemas.microsoft.com/office/drawing/2014/main" id="{4D8E727F-966C-EAC1-A8B7-F642C014BEC3}"/>
              </a:ext>
            </a:extLst>
          </p:cNvPr>
          <p:cNvSpPr txBox="1"/>
          <p:nvPr>
            <p:custDataLst>
              <p:tags r:id="rId8"/>
            </p:custDataLst>
          </p:nvPr>
        </p:nvSpPr>
        <p:spPr>
          <a:xfrm>
            <a:off x="1918053" y="4295678"/>
            <a:ext cx="4141057" cy="406265"/>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en-US" altLang="ja-JP" sz="1200" dirty="0">
                <a:solidFill>
                  <a:srgbClr val="575757"/>
                </a:solidFill>
                <a:latin typeface="Trebuchet MS"/>
                <a:ea typeface="Meiryo UI"/>
              </a:rPr>
              <a:t>WACC</a:t>
            </a:r>
            <a:r>
              <a:rPr kumimoji="0" lang="ja-JP" altLang="en-US" sz="1200" dirty="0">
                <a:solidFill>
                  <a:srgbClr val="575757"/>
                </a:solidFill>
                <a:latin typeface="Trebuchet MS"/>
                <a:ea typeface="Meiryo UI"/>
              </a:rPr>
              <a:t>ベース、自社ハードルレートベース </a:t>
            </a:r>
            <a:r>
              <a:rPr kumimoji="0" lang="en-US" altLang="ja-JP" sz="1200" dirty="0">
                <a:solidFill>
                  <a:srgbClr val="575757"/>
                </a:solidFill>
                <a:latin typeface="Trebuchet MS"/>
                <a:ea typeface="Meiryo UI"/>
              </a:rPr>
              <a:t>(</a:t>
            </a:r>
            <a:r>
              <a:rPr kumimoji="0" lang="ja-JP" altLang="en-US" sz="1200" dirty="0">
                <a:solidFill>
                  <a:srgbClr val="575757"/>
                </a:solidFill>
                <a:latin typeface="Trebuchet MS"/>
                <a:ea typeface="Meiryo UI"/>
              </a:rPr>
              <a:t>あれば</a:t>
            </a:r>
            <a:r>
              <a:rPr kumimoji="0" lang="en-US" altLang="ja-JP" sz="1200" dirty="0">
                <a:solidFill>
                  <a:srgbClr val="575757"/>
                </a:solidFill>
                <a:latin typeface="Trebuchet MS"/>
                <a:ea typeface="Meiryo UI"/>
              </a:rPr>
              <a:t>) </a:t>
            </a:r>
            <a:r>
              <a:rPr kumimoji="0" lang="ja-JP" altLang="en-US" sz="1200" dirty="0">
                <a:solidFill>
                  <a:srgbClr val="575757"/>
                </a:solidFill>
                <a:latin typeface="Trebuchet MS"/>
                <a:ea typeface="Meiryo UI"/>
              </a:rPr>
              <a:t>で</a:t>
            </a:r>
            <a:r>
              <a:rPr kumimoji="0" lang="en-US" altLang="ja-JP" sz="1200" dirty="0">
                <a:solidFill>
                  <a:srgbClr val="575757"/>
                </a:solidFill>
                <a:latin typeface="Trebuchet MS"/>
                <a:ea typeface="Meiryo UI"/>
              </a:rPr>
              <a:t>NPV</a:t>
            </a:r>
            <a:r>
              <a:rPr kumimoji="0" lang="ja-JP" altLang="en-US" sz="1200" dirty="0">
                <a:solidFill>
                  <a:srgbClr val="575757"/>
                </a:solidFill>
                <a:latin typeface="Trebuchet MS"/>
                <a:ea typeface="Meiryo UI"/>
              </a:rPr>
              <a:t>を</a:t>
            </a:r>
            <a:br>
              <a:rPr kumimoji="0" lang="en-US" altLang="ja-JP" sz="1200" dirty="0">
                <a:solidFill>
                  <a:srgbClr val="575757"/>
                </a:solidFill>
                <a:latin typeface="Trebuchet MS"/>
                <a:ea typeface="Meiryo UI"/>
              </a:rPr>
            </a:br>
            <a:r>
              <a:rPr kumimoji="0" lang="ja-JP" altLang="en-US" sz="1200" dirty="0">
                <a:solidFill>
                  <a:srgbClr val="575757"/>
                </a:solidFill>
                <a:latin typeface="Trebuchet MS"/>
                <a:ea typeface="Meiryo UI"/>
              </a:rPr>
              <a:t>ご記載ください</a:t>
            </a:r>
            <a:endParaRPr kumimoji="0" lang="en-US" sz="1200" dirty="0">
              <a:solidFill>
                <a:srgbClr val="575757"/>
              </a:solidFill>
              <a:latin typeface="Trebuchet MS"/>
              <a:ea typeface="Meiryo UI"/>
              <a:sym typeface="Trebuchet MS" panose="020B0603020202020204" pitchFamily="34" charset="0"/>
            </a:endParaRPr>
          </a:p>
        </p:txBody>
      </p:sp>
      <p:sp>
        <p:nvSpPr>
          <p:cNvPr id="39" name="正方形/長方形 38">
            <a:extLst>
              <a:ext uri="{FF2B5EF4-FFF2-40B4-BE49-F238E27FC236}">
                <a16:creationId xmlns:a16="http://schemas.microsoft.com/office/drawing/2014/main" id="{DFB56C3E-352B-12CE-4D53-2273E33A3B03}"/>
              </a:ext>
            </a:extLst>
          </p:cNvPr>
          <p:cNvSpPr/>
          <p:nvPr/>
        </p:nvSpPr>
        <p:spPr>
          <a:xfrm>
            <a:off x="9232844" y="161134"/>
            <a:ext cx="2330506" cy="390968"/>
          </a:xfrm>
          <a:prstGeom prst="rect">
            <a:avLst/>
          </a:prstGeom>
          <a:solidFill>
            <a:srgbClr val="295E7E"/>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FFFFFF"/>
              </a:solidFill>
              <a:effectLst/>
              <a:uLnTx/>
              <a:uFillTx/>
              <a:latin typeface="Trebuchet MS"/>
              <a:ea typeface="Meiryo UI"/>
              <a:cs typeface="+mn-cs"/>
            </a:endParaRPr>
          </a:p>
        </p:txBody>
      </p:sp>
      <p:sp>
        <p:nvSpPr>
          <p:cNvPr id="40" name="Textfeld 1">
            <a:extLst>
              <a:ext uri="{FF2B5EF4-FFF2-40B4-BE49-F238E27FC236}">
                <a16:creationId xmlns:a16="http://schemas.microsoft.com/office/drawing/2014/main" id="{ADF5DC3C-08DF-F16C-1392-8CEB54512ECB}"/>
              </a:ext>
            </a:extLst>
          </p:cNvPr>
          <p:cNvSpPr txBox="1"/>
          <p:nvPr>
            <p:custDataLst>
              <p:tags r:id="rId9"/>
            </p:custDataLst>
          </p:nvPr>
        </p:nvSpPr>
        <p:spPr>
          <a:xfrm>
            <a:off x="4837799" y="1331363"/>
            <a:ext cx="2516400" cy="295466"/>
          </a:xfrm>
          <a:prstGeom prst="rect">
            <a:avLst/>
          </a:prstGeom>
          <a:pattFill>
            <a:fgClr>
              <a:srgbClr val="C41300"/>
            </a:fgClr>
            <a:bgClr>
              <a:srgbClr val="C41300"/>
            </a:bgClr>
          </a:pattFill>
          <a:ln w="9525" cap="rnd">
            <a:solidFill>
              <a:srgbClr val="575757"/>
            </a:solidFill>
            <a:prstDash val="solid"/>
          </a:ln>
        </p:spPr>
        <p:txBody>
          <a:bodyPr vert="horz" wrap="square" lIns="36576" tIns="36576" rIns="36576" bIns="36576" rtlCol="0" anchor="t">
            <a:spAutoFit/>
          </a:bodyPr>
          <a:lstStyle/>
          <a:p>
            <a:pPr algn="ctr">
              <a:lnSpc>
                <a:spcPct val="90000"/>
              </a:lnSpc>
              <a:spcAft>
                <a:spcPts val="600"/>
              </a:spcAft>
              <a:defRPr/>
            </a:pPr>
            <a:r>
              <a:rPr kumimoji="0" lang="ja-JP" altLang="en-US" sz="1600" b="1" dirty="0">
                <a:solidFill>
                  <a:srgbClr val="FFFFFF"/>
                </a:solidFill>
                <a:latin typeface="Trebuchet MS"/>
                <a:ea typeface="Meiryo UI"/>
                <a:sym typeface="Trebuchet MS" panose="020B0603020202020204" pitchFamily="34" charset="0"/>
              </a:rPr>
              <a:t>記入ガイド</a:t>
            </a:r>
            <a:endParaRPr kumimoji="0" lang="en-US" sz="1600" b="1" dirty="0">
              <a:solidFill>
                <a:srgbClr val="FFFFFF"/>
              </a:solidFill>
              <a:latin typeface="Trebuchet MS"/>
              <a:ea typeface="Meiryo UI"/>
              <a:sym typeface="Trebuchet MS" panose="020B0603020202020204" pitchFamily="34" charset="0"/>
            </a:endParaRPr>
          </a:p>
        </p:txBody>
      </p:sp>
      <p:sp>
        <p:nvSpPr>
          <p:cNvPr id="41" name="正方形/長方形 40">
            <a:extLst>
              <a:ext uri="{FF2B5EF4-FFF2-40B4-BE49-F238E27FC236}">
                <a16:creationId xmlns:a16="http://schemas.microsoft.com/office/drawing/2014/main" id="{9644D5B5-3DE0-D631-BFC1-47796C79A8C3}"/>
              </a:ext>
            </a:extLst>
          </p:cNvPr>
          <p:cNvSpPr/>
          <p:nvPr/>
        </p:nvSpPr>
        <p:spPr>
          <a:xfrm>
            <a:off x="628650" y="161134"/>
            <a:ext cx="8449362" cy="390968"/>
          </a:xfrm>
          <a:prstGeom prst="rect">
            <a:avLst/>
          </a:prstGeom>
          <a:solidFill>
            <a:sysClr val="window" lastClr="FFFFFF">
              <a:lumMod val="95000"/>
            </a:sys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575757"/>
                </a:solidFill>
                <a:effectLst/>
                <a:uLnTx/>
                <a:uFillTx/>
                <a:latin typeface="Trebuchet MS"/>
                <a:ea typeface="Meiryo UI"/>
                <a:cs typeface="+mn-cs"/>
              </a:rPr>
              <a:t>提案するテーマの件名 </a:t>
            </a:r>
            <a:r>
              <a:rPr kumimoji="0" lang="en-US" altLang="ja-JP" sz="1400" b="0" i="0" u="none" strike="noStrike" kern="0" cap="none" spc="0" normalizeH="0" baseline="0" noProof="0" dirty="0">
                <a:ln>
                  <a:noFill/>
                </a:ln>
                <a:solidFill>
                  <a:srgbClr val="575757"/>
                </a:solidFill>
                <a:effectLst/>
                <a:uLnTx/>
                <a:uFillTx/>
                <a:latin typeface="Trebuchet MS"/>
                <a:ea typeface="Meiryo UI"/>
                <a:cs typeface="+mn-cs"/>
              </a:rPr>
              <a:t>(</a:t>
            </a:r>
            <a:r>
              <a:rPr kumimoji="0" lang="ja-JP" altLang="en-US" sz="1400" b="0" i="0" u="none" strike="noStrike" kern="0" cap="none" spc="0" normalizeH="0" baseline="0" noProof="0" dirty="0">
                <a:ln>
                  <a:noFill/>
                </a:ln>
                <a:solidFill>
                  <a:srgbClr val="575757"/>
                </a:solidFill>
                <a:effectLst/>
                <a:uLnTx/>
                <a:uFillTx/>
                <a:latin typeface="Trebuchet MS"/>
                <a:ea typeface="Meiryo UI"/>
                <a:cs typeface="+mn-cs"/>
              </a:rPr>
              <a:t>別添１：提案書内記載内容と合致</a:t>
            </a:r>
            <a:r>
              <a:rPr kumimoji="0" lang="en-US" altLang="ja-JP" sz="1400" b="0" i="0" u="none" strike="noStrike" kern="0" cap="none" spc="0" normalizeH="0" baseline="0" noProof="0" dirty="0">
                <a:ln>
                  <a:noFill/>
                </a:ln>
                <a:solidFill>
                  <a:srgbClr val="575757"/>
                </a:solidFill>
                <a:effectLst/>
                <a:uLnTx/>
                <a:uFillTx/>
                <a:latin typeface="Trebuchet MS"/>
                <a:ea typeface="Meiryo UI"/>
                <a:cs typeface="+mn-cs"/>
              </a:rPr>
              <a:t>)</a:t>
            </a:r>
            <a:endParaRPr kumimoji="0" lang="en-US" sz="1400" b="0" i="0" u="none" strike="noStrike" kern="0" cap="none" spc="0" normalizeH="0" baseline="0" noProof="0" dirty="0">
              <a:ln>
                <a:noFill/>
              </a:ln>
              <a:solidFill>
                <a:srgbClr val="575757"/>
              </a:solidFill>
              <a:effectLst/>
              <a:uLnTx/>
              <a:uFillTx/>
              <a:latin typeface="Trebuchet MS"/>
              <a:ea typeface="Meiryo UI"/>
              <a:cs typeface="+mn-cs"/>
            </a:endParaRPr>
          </a:p>
        </p:txBody>
      </p:sp>
      <p:sp>
        <p:nvSpPr>
          <p:cNvPr id="42" name="Textfeld 1">
            <a:extLst>
              <a:ext uri="{FF2B5EF4-FFF2-40B4-BE49-F238E27FC236}">
                <a16:creationId xmlns:a16="http://schemas.microsoft.com/office/drawing/2014/main" id="{A61F8E6F-D37B-5EA5-B592-C6B5AD9EE49A}"/>
              </a:ext>
            </a:extLst>
          </p:cNvPr>
          <p:cNvSpPr txBox="1"/>
          <p:nvPr>
            <p:custDataLst>
              <p:tags r:id="rId10"/>
            </p:custDataLst>
          </p:nvPr>
        </p:nvSpPr>
        <p:spPr>
          <a:xfrm>
            <a:off x="7789933" y="525233"/>
            <a:ext cx="3773417" cy="240066"/>
          </a:xfrm>
          <a:prstGeom prst="rect">
            <a:avLst/>
          </a:prstGeom>
          <a:pattFill>
            <a:fgClr>
              <a:srgbClr val="FFFF00"/>
            </a:fgClr>
            <a:bgClr>
              <a:srgbClr val="FFFF00"/>
            </a:bgClr>
          </a:pattFill>
          <a:ln w="9525" cap="rnd">
            <a:solidFill>
              <a:srgbClr val="575757"/>
            </a:solidFill>
            <a:prstDash val="solid"/>
          </a:ln>
          <a:effectLst>
            <a:outerShdw dist="35560" dir="3498616" rotWithShape="0">
              <a:scrgbClr r="0" g="0" b="0"/>
            </a:outerShdw>
          </a:effectLst>
        </p:spPr>
        <p:txBody>
          <a:bodyPr vert="horz" wrap="square" lIns="36576" tIns="36576" rIns="36576" bIns="36576" rtlCol="0" anchor="t">
            <a:spAutoFit/>
          </a:bodyPr>
          <a:lstStyle/>
          <a:p>
            <a:pPr>
              <a:lnSpc>
                <a:spcPct val="90000"/>
              </a:lnSpc>
              <a:spcAft>
                <a:spcPts val="600"/>
              </a:spcAft>
              <a:defRPr/>
            </a:pPr>
            <a:r>
              <a:rPr kumimoji="0" lang="ja-JP" altLang="en-US" sz="1200">
                <a:solidFill>
                  <a:srgbClr val="575757"/>
                </a:solidFill>
                <a:latin typeface="Trebuchet MS"/>
                <a:ea typeface="Meiryo UI"/>
              </a:rPr>
              <a:t>事業費用 </a:t>
            </a:r>
            <a:r>
              <a:rPr kumimoji="0" lang="en-US" altLang="ja-JP" sz="1200">
                <a:solidFill>
                  <a:srgbClr val="575757"/>
                </a:solidFill>
                <a:latin typeface="Trebuchet MS"/>
                <a:ea typeface="Meiryo UI"/>
              </a:rPr>
              <a:t>(</a:t>
            </a:r>
            <a:r>
              <a:rPr kumimoji="0" lang="ja-JP" altLang="en-US" sz="1200">
                <a:solidFill>
                  <a:srgbClr val="575757"/>
                </a:solidFill>
                <a:latin typeface="Trebuchet MS"/>
                <a:ea typeface="Meiryo UI"/>
              </a:rPr>
              <a:t>補助申請額</a:t>
            </a:r>
            <a:r>
              <a:rPr kumimoji="0" lang="en-US" altLang="ja-JP" sz="1200">
                <a:solidFill>
                  <a:srgbClr val="575757"/>
                </a:solidFill>
                <a:latin typeface="Trebuchet MS"/>
                <a:ea typeface="Meiryo UI"/>
              </a:rPr>
              <a:t>) </a:t>
            </a:r>
            <a:r>
              <a:rPr kumimoji="0" lang="ja-JP" altLang="en-US" sz="1200">
                <a:solidFill>
                  <a:srgbClr val="575757"/>
                </a:solidFill>
                <a:latin typeface="Trebuchet MS"/>
                <a:ea typeface="Meiryo UI"/>
              </a:rPr>
              <a:t>を記載してください </a:t>
            </a:r>
            <a:r>
              <a:rPr kumimoji="0" lang="en-US" altLang="ja-JP" sz="1200">
                <a:solidFill>
                  <a:srgbClr val="575757"/>
                </a:solidFill>
                <a:latin typeface="Trebuchet MS"/>
                <a:ea typeface="Meiryo UI"/>
              </a:rPr>
              <a:t>(</a:t>
            </a:r>
            <a:r>
              <a:rPr kumimoji="0" lang="ja-JP" altLang="en-US" sz="1200">
                <a:solidFill>
                  <a:srgbClr val="575757"/>
                </a:solidFill>
                <a:latin typeface="Trebuchet MS"/>
                <a:ea typeface="Meiryo UI"/>
              </a:rPr>
              <a:t>単位</a:t>
            </a:r>
            <a:r>
              <a:rPr kumimoji="0" lang="en-US" altLang="ja-JP" sz="1200">
                <a:solidFill>
                  <a:srgbClr val="575757"/>
                </a:solidFill>
                <a:latin typeface="Trebuchet MS"/>
                <a:ea typeface="Meiryo UI"/>
              </a:rPr>
              <a:t>: </a:t>
            </a:r>
            <a:r>
              <a:rPr kumimoji="0" lang="ja-JP" altLang="en-US" sz="1200">
                <a:solidFill>
                  <a:srgbClr val="575757"/>
                </a:solidFill>
                <a:latin typeface="Trebuchet MS"/>
                <a:ea typeface="Meiryo UI"/>
              </a:rPr>
              <a:t>億円</a:t>
            </a:r>
            <a:r>
              <a:rPr kumimoji="0" lang="en-US" altLang="ja-JP" sz="1200">
                <a:solidFill>
                  <a:srgbClr val="575757"/>
                </a:solidFill>
                <a:latin typeface="Trebuchet MS"/>
                <a:ea typeface="Meiryo UI"/>
              </a:rPr>
              <a:t>)</a:t>
            </a:r>
          </a:p>
        </p:txBody>
      </p:sp>
      <p:sp>
        <p:nvSpPr>
          <p:cNvPr id="43" name="スライド番号プレースホルダー 42">
            <a:extLst>
              <a:ext uri="{FF2B5EF4-FFF2-40B4-BE49-F238E27FC236}">
                <a16:creationId xmlns:a16="http://schemas.microsoft.com/office/drawing/2014/main" id="{2335F7DC-6E1C-EF3E-2C0A-FB11D806009B}"/>
              </a:ext>
            </a:extLst>
          </p:cNvPr>
          <p:cNvSpPr>
            <a:spLocks noGrp="1"/>
          </p:cNvSpPr>
          <p:nvPr>
            <p:ph type="sldNum" sz="quarter" idx="12"/>
          </p:nvPr>
        </p:nvSpPr>
        <p:spPr/>
        <p:txBody>
          <a:bodyPr/>
          <a:lstStyle/>
          <a:p>
            <a:fld id="{57710198-6716-4071-9979-C404925BA6D6}" type="slidenum">
              <a:rPr kumimoji="1" lang="ja-JP" altLang="en-US" smtClean="0"/>
              <a:t>3</a:t>
            </a:fld>
            <a:endParaRPr kumimoji="1" lang="ja-JP" altLang="en-US"/>
          </a:p>
        </p:txBody>
      </p:sp>
    </p:spTree>
    <p:extLst>
      <p:ext uri="{BB962C8B-B14F-4D97-AF65-F5344CB8AC3E}">
        <p14:creationId xmlns:p14="http://schemas.microsoft.com/office/powerpoint/2010/main" val="842631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0A3B63F-09DB-D5F1-38DC-C5473999FB13}"/>
              </a:ext>
            </a:extLst>
          </p:cNvPr>
          <p:cNvSpPr/>
          <p:nvPr/>
        </p:nvSpPr>
        <p:spPr>
          <a:xfrm>
            <a:off x="628650" y="161134"/>
            <a:ext cx="8449362" cy="390968"/>
          </a:xfrm>
          <a:prstGeom prst="rect">
            <a:avLst/>
          </a:prstGeom>
          <a:solidFill>
            <a:sysClr val="window" lastClr="FFFFFF">
              <a:lumMod val="95000"/>
            </a:sys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1400" b="0" i="0" u="none" strike="noStrike" kern="0" cap="none" spc="0" normalizeH="0" baseline="0" noProof="0" dirty="0">
                <a:ln>
                  <a:noFill/>
                </a:ln>
                <a:solidFill>
                  <a:srgbClr val="575757"/>
                </a:solidFill>
                <a:effectLst/>
                <a:uLnTx/>
                <a:uFillTx/>
                <a:latin typeface="Trebuchet MS"/>
                <a:ea typeface="Meiryo UI"/>
                <a:cs typeface="+mn-cs"/>
              </a:rPr>
              <a:t>製造業のピッキング・パレタイズ工程を代替するセミヒューマノイド向け</a:t>
            </a:r>
            <a:r>
              <a:rPr kumimoji="0" lang="en-US" altLang="ja-JP" sz="1400" b="0" i="0" u="none" strike="noStrike" kern="0" cap="none" spc="0" normalizeH="0" baseline="0" noProof="0" dirty="0">
                <a:ln>
                  <a:noFill/>
                </a:ln>
                <a:solidFill>
                  <a:srgbClr val="575757"/>
                </a:solidFill>
                <a:effectLst/>
                <a:uLnTx/>
                <a:uFillTx/>
                <a:latin typeface="Trebuchet MS"/>
                <a:ea typeface="Meiryo UI"/>
                <a:cs typeface="+mn-cs"/>
              </a:rPr>
              <a:t>VLA</a:t>
            </a:r>
            <a:r>
              <a:rPr kumimoji="0" lang="ja-JP" altLang="ja-JP" sz="1400" b="0" i="0" u="none" strike="noStrike" kern="0" cap="none" spc="0" normalizeH="0" baseline="0" noProof="0" dirty="0">
                <a:ln>
                  <a:noFill/>
                </a:ln>
                <a:solidFill>
                  <a:srgbClr val="575757"/>
                </a:solidFill>
                <a:effectLst/>
                <a:uLnTx/>
                <a:uFillTx/>
                <a:latin typeface="Trebuchet MS"/>
                <a:ea typeface="Meiryo UI"/>
                <a:cs typeface="+mn-cs"/>
              </a:rPr>
              <a:t>モデルの開発</a:t>
            </a:r>
            <a:r>
              <a:rPr kumimoji="0" lang="en-US" altLang="ja-JP" sz="1400" b="0" i="0" u="none" strike="noStrike" kern="0" cap="none" spc="0" normalizeH="0" baseline="0" noProof="0" dirty="0">
                <a:ln>
                  <a:noFill/>
                </a:ln>
                <a:solidFill>
                  <a:srgbClr val="575757"/>
                </a:solidFill>
                <a:effectLst/>
                <a:uLnTx/>
                <a:uFillTx/>
                <a:latin typeface="Trebuchet MS"/>
                <a:ea typeface="Meiryo UI"/>
                <a:cs typeface="+mn-cs"/>
              </a:rPr>
              <a:t> (ABC</a:t>
            </a:r>
            <a:r>
              <a:rPr kumimoji="0" lang="ja-JP" altLang="en-US" sz="1400" b="0" i="0" u="none" strike="noStrike" kern="0" cap="none" spc="0" normalizeH="0" baseline="0" noProof="0" dirty="0">
                <a:ln>
                  <a:noFill/>
                </a:ln>
                <a:solidFill>
                  <a:srgbClr val="575757"/>
                </a:solidFill>
                <a:effectLst/>
                <a:uLnTx/>
                <a:uFillTx/>
                <a:latin typeface="Trebuchet MS"/>
                <a:ea typeface="Meiryo UI"/>
                <a:cs typeface="+mn-cs"/>
              </a:rPr>
              <a:t>会社</a:t>
            </a:r>
            <a:r>
              <a:rPr kumimoji="0" lang="en-US" altLang="ja-JP" sz="1400" b="0" i="0" u="none" strike="noStrike" kern="0" cap="none" spc="0" normalizeH="0" baseline="0" noProof="0" dirty="0">
                <a:ln>
                  <a:noFill/>
                </a:ln>
                <a:solidFill>
                  <a:srgbClr val="575757"/>
                </a:solidFill>
                <a:effectLst/>
                <a:uLnTx/>
                <a:uFillTx/>
                <a:latin typeface="Trebuchet MS"/>
                <a:ea typeface="Meiryo UI"/>
                <a:cs typeface="+mn-cs"/>
              </a:rPr>
              <a:t>)</a:t>
            </a:r>
            <a:endParaRPr kumimoji="0" lang="en-US" sz="1400" b="0" i="0" u="none" strike="noStrike" kern="0" cap="none" spc="0" normalizeH="0" baseline="0" noProof="0" dirty="0">
              <a:ln>
                <a:noFill/>
              </a:ln>
              <a:solidFill>
                <a:srgbClr val="575757"/>
              </a:solidFill>
              <a:effectLst/>
              <a:uLnTx/>
              <a:uFillTx/>
              <a:latin typeface="Trebuchet MS"/>
              <a:ea typeface="Meiryo UI"/>
              <a:cs typeface="+mn-cs"/>
            </a:endParaRPr>
          </a:p>
        </p:txBody>
      </p:sp>
      <p:sp>
        <p:nvSpPr>
          <p:cNvPr id="3" name="タイトル 1">
            <a:extLst>
              <a:ext uri="{FF2B5EF4-FFF2-40B4-BE49-F238E27FC236}">
                <a16:creationId xmlns:a16="http://schemas.microsoft.com/office/drawing/2014/main" id="{4D517B8D-B13D-8578-B587-64026EDC8F3E}"/>
              </a:ext>
            </a:extLst>
          </p:cNvPr>
          <p:cNvSpPr txBox="1">
            <a:spLocks/>
          </p:cNvSpPr>
          <p:nvPr/>
        </p:nvSpPr>
        <p:spPr>
          <a:xfrm>
            <a:off x="630000" y="622800"/>
            <a:ext cx="10933350" cy="6647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r>
              <a:rPr kumimoji="1" lang="ja-JP" altLang="en-US">
                <a:solidFill>
                  <a:srgbClr val="37373A"/>
                </a:solidFill>
                <a:ea typeface="Meiryo UI" panose="020B0604030504040204" pitchFamily="50" charset="-128"/>
              </a:rPr>
              <a:t>補助なしでは自社基準を満たさず回収困難だが、低</a:t>
            </a:r>
            <a:r>
              <a:rPr kumimoji="1" lang="en-US" altLang="ja-JP">
                <a:solidFill>
                  <a:srgbClr val="37373A"/>
                </a:solidFill>
                <a:ea typeface="Meiryo UI" panose="020B0604030504040204" pitchFamily="50" charset="-128"/>
              </a:rPr>
              <a:t>TRL</a:t>
            </a:r>
            <a:r>
              <a:rPr kumimoji="1" lang="ja-JP" altLang="en-US">
                <a:solidFill>
                  <a:srgbClr val="37373A"/>
                </a:solidFill>
                <a:ea typeface="Meiryo UI" panose="020B0604030504040204" pitchFamily="50" charset="-128"/>
              </a:rPr>
              <a:t>に伴う収益化遅延を踏まえても、産業競争力の基盤形成に不可欠なため、国費による支援が必要</a:t>
            </a:r>
            <a:endParaRPr kumimoji="1" lang="en-US" dirty="0">
              <a:solidFill>
                <a:srgbClr val="37373A"/>
              </a:solidFill>
              <a:ea typeface="Meiryo UI" panose="020B0604030504040204" pitchFamily="50" charset="-128"/>
            </a:endParaRPr>
          </a:p>
        </p:txBody>
      </p:sp>
      <p:sp>
        <p:nvSpPr>
          <p:cNvPr id="4" name="ee4pHeader1">
            <a:extLst>
              <a:ext uri="{FF2B5EF4-FFF2-40B4-BE49-F238E27FC236}">
                <a16:creationId xmlns:a16="http://schemas.microsoft.com/office/drawing/2014/main" id="{E3D54626-D8D0-052A-427A-6A2912E4FC09}"/>
              </a:ext>
            </a:extLst>
          </p:cNvPr>
          <p:cNvSpPr txBox="1"/>
          <p:nvPr/>
        </p:nvSpPr>
        <p:spPr>
          <a:xfrm>
            <a:off x="630000" y="1524488"/>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投資判断基準</a:t>
            </a:r>
          </a:p>
        </p:txBody>
      </p:sp>
      <p:cxnSp>
        <p:nvCxnSpPr>
          <p:cNvPr id="5" name="直線コネクタ 4">
            <a:extLst>
              <a:ext uri="{FF2B5EF4-FFF2-40B4-BE49-F238E27FC236}">
                <a16:creationId xmlns:a16="http://schemas.microsoft.com/office/drawing/2014/main" id="{A803F097-1A0C-37EF-6605-3051D5FE99E1}"/>
              </a:ext>
            </a:extLst>
          </p:cNvPr>
          <p:cNvCxnSpPr>
            <a:cxnSpLocks/>
          </p:cNvCxnSpPr>
          <p:nvPr/>
        </p:nvCxnSpPr>
        <p:spPr>
          <a:xfrm>
            <a:off x="630000" y="1786196"/>
            <a:ext cx="10933350" cy="0"/>
          </a:xfrm>
          <a:prstGeom prst="line">
            <a:avLst/>
          </a:prstGeom>
          <a:noFill/>
          <a:ln w="9525" cap="rnd" cmpd="sng" algn="ctr">
            <a:solidFill>
              <a:srgbClr val="575757">
                <a:lumMod val="60000"/>
                <a:lumOff val="40000"/>
              </a:srgbClr>
            </a:solidFill>
            <a:prstDash val="solid"/>
            <a:round/>
          </a:ln>
          <a:effectLst/>
        </p:spPr>
      </p:cxnSp>
      <p:sp>
        <p:nvSpPr>
          <p:cNvPr id="6" name="正方形/長方形 5">
            <a:extLst>
              <a:ext uri="{FF2B5EF4-FFF2-40B4-BE49-F238E27FC236}">
                <a16:creationId xmlns:a16="http://schemas.microsoft.com/office/drawing/2014/main" id="{28C0DAFF-D82E-1E97-52B9-80637EBEF1AD}"/>
              </a:ext>
            </a:extLst>
          </p:cNvPr>
          <p:cNvSpPr/>
          <p:nvPr/>
        </p:nvSpPr>
        <p:spPr>
          <a:xfrm>
            <a:off x="630000" y="211859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IRR</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CE7F5F24-5F2D-9EA4-5D80-9EA579CF2976}"/>
              </a:ext>
            </a:extLst>
          </p:cNvPr>
          <p:cNvSpPr/>
          <p:nvPr/>
        </p:nvSpPr>
        <p:spPr>
          <a:xfrm>
            <a:off x="630000" y="317046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投資回収</a:t>
            </a:r>
            <a:b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br>
            <a:r>
              <a:rPr kumimoji="0" lang="ja-JP" alt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期間</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sp>
        <p:nvSpPr>
          <p:cNvPr id="8" name="正方形/長方形 7">
            <a:extLst>
              <a:ext uri="{FF2B5EF4-FFF2-40B4-BE49-F238E27FC236}">
                <a16:creationId xmlns:a16="http://schemas.microsoft.com/office/drawing/2014/main" id="{16D97CCD-E081-5541-7654-2C05A254B2A3}"/>
              </a:ext>
            </a:extLst>
          </p:cNvPr>
          <p:cNvSpPr/>
          <p:nvPr/>
        </p:nvSpPr>
        <p:spPr>
          <a:xfrm>
            <a:off x="630000" y="4222337"/>
            <a:ext cx="1066014" cy="983536"/>
          </a:xfrm>
          <a:prstGeom prst="rect">
            <a:avLst/>
          </a:prstGeom>
          <a:solidFill>
            <a:srgbClr val="295E7E"/>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NPV</a:t>
            </a:r>
            <a:endParaRPr kumimoji="0" lang="en-US" sz="1200" b="0" i="0" u="none" strike="noStrike" kern="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endParaRPr>
          </a:p>
        </p:txBody>
      </p:sp>
      <p:grpSp>
        <p:nvGrpSpPr>
          <p:cNvPr id="9" name="グループ化 8">
            <a:extLst>
              <a:ext uri="{FF2B5EF4-FFF2-40B4-BE49-F238E27FC236}">
                <a16:creationId xmlns:a16="http://schemas.microsoft.com/office/drawing/2014/main" id="{F6E4FF77-A0E6-9077-0BED-072B2049F9AA}"/>
              </a:ext>
            </a:extLst>
          </p:cNvPr>
          <p:cNvGrpSpPr/>
          <p:nvPr/>
        </p:nvGrpSpPr>
        <p:grpSpPr>
          <a:xfrm>
            <a:off x="1772239" y="1786196"/>
            <a:ext cx="4323761" cy="3419677"/>
            <a:chOff x="1772239" y="1786196"/>
            <a:chExt cx="5538252" cy="3419677"/>
          </a:xfrm>
        </p:grpSpPr>
        <p:sp>
          <p:nvSpPr>
            <p:cNvPr id="10" name="ee4pHeader1">
              <a:extLst>
                <a:ext uri="{FF2B5EF4-FFF2-40B4-BE49-F238E27FC236}">
                  <a16:creationId xmlns:a16="http://schemas.microsoft.com/office/drawing/2014/main" id="{4B0E8536-6C1A-9A8C-8681-58CB034FC2CB}"/>
                </a:ext>
              </a:extLst>
            </p:cNvPr>
            <p:cNvSpPr txBox="1"/>
            <p:nvPr/>
          </p:nvSpPr>
          <p:spPr>
            <a:xfrm>
              <a:off x="1772239" y="1786196"/>
              <a:ext cx="1789741"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295E7E"/>
                  </a:solidFill>
                  <a:effectLst/>
                  <a:uLnTx/>
                  <a:uFillTx/>
                  <a:latin typeface="Trebuchet MS"/>
                  <a:ea typeface="Meiryo UI" panose="020B0604030504040204" pitchFamily="50" charset="-128"/>
                  <a:sym typeface="Trebuchet MS" panose="020B0603020202020204" pitchFamily="34" charset="0"/>
                </a:rPr>
                <a:t>補助有り</a:t>
              </a:r>
            </a:p>
          </p:txBody>
        </p:sp>
        <p:cxnSp>
          <p:nvCxnSpPr>
            <p:cNvPr id="11" name="直線コネクタ 10">
              <a:extLst>
                <a:ext uri="{FF2B5EF4-FFF2-40B4-BE49-F238E27FC236}">
                  <a16:creationId xmlns:a16="http://schemas.microsoft.com/office/drawing/2014/main" id="{FCEB7734-9EC0-B271-F51F-4F0AEDBA0BED}"/>
                </a:ext>
              </a:extLst>
            </p:cNvPr>
            <p:cNvCxnSpPr>
              <a:cxnSpLocks/>
            </p:cNvCxnSpPr>
            <p:nvPr/>
          </p:nvCxnSpPr>
          <p:spPr>
            <a:xfrm>
              <a:off x="1772239" y="2047904"/>
              <a:ext cx="1789741" cy="0"/>
            </a:xfrm>
            <a:prstGeom prst="line">
              <a:avLst/>
            </a:prstGeom>
            <a:noFill/>
            <a:ln w="9525" cap="rnd" cmpd="sng" algn="ctr">
              <a:solidFill>
                <a:srgbClr val="575757">
                  <a:lumMod val="60000"/>
                  <a:lumOff val="40000"/>
                </a:srgbClr>
              </a:solidFill>
              <a:prstDash val="solid"/>
              <a:round/>
            </a:ln>
            <a:effectLst/>
          </p:spPr>
        </p:cxnSp>
        <p:sp>
          <p:nvSpPr>
            <p:cNvPr id="12" name="ee4pHeader1">
              <a:extLst>
                <a:ext uri="{FF2B5EF4-FFF2-40B4-BE49-F238E27FC236}">
                  <a16:creationId xmlns:a16="http://schemas.microsoft.com/office/drawing/2014/main" id="{25CF2C7A-4618-7512-5294-425E84A22373}"/>
                </a:ext>
              </a:extLst>
            </p:cNvPr>
            <p:cNvSpPr txBox="1"/>
            <p:nvPr/>
          </p:nvSpPr>
          <p:spPr>
            <a:xfrm>
              <a:off x="3646495" y="1786196"/>
              <a:ext cx="1789741"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295E7E"/>
                  </a:solidFill>
                  <a:effectLst/>
                  <a:uLnTx/>
                  <a:uFillTx/>
                  <a:latin typeface="Trebuchet MS"/>
                  <a:ea typeface="Meiryo UI" panose="020B0604030504040204" pitchFamily="50" charset="-128"/>
                  <a:sym typeface="Trebuchet MS" panose="020B0603020202020204" pitchFamily="34" charset="0"/>
                </a:rPr>
                <a:t>補助無し</a:t>
              </a:r>
            </a:p>
          </p:txBody>
        </p:sp>
        <p:cxnSp>
          <p:nvCxnSpPr>
            <p:cNvPr id="13" name="直線コネクタ 12">
              <a:extLst>
                <a:ext uri="{FF2B5EF4-FFF2-40B4-BE49-F238E27FC236}">
                  <a16:creationId xmlns:a16="http://schemas.microsoft.com/office/drawing/2014/main" id="{2718955E-A41D-42FA-3FE3-BF7E5CFDDD81}"/>
                </a:ext>
              </a:extLst>
            </p:cNvPr>
            <p:cNvCxnSpPr>
              <a:cxnSpLocks/>
            </p:cNvCxnSpPr>
            <p:nvPr/>
          </p:nvCxnSpPr>
          <p:spPr>
            <a:xfrm>
              <a:off x="3646495" y="2047904"/>
              <a:ext cx="1789741" cy="0"/>
            </a:xfrm>
            <a:prstGeom prst="line">
              <a:avLst/>
            </a:prstGeom>
            <a:noFill/>
            <a:ln w="9525" cap="rnd" cmpd="sng" algn="ctr">
              <a:solidFill>
                <a:srgbClr val="575757">
                  <a:lumMod val="60000"/>
                  <a:lumOff val="40000"/>
                </a:srgbClr>
              </a:solidFill>
              <a:prstDash val="solid"/>
              <a:round/>
            </a:ln>
            <a:effectLst/>
          </p:spPr>
        </p:cxnSp>
        <p:sp>
          <p:nvSpPr>
            <p:cNvPr id="14" name="ee4pHeader1">
              <a:extLst>
                <a:ext uri="{FF2B5EF4-FFF2-40B4-BE49-F238E27FC236}">
                  <a16:creationId xmlns:a16="http://schemas.microsoft.com/office/drawing/2014/main" id="{83ABFE9C-1E5B-4C32-B63C-607E45565647}"/>
                </a:ext>
              </a:extLst>
            </p:cNvPr>
            <p:cNvSpPr txBox="1"/>
            <p:nvPr/>
          </p:nvSpPr>
          <p:spPr>
            <a:xfrm>
              <a:off x="5520750" y="1786196"/>
              <a:ext cx="1789741"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295E7E"/>
                  </a:solidFill>
                  <a:effectLst/>
                  <a:uLnTx/>
                  <a:uFillTx/>
                  <a:latin typeface="Trebuchet MS"/>
                  <a:ea typeface="Meiryo UI" panose="020B0604030504040204" pitchFamily="50" charset="-128"/>
                  <a:sym typeface="Trebuchet MS" panose="020B0603020202020204" pitchFamily="34" charset="0"/>
                </a:rPr>
                <a:t>自社の基準値</a:t>
              </a:r>
            </a:p>
          </p:txBody>
        </p:sp>
        <p:cxnSp>
          <p:nvCxnSpPr>
            <p:cNvPr id="15" name="直線コネクタ 14">
              <a:extLst>
                <a:ext uri="{FF2B5EF4-FFF2-40B4-BE49-F238E27FC236}">
                  <a16:creationId xmlns:a16="http://schemas.microsoft.com/office/drawing/2014/main" id="{0202372F-96CF-E26F-049B-C3D0F53352FA}"/>
                </a:ext>
              </a:extLst>
            </p:cNvPr>
            <p:cNvCxnSpPr>
              <a:cxnSpLocks/>
            </p:cNvCxnSpPr>
            <p:nvPr/>
          </p:nvCxnSpPr>
          <p:spPr>
            <a:xfrm>
              <a:off x="5520750" y="2047904"/>
              <a:ext cx="1789741" cy="0"/>
            </a:xfrm>
            <a:prstGeom prst="line">
              <a:avLst/>
            </a:prstGeom>
            <a:noFill/>
            <a:ln w="9525" cap="rnd" cmpd="sng" algn="ctr">
              <a:solidFill>
                <a:srgbClr val="575757">
                  <a:lumMod val="60000"/>
                  <a:lumOff val="40000"/>
                </a:srgbClr>
              </a:solidFill>
              <a:prstDash val="solid"/>
              <a:round/>
            </a:ln>
            <a:effectLst/>
          </p:spPr>
        </p:cxnSp>
        <p:sp>
          <p:nvSpPr>
            <p:cNvPr id="16" name="正方形/長方形 15">
              <a:extLst>
                <a:ext uri="{FF2B5EF4-FFF2-40B4-BE49-F238E27FC236}">
                  <a16:creationId xmlns:a16="http://schemas.microsoft.com/office/drawing/2014/main" id="{D43C5F01-5E69-6959-3175-D8C062730802}"/>
                </a:ext>
              </a:extLst>
            </p:cNvPr>
            <p:cNvSpPr/>
            <p:nvPr/>
          </p:nvSpPr>
          <p:spPr>
            <a:xfrm>
              <a:off x="1772239" y="211859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9.2%</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 name="正方形/長方形 16">
              <a:extLst>
                <a:ext uri="{FF2B5EF4-FFF2-40B4-BE49-F238E27FC236}">
                  <a16:creationId xmlns:a16="http://schemas.microsoft.com/office/drawing/2014/main" id="{B44EBB04-F620-021D-9C8F-7243B57B1114}"/>
                </a:ext>
              </a:extLst>
            </p:cNvPr>
            <p:cNvSpPr/>
            <p:nvPr/>
          </p:nvSpPr>
          <p:spPr>
            <a:xfrm>
              <a:off x="1772239" y="317046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13</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8" name="正方形/長方形 17">
              <a:extLst>
                <a:ext uri="{FF2B5EF4-FFF2-40B4-BE49-F238E27FC236}">
                  <a16:creationId xmlns:a16="http://schemas.microsoft.com/office/drawing/2014/main" id="{92798DB7-875C-2AB5-CEB8-79B0CBD81491}"/>
                </a:ext>
              </a:extLst>
            </p:cNvPr>
            <p:cNvSpPr/>
            <p:nvPr/>
          </p:nvSpPr>
          <p:spPr>
            <a:xfrm>
              <a:off x="1772239" y="422233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＋約</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3</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億円 </a:t>
              </a:r>
              <a:b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b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(WACC</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ベース</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9" name="正方形/長方形 18">
              <a:extLst>
                <a:ext uri="{FF2B5EF4-FFF2-40B4-BE49-F238E27FC236}">
                  <a16:creationId xmlns:a16="http://schemas.microsoft.com/office/drawing/2014/main" id="{869CE8E3-4ACC-C631-056D-2D8217A2E032}"/>
                </a:ext>
              </a:extLst>
            </p:cNvPr>
            <p:cNvSpPr/>
            <p:nvPr/>
          </p:nvSpPr>
          <p:spPr>
            <a:xfrm>
              <a:off x="3646495" y="2118597"/>
              <a:ext cx="1789741"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5.1%</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A3BB95E4-1AAB-79A3-ECF5-6D87163F4C54}"/>
                </a:ext>
              </a:extLst>
            </p:cNvPr>
            <p:cNvSpPr/>
            <p:nvPr/>
          </p:nvSpPr>
          <p:spPr>
            <a:xfrm>
              <a:off x="3646495" y="3170467"/>
              <a:ext cx="1789741"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20</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年以上</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4C79548B-A897-65DC-DAD4-087193C32321}"/>
                </a:ext>
              </a:extLst>
            </p:cNvPr>
            <p:cNvSpPr/>
            <p:nvPr/>
          </p:nvSpPr>
          <p:spPr>
            <a:xfrm>
              <a:off x="3646495" y="4222337"/>
              <a:ext cx="1789741" cy="983536"/>
            </a:xfrm>
            <a:prstGeom prst="rect">
              <a:avLst/>
            </a:prstGeom>
            <a:solidFill>
              <a:srgbClr val="F2F2F2"/>
            </a:solidFill>
            <a:ln w="19050" cap="flat" cmpd="sng" algn="ctr">
              <a:no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▲約</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4</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億円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(WACC</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ベース</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2" name="正方形/長方形 21">
              <a:extLst>
                <a:ext uri="{FF2B5EF4-FFF2-40B4-BE49-F238E27FC236}">
                  <a16:creationId xmlns:a16="http://schemas.microsoft.com/office/drawing/2014/main" id="{FC50C9E8-62A8-0EDE-1E4B-64E8F9DFD342}"/>
                </a:ext>
              </a:extLst>
            </p:cNvPr>
            <p:cNvSpPr/>
            <p:nvPr/>
          </p:nvSpPr>
          <p:spPr>
            <a:xfrm>
              <a:off x="5520749" y="211859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8</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％以上</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3" name="正方形/長方形 22">
              <a:extLst>
                <a:ext uri="{FF2B5EF4-FFF2-40B4-BE49-F238E27FC236}">
                  <a16:creationId xmlns:a16="http://schemas.microsoft.com/office/drawing/2014/main" id="{B8D43C44-469D-68F3-292E-1ADEC6B56289}"/>
                </a:ext>
              </a:extLst>
            </p:cNvPr>
            <p:cNvSpPr/>
            <p:nvPr/>
          </p:nvSpPr>
          <p:spPr>
            <a:xfrm>
              <a:off x="5520749" y="317046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15</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年以内</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4" name="正方形/長方形 23">
              <a:extLst>
                <a:ext uri="{FF2B5EF4-FFF2-40B4-BE49-F238E27FC236}">
                  <a16:creationId xmlns:a16="http://schemas.microsoft.com/office/drawing/2014/main" id="{704A5F94-9DBF-EFDC-BB80-57BD684E0C01}"/>
                </a:ext>
              </a:extLst>
            </p:cNvPr>
            <p:cNvSpPr/>
            <p:nvPr/>
          </p:nvSpPr>
          <p:spPr>
            <a:xfrm>
              <a:off x="5520749" y="4222337"/>
              <a:ext cx="1789741"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a:cs typeface="+mn-cs"/>
                </a:rPr>
                <a:t>NPV ＞ 0</a:t>
              </a:r>
            </a:p>
          </p:txBody>
        </p:sp>
      </p:grpSp>
      <p:grpSp>
        <p:nvGrpSpPr>
          <p:cNvPr id="25" name="グループ化 24">
            <a:extLst>
              <a:ext uri="{FF2B5EF4-FFF2-40B4-BE49-F238E27FC236}">
                <a16:creationId xmlns:a16="http://schemas.microsoft.com/office/drawing/2014/main" id="{8FF3232D-AEF1-22FE-2119-A5F726E10E70}"/>
              </a:ext>
            </a:extLst>
          </p:cNvPr>
          <p:cNvGrpSpPr/>
          <p:nvPr/>
        </p:nvGrpSpPr>
        <p:grpSpPr>
          <a:xfrm>
            <a:off x="6161979" y="1786196"/>
            <a:ext cx="5401371" cy="3411585"/>
            <a:chOff x="7395007" y="1552961"/>
            <a:chExt cx="3958793" cy="3411585"/>
          </a:xfrm>
        </p:grpSpPr>
        <p:sp>
          <p:nvSpPr>
            <p:cNvPr id="26" name="ee4pHeader1">
              <a:extLst>
                <a:ext uri="{FF2B5EF4-FFF2-40B4-BE49-F238E27FC236}">
                  <a16:creationId xmlns:a16="http://schemas.microsoft.com/office/drawing/2014/main" id="{A5472CF4-C650-3D76-DD96-5B1A59DE1FE0}"/>
                </a:ext>
              </a:extLst>
            </p:cNvPr>
            <p:cNvSpPr txBox="1"/>
            <p:nvPr/>
          </p:nvSpPr>
          <p:spPr>
            <a:xfrm>
              <a:off x="7395007" y="1552961"/>
              <a:ext cx="3958793"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295E7E"/>
                  </a:solidFill>
                  <a:effectLst/>
                  <a:uLnTx/>
                  <a:uFillTx/>
                  <a:latin typeface="Trebuchet MS"/>
                  <a:ea typeface="Meiryo UI" panose="020B0604030504040204" pitchFamily="50" charset="-128"/>
                  <a:sym typeface="Trebuchet MS" panose="020B0603020202020204" pitchFamily="34" charset="0"/>
                </a:rPr>
                <a:t>導出過程</a:t>
              </a:r>
            </a:p>
          </p:txBody>
        </p:sp>
        <p:cxnSp>
          <p:nvCxnSpPr>
            <p:cNvPr id="27" name="直線コネクタ 26">
              <a:extLst>
                <a:ext uri="{FF2B5EF4-FFF2-40B4-BE49-F238E27FC236}">
                  <a16:creationId xmlns:a16="http://schemas.microsoft.com/office/drawing/2014/main" id="{5A2CBCEC-492B-3B92-3D03-61823D65BAD1}"/>
                </a:ext>
              </a:extLst>
            </p:cNvPr>
            <p:cNvCxnSpPr>
              <a:cxnSpLocks/>
            </p:cNvCxnSpPr>
            <p:nvPr/>
          </p:nvCxnSpPr>
          <p:spPr>
            <a:xfrm>
              <a:off x="7395007" y="1814669"/>
              <a:ext cx="3958793" cy="0"/>
            </a:xfrm>
            <a:prstGeom prst="line">
              <a:avLst/>
            </a:prstGeom>
            <a:noFill/>
            <a:ln w="9525" cap="rnd" cmpd="sng" algn="ctr">
              <a:solidFill>
                <a:srgbClr val="575757">
                  <a:lumMod val="60000"/>
                  <a:lumOff val="40000"/>
                </a:srgbClr>
              </a:solidFill>
              <a:prstDash val="solid"/>
              <a:round/>
            </a:ln>
            <a:effectLst/>
          </p:spPr>
        </p:cxnSp>
        <p:sp>
          <p:nvSpPr>
            <p:cNvPr id="28" name="正方形/長方形 27">
              <a:extLst>
                <a:ext uri="{FF2B5EF4-FFF2-40B4-BE49-F238E27FC236}">
                  <a16:creationId xmlns:a16="http://schemas.microsoft.com/office/drawing/2014/main" id="{F9B51235-C1B6-EDF8-D0B2-DB30E9C1481F}"/>
                </a:ext>
              </a:extLst>
            </p:cNvPr>
            <p:cNvSpPr/>
            <p:nvPr/>
          </p:nvSpPr>
          <p:spPr>
            <a:xfrm>
              <a:off x="7395007" y="1885362"/>
              <a:ext cx="3958793"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IRR:</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9.2</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(FIT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買取価格＋初期</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CAPEX</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補助を反映</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補助なし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IRR:</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5.1</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市場売電価格ベース、補助なし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8901521C-818C-2426-A75B-53861816E9B5}"/>
                </a:ext>
              </a:extLst>
            </p:cNvPr>
            <p:cNvSpPr/>
            <p:nvPr/>
          </p:nvSpPr>
          <p:spPr>
            <a:xfrm>
              <a:off x="7395007" y="2937232"/>
              <a:ext cx="3958793"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・約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13</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初期投資額圧縮により回収期間短縮</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補助なし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20</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年以上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基準値内回収困難、キャッシュフローで十分に</a:t>
              </a:r>
              <a:b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b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回収できない</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22A547F8-725B-3694-C8B2-14746D15CDB2}"/>
                </a:ext>
              </a:extLst>
            </p:cNvPr>
            <p:cNvSpPr/>
            <p:nvPr/>
          </p:nvSpPr>
          <p:spPr>
            <a:xfrm>
              <a:off x="7395007" y="3981010"/>
              <a:ext cx="3958793" cy="98353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NPV:</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＋約</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3</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億円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(FIT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収益等を織り込み</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補助なし</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NPV:</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▲約</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4</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億円 </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売電単価下落および</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CAPEX</a:t>
              </a: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全額自己</a:t>
              </a:r>
              <a:b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br>
              <a:r>
                <a:rPr kumimoji="0" lang="ja-JP" altLang="en-US"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負担等</a:t>
              </a:r>
              <a:r>
                <a:rPr kumimoji="0" lang="en-US" altLang="ja-JP" sz="12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575757"/>
                </a:solidFill>
                <a:effectLst/>
                <a:uLnTx/>
                <a:uFillTx/>
                <a:latin typeface="Trebuchet MS"/>
                <a:ea typeface="Meiryo UI"/>
                <a:cs typeface="+mn-cs"/>
              </a:endParaRPr>
            </a:p>
          </p:txBody>
        </p:sp>
      </p:grpSp>
      <p:sp>
        <p:nvSpPr>
          <p:cNvPr id="31" name="ee4pHeader1">
            <a:extLst>
              <a:ext uri="{FF2B5EF4-FFF2-40B4-BE49-F238E27FC236}">
                <a16:creationId xmlns:a16="http://schemas.microsoft.com/office/drawing/2014/main" id="{E1167304-4EC9-8749-2871-571F6DFA4F8F}"/>
              </a:ext>
            </a:extLst>
          </p:cNvPr>
          <p:cNvSpPr txBox="1"/>
          <p:nvPr/>
        </p:nvSpPr>
        <p:spPr>
          <a:xfrm>
            <a:off x="630000" y="5205873"/>
            <a:ext cx="10933350" cy="261708"/>
          </a:xfrm>
          <a:prstGeom prst="rect">
            <a:avLst/>
          </a:prstGeom>
          <a:noFill/>
          <a:ln cap="rnd">
            <a:noFill/>
          </a:ln>
          <a:extLst>
            <a:ext uri="{909E8E84-426E-40DD-AFC4-6F175D3DCCD1}">
              <a14:hiddenFill xmlns:a14="http://schemas.microsoft.com/office/drawing/2010/main">
                <a:solidFill>
                  <a:srgbClr val="EBC5D0"/>
                </a:solidFill>
              </a14:hiddenFill>
            </a:ext>
          </a:extLst>
        </p:spPr>
        <p:txBody>
          <a:bodyPr wrap="square" lIns="0" tIns="0" rIns="0" bIns="0" rtlCol="0" anchor="b" anchorCtr="0">
            <a:noAutofit/>
          </a:bodyPr>
          <a:lstStyle/>
          <a:p>
            <a:pPr>
              <a:defRPr/>
            </a:pPr>
            <a:r>
              <a:rPr kumimoji="0" lang="ja-JP" altLang="en-US" sz="1400" dirty="0">
                <a:solidFill>
                  <a:srgbClr val="295E7E"/>
                </a:solidFill>
                <a:latin typeface="Trebuchet MS"/>
                <a:ea typeface="Meiryo UI" panose="020B0604030504040204" pitchFamily="50" charset="-128"/>
                <a:sym typeface="Trebuchet MS" panose="020B0603020202020204" pitchFamily="34" charset="0"/>
              </a:rPr>
              <a:t>その他の投資判断基準</a:t>
            </a:r>
          </a:p>
        </p:txBody>
      </p:sp>
      <p:cxnSp>
        <p:nvCxnSpPr>
          <p:cNvPr id="32" name="直線コネクタ 31">
            <a:extLst>
              <a:ext uri="{FF2B5EF4-FFF2-40B4-BE49-F238E27FC236}">
                <a16:creationId xmlns:a16="http://schemas.microsoft.com/office/drawing/2014/main" id="{A1FF8DF8-8E6F-0C34-F1DD-8AE135BD63D8}"/>
              </a:ext>
            </a:extLst>
          </p:cNvPr>
          <p:cNvCxnSpPr>
            <a:cxnSpLocks/>
          </p:cNvCxnSpPr>
          <p:nvPr/>
        </p:nvCxnSpPr>
        <p:spPr>
          <a:xfrm>
            <a:off x="630000" y="5467581"/>
            <a:ext cx="10933350" cy="0"/>
          </a:xfrm>
          <a:prstGeom prst="line">
            <a:avLst/>
          </a:prstGeom>
          <a:noFill/>
          <a:ln w="9525" cap="rnd" cmpd="sng" algn="ctr">
            <a:solidFill>
              <a:srgbClr val="575757">
                <a:lumMod val="60000"/>
                <a:lumOff val="40000"/>
              </a:srgbClr>
            </a:solidFill>
            <a:prstDash val="solid"/>
            <a:round/>
          </a:ln>
          <a:effectLst/>
        </p:spPr>
      </p:cxnSp>
      <p:sp>
        <p:nvSpPr>
          <p:cNvPr id="33" name="正方形/長方形 32">
            <a:extLst>
              <a:ext uri="{FF2B5EF4-FFF2-40B4-BE49-F238E27FC236}">
                <a16:creationId xmlns:a16="http://schemas.microsoft.com/office/drawing/2014/main" id="{7F964E71-EDAE-001F-5A13-665F6D2C66EE}"/>
              </a:ext>
            </a:extLst>
          </p:cNvPr>
          <p:cNvSpPr/>
          <p:nvPr/>
        </p:nvSpPr>
        <p:spPr>
          <a:xfrm>
            <a:off x="630000" y="5538273"/>
            <a:ext cx="10933350" cy="832046"/>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本提案の基盤となる</a:t>
            </a:r>
            <a:r>
              <a:rPr kumimoji="0" lang="en-US" altLang="ja-JP" sz="1200" b="0" i="0" u="none" strike="noStrike" kern="0" cap="none" spc="0" normalizeH="0" baseline="0" noProof="0">
                <a:ln>
                  <a:noFill/>
                </a:ln>
                <a:solidFill>
                  <a:srgbClr val="575757"/>
                </a:solidFill>
                <a:effectLst/>
                <a:uLnTx/>
                <a:uFillTx/>
                <a:latin typeface="Trebuchet MS"/>
                <a:ea typeface="Meiryo UI"/>
                <a:cs typeface="+mn-cs"/>
              </a:rPr>
              <a:t>XXX</a:t>
            </a: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は、現時点ではラボ環境での動作確認にとどまり </a:t>
            </a:r>
            <a:r>
              <a:rPr kumimoji="0" lang="en-US" altLang="ja-JP" sz="1200" b="0" i="0" u="none" strike="noStrike" kern="0" cap="none" spc="0" normalizeH="0" baseline="0" noProof="0">
                <a:ln>
                  <a:noFill/>
                </a:ln>
                <a:solidFill>
                  <a:srgbClr val="575757"/>
                </a:solidFill>
                <a:effectLst/>
                <a:uLnTx/>
                <a:uFillTx/>
                <a:latin typeface="Trebuchet MS"/>
                <a:ea typeface="Meiryo UI"/>
                <a:cs typeface="+mn-cs"/>
              </a:rPr>
              <a:t>(TRL4〜5</a:t>
            </a: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相当</a:t>
            </a:r>
            <a:r>
              <a:rPr kumimoji="0" lang="en-US" altLang="ja-JP" sz="1200" b="0" i="0" u="none" strike="noStrike" kern="0" cap="none" spc="0" normalizeH="0" baseline="0" noProof="0">
                <a:ln>
                  <a:noFill/>
                </a:ln>
                <a:solidFill>
                  <a:srgbClr val="575757"/>
                </a:solidFill>
                <a:effectLst/>
                <a:uLnTx/>
                <a:uFillTx/>
                <a:latin typeface="Trebuchet MS"/>
                <a:ea typeface="Meiryo UI"/>
                <a:cs typeface="+mn-cs"/>
              </a:rPr>
              <a:t>)</a:t>
            </a: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、実運用環境での安定稼働や量産化に向けた信頼性・耐久性の検証が未了である。</a:t>
            </a:r>
            <a:endParaRPr kumimoji="0" lang="en-US" altLang="ja-JP" sz="1200" b="0" i="0" u="none" strike="noStrike" kern="0" cap="none" spc="0" normalizeH="0" baseline="0" noProof="0">
              <a:ln>
                <a:noFill/>
              </a:ln>
              <a:solidFill>
                <a:srgbClr val="575757"/>
              </a:solidFill>
              <a:effectLst/>
              <a:uLnTx/>
              <a:uFillTx/>
              <a:latin typeface="Trebuchet MS"/>
              <a:ea typeface="Meiryo UI"/>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このため、実環境での長時間連続稼働試験や異常系を含む追加検証、部材・構成の見直しに伴う再設計・試作等が必要となり、開発期間の延伸および追加コストの発生が</a:t>
            </a:r>
            <a:br>
              <a:rPr kumimoji="0" lang="en-US" altLang="ja-JP" sz="1200" b="0" i="0" u="none" strike="noStrike" kern="0" cap="none" spc="0" normalizeH="0" baseline="0" noProof="0">
                <a:ln>
                  <a:noFill/>
                </a:ln>
                <a:solidFill>
                  <a:srgbClr val="575757"/>
                </a:solidFill>
                <a:effectLst/>
                <a:uLnTx/>
                <a:uFillTx/>
                <a:latin typeface="Trebuchet MS"/>
                <a:ea typeface="Meiryo UI"/>
                <a:cs typeface="+mn-cs"/>
              </a:rPr>
            </a:b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見込まれる。結果として、商用化開始時期が後ろ倒しとなり売上計上の立ち上がりが遅れることで、初期キャッシュフローの創出が遅延し、</a:t>
            </a:r>
            <a:r>
              <a:rPr kumimoji="0" lang="en-US" altLang="ja-JP" sz="1200" b="0" i="0" u="none" strike="noStrike" kern="0" cap="none" spc="0" normalizeH="0" baseline="0" noProof="0">
                <a:ln>
                  <a:noFill/>
                </a:ln>
                <a:solidFill>
                  <a:srgbClr val="575757"/>
                </a:solidFill>
                <a:effectLst/>
                <a:uLnTx/>
                <a:uFillTx/>
                <a:latin typeface="Trebuchet MS"/>
                <a:ea typeface="Meiryo UI"/>
                <a:cs typeface="+mn-cs"/>
              </a:rPr>
              <a:t>IRR</a:t>
            </a:r>
            <a:r>
              <a:rPr kumimoji="0" lang="ja-JP" altLang="en-US" sz="1200" b="0" i="0" u="none" strike="noStrike" kern="0" cap="none" spc="0" normalizeH="0" baseline="0" noProof="0">
                <a:ln>
                  <a:noFill/>
                </a:ln>
                <a:solidFill>
                  <a:srgbClr val="575757"/>
                </a:solidFill>
                <a:effectLst/>
                <a:uLnTx/>
                <a:uFillTx/>
                <a:latin typeface="Trebuchet MS"/>
                <a:ea typeface="Meiryo UI"/>
                <a:cs typeface="+mn-cs"/>
              </a:rPr>
              <a:t>の低下および投資回収期間の長期化につながっている。</a:t>
            </a:r>
            <a:endParaRPr kumimoji="0" lang="en-US" sz="1200" b="0" i="0" u="none" strike="noStrike" kern="0" cap="none" spc="0" normalizeH="0" baseline="0" noProof="0">
              <a:ln>
                <a:noFill/>
              </a:ln>
              <a:solidFill>
                <a:srgbClr val="575757"/>
              </a:solidFill>
              <a:effectLst/>
              <a:uLnTx/>
              <a:uFillTx/>
              <a:latin typeface="Trebuchet MS"/>
              <a:ea typeface="Meiryo UI"/>
              <a:cs typeface="+mn-cs"/>
            </a:endParaRPr>
          </a:p>
        </p:txBody>
      </p:sp>
      <p:sp>
        <p:nvSpPr>
          <p:cNvPr id="34" name="Textfeld 1">
            <a:extLst>
              <a:ext uri="{FF2B5EF4-FFF2-40B4-BE49-F238E27FC236}">
                <a16:creationId xmlns:a16="http://schemas.microsoft.com/office/drawing/2014/main" id="{E8D78D2C-8849-9B1A-8B68-330F4A87FF34}"/>
              </a:ext>
            </a:extLst>
          </p:cNvPr>
          <p:cNvSpPr txBox="1"/>
          <p:nvPr>
            <p:custDataLst>
              <p:tags r:id="rId1"/>
            </p:custDataLst>
          </p:nvPr>
        </p:nvSpPr>
        <p:spPr>
          <a:xfrm>
            <a:off x="4837799" y="1331363"/>
            <a:ext cx="2516400" cy="295466"/>
          </a:xfrm>
          <a:prstGeom prst="rect">
            <a:avLst/>
          </a:prstGeom>
          <a:pattFill>
            <a:fgClr>
              <a:srgbClr val="C41300"/>
            </a:fgClr>
            <a:bgClr>
              <a:srgbClr val="C41300"/>
            </a:bgClr>
          </a:pattFill>
          <a:ln w="9525" cap="rnd">
            <a:solidFill>
              <a:srgbClr val="575757"/>
            </a:solidFill>
            <a:prstDash val="solid"/>
          </a:ln>
        </p:spPr>
        <p:txBody>
          <a:bodyPr vert="horz" wrap="square" lIns="36576" tIns="36576" rIns="36576" bIns="36576" rtlCol="0" anchor="t">
            <a:spAutoFit/>
          </a:bodyPr>
          <a:lstStyle/>
          <a:p>
            <a:pPr algn="ctr">
              <a:lnSpc>
                <a:spcPct val="90000"/>
              </a:lnSpc>
              <a:spcAft>
                <a:spcPts val="600"/>
              </a:spcAft>
              <a:defRPr/>
            </a:pPr>
            <a:r>
              <a:rPr kumimoji="0" lang="ja-JP" altLang="en-US" sz="1600" b="1" dirty="0">
                <a:solidFill>
                  <a:srgbClr val="FFFFFF"/>
                </a:solidFill>
                <a:latin typeface="Trebuchet MS"/>
                <a:ea typeface="Meiryo UI"/>
                <a:sym typeface="Trebuchet MS" panose="020B0603020202020204" pitchFamily="34" charset="0"/>
              </a:rPr>
              <a:t>記入例</a:t>
            </a:r>
            <a:endParaRPr kumimoji="0" lang="en-US" sz="1600" b="1" dirty="0">
              <a:solidFill>
                <a:srgbClr val="FFFFFF"/>
              </a:solidFill>
              <a:latin typeface="Trebuchet MS"/>
              <a:ea typeface="Meiryo UI"/>
              <a:sym typeface="Trebuchet MS" panose="020B0603020202020204" pitchFamily="34" charset="0"/>
            </a:endParaRPr>
          </a:p>
        </p:txBody>
      </p:sp>
      <p:sp>
        <p:nvSpPr>
          <p:cNvPr id="35" name="正方形/長方形 34">
            <a:extLst>
              <a:ext uri="{FF2B5EF4-FFF2-40B4-BE49-F238E27FC236}">
                <a16:creationId xmlns:a16="http://schemas.microsoft.com/office/drawing/2014/main" id="{8A9E1334-389D-BBA8-B69A-A6FF7C6842FB}"/>
              </a:ext>
            </a:extLst>
          </p:cNvPr>
          <p:cNvSpPr/>
          <p:nvPr/>
        </p:nvSpPr>
        <p:spPr>
          <a:xfrm>
            <a:off x="9232844" y="161134"/>
            <a:ext cx="2330506" cy="390968"/>
          </a:xfrm>
          <a:prstGeom prst="rect">
            <a:avLst/>
          </a:prstGeom>
          <a:solidFill>
            <a:srgbClr val="295E7E"/>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FFFFFF"/>
                </a:solidFill>
                <a:effectLst/>
                <a:uLnTx/>
                <a:uFillTx/>
                <a:latin typeface="Trebuchet MS"/>
                <a:ea typeface="Meiryo UI"/>
                <a:cs typeface="+mn-cs"/>
              </a:rPr>
              <a:t>12.0</a:t>
            </a:r>
            <a:r>
              <a:rPr kumimoji="0" lang="ja-JP" altLang="en-US" sz="1400" b="0" i="0" u="none" strike="noStrike" kern="0" cap="none" spc="0" normalizeH="0" baseline="0" noProof="0">
                <a:ln>
                  <a:noFill/>
                </a:ln>
                <a:solidFill>
                  <a:srgbClr val="FFFFFF"/>
                </a:solidFill>
                <a:effectLst/>
                <a:uLnTx/>
                <a:uFillTx/>
                <a:latin typeface="Trebuchet MS"/>
                <a:ea typeface="Meiryo UI"/>
                <a:cs typeface="+mn-cs"/>
              </a:rPr>
              <a:t>億円 </a:t>
            </a:r>
            <a:r>
              <a:rPr kumimoji="0" lang="en-US" altLang="ja-JP" sz="1400" b="0" i="0" u="none" strike="noStrike" kern="0" cap="none" spc="0" normalizeH="0" baseline="0" noProof="0">
                <a:ln>
                  <a:noFill/>
                </a:ln>
                <a:solidFill>
                  <a:srgbClr val="FFFFFF"/>
                </a:solidFill>
                <a:effectLst/>
                <a:uLnTx/>
                <a:uFillTx/>
                <a:latin typeface="Trebuchet MS"/>
                <a:ea typeface="Meiryo UI"/>
                <a:cs typeface="+mn-cs"/>
              </a:rPr>
              <a:t>(8.0</a:t>
            </a:r>
            <a:r>
              <a:rPr kumimoji="0" lang="ja-JP" altLang="en-US" sz="1400" b="0" i="0" u="none" strike="noStrike" kern="0" cap="none" spc="0" normalizeH="0" baseline="0" noProof="0">
                <a:ln>
                  <a:noFill/>
                </a:ln>
                <a:solidFill>
                  <a:srgbClr val="FFFFFF"/>
                </a:solidFill>
                <a:effectLst/>
                <a:uLnTx/>
                <a:uFillTx/>
                <a:latin typeface="Trebuchet MS"/>
                <a:ea typeface="Meiryo UI"/>
                <a:cs typeface="+mn-cs"/>
              </a:rPr>
              <a:t>億円</a:t>
            </a:r>
            <a:r>
              <a:rPr kumimoji="0" lang="en-US" altLang="ja-JP" sz="1400" b="0" i="0" u="none" strike="noStrike" kern="0" cap="none" spc="0" normalizeH="0" baseline="0" noProof="0">
                <a:ln>
                  <a:noFill/>
                </a:ln>
                <a:solidFill>
                  <a:srgbClr val="FFFFFF"/>
                </a:solidFill>
                <a:effectLst/>
                <a:uLnTx/>
                <a:uFillTx/>
                <a:latin typeface="Trebuchet MS"/>
                <a:ea typeface="Meiryo UI"/>
                <a:cs typeface="+mn-cs"/>
              </a:rPr>
              <a:t>)</a:t>
            </a:r>
            <a:endParaRPr kumimoji="0" lang="en-US" sz="1400" b="0" i="0" u="none" strike="noStrike" kern="0" cap="none" spc="0" normalizeH="0" baseline="0" noProof="0">
              <a:ln>
                <a:noFill/>
              </a:ln>
              <a:solidFill>
                <a:srgbClr val="FFFFFF"/>
              </a:solidFill>
              <a:effectLst/>
              <a:uLnTx/>
              <a:uFillTx/>
              <a:latin typeface="Trebuchet MS"/>
              <a:ea typeface="Meiryo UI"/>
              <a:cs typeface="+mn-cs"/>
            </a:endParaRPr>
          </a:p>
        </p:txBody>
      </p:sp>
      <p:sp>
        <p:nvSpPr>
          <p:cNvPr id="36" name="スライド番号プレースホルダー 35">
            <a:extLst>
              <a:ext uri="{FF2B5EF4-FFF2-40B4-BE49-F238E27FC236}">
                <a16:creationId xmlns:a16="http://schemas.microsoft.com/office/drawing/2014/main" id="{54AFD349-ADC1-F980-E425-E79A24517F09}"/>
              </a:ext>
            </a:extLst>
          </p:cNvPr>
          <p:cNvSpPr>
            <a:spLocks noGrp="1"/>
          </p:cNvSpPr>
          <p:nvPr>
            <p:ph type="sldNum" sz="quarter" idx="12"/>
          </p:nvPr>
        </p:nvSpPr>
        <p:spPr/>
        <p:txBody>
          <a:bodyPr/>
          <a:lstStyle/>
          <a:p>
            <a:fld id="{57710198-6716-4071-9979-C404925BA6D6}" type="slidenum">
              <a:rPr kumimoji="1" lang="ja-JP" altLang="en-US" smtClean="0"/>
              <a:t>4</a:t>
            </a:fld>
            <a:endParaRPr kumimoji="1" lang="ja-JP" altLang="en-US"/>
          </a:p>
        </p:txBody>
      </p:sp>
    </p:spTree>
    <p:extLst>
      <p:ext uri="{BB962C8B-B14F-4D97-AF65-F5344CB8AC3E}">
        <p14:creationId xmlns:p14="http://schemas.microsoft.com/office/powerpoint/2010/main" val="902460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0.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1.xml><?xml version="1.0" encoding="utf-8"?>
<p:tagLst xmlns:a="http://schemas.openxmlformats.org/drawingml/2006/main" xmlns:r="http://schemas.openxmlformats.org/officeDocument/2006/relationships" xmlns:p="http://schemas.openxmlformats.org/presentationml/2006/main">
  <p:tag name="BCGCUSTOMTAGKEY" val="Sticker"/>
</p:tagLst>
</file>

<file path=ppt/tags/tag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9.xml><?xml version="1.0" encoding="utf-8"?>
<p:tagLst xmlns:a="http://schemas.openxmlformats.org/drawingml/2006/main" xmlns:r="http://schemas.openxmlformats.org/officeDocument/2006/relationships" xmlns:p="http://schemas.openxmlformats.org/presentationml/2006/main">
  <p:tag name="BCGCUSTOMTAGKEY" val="Sticker"/>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Words>1143</Words>
  <PresentationFormat>ワイド画面</PresentationFormat>
  <Paragraphs>124</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游ゴシック Light</vt:lpstr>
      <vt:lpstr>Arial</vt:lpstr>
      <vt:lpstr>Meiryo UI</vt:lpstr>
      <vt:lpstr>Trebuchet MS</vt:lpstr>
      <vt:lpstr>游ゴシック</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