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autoCompressPictures="0">
  <p:sldMasterIdLst>
    <p:sldMasterId id="2147485117" r:id="rId1"/>
  </p:sldMasterIdLst>
  <p:notesMasterIdLst>
    <p:notesMasterId r:id="rId34"/>
  </p:notesMasterIdLst>
  <p:handoutMasterIdLst>
    <p:handoutMasterId r:id="rId35"/>
  </p:handoutMasterIdLst>
  <p:sldIdLst>
    <p:sldId id="2145705059" r:id="rId2"/>
    <p:sldId id="2145705070" r:id="rId3"/>
    <p:sldId id="2145705137" r:id="rId4"/>
    <p:sldId id="2145705124" r:id="rId5"/>
    <p:sldId id="267" r:id="rId6"/>
    <p:sldId id="2145705125" r:id="rId7"/>
    <p:sldId id="2145705018" r:id="rId8"/>
    <p:sldId id="2145705061" r:id="rId9"/>
    <p:sldId id="2145705263" r:id="rId10"/>
    <p:sldId id="2145705060" r:id="rId11"/>
    <p:sldId id="2145705264" r:id="rId12"/>
    <p:sldId id="2145705266" r:id="rId13"/>
    <p:sldId id="2145705129" r:id="rId14"/>
    <p:sldId id="2145705274" r:id="rId15"/>
    <p:sldId id="2145705279" r:id="rId16"/>
    <p:sldId id="2145705014" r:id="rId17"/>
    <p:sldId id="2145704965" r:id="rId18"/>
    <p:sldId id="2145705131" r:id="rId19"/>
    <p:sldId id="2145705116" r:id="rId20"/>
    <p:sldId id="2145704977" r:id="rId21"/>
    <p:sldId id="2145704976" r:id="rId22"/>
    <p:sldId id="2145705052" r:id="rId23"/>
    <p:sldId id="2145705109" r:id="rId24"/>
    <p:sldId id="2145705280" r:id="rId25"/>
    <p:sldId id="2145705132" r:id="rId26"/>
    <p:sldId id="2145705146" r:id="rId27"/>
    <p:sldId id="2145705147" r:id="rId28"/>
    <p:sldId id="2145705071" r:id="rId29"/>
    <p:sldId id="2145705134" r:id="rId30"/>
    <p:sldId id="2145705281" r:id="rId31"/>
    <p:sldId id="2145705248" r:id="rId32"/>
    <p:sldId id="2145705135" r:id="rId33"/>
  </p:sldIdLst>
  <p:sldSz cx="12192000" cy="6858000"/>
  <p:notesSz cx="6735763" cy="9866313"/>
  <p:custShowLst>
    <p:custShow name="Format Guide Workshop" id="0">
      <p:sldLst/>
    </p:custShow>
  </p:custShowLst>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2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796" autoAdjust="0"/>
  </p:normalViewPr>
  <p:slideViewPr>
    <p:cSldViewPr snapToGrid="0">
      <p:cViewPr varScale="1">
        <p:scale>
          <a:sx n="84" d="100"/>
          <a:sy n="84" d="100"/>
        </p:scale>
        <p:origin x="144" y="76"/>
      </p:cViewPr>
      <p:guideLst>
        <p:guide orient="horz" pos="4320"/>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124"/>
    </p:cViewPr>
  </p:sorterViewPr>
  <p:notesViewPr>
    <p:cSldViewPr snapToGrid="0">
      <p:cViewPr>
        <p:scale>
          <a:sx n="75" d="100"/>
          <a:sy n="75" d="100"/>
        </p:scale>
        <p:origin x="2574" y="4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4"/>
            <a:ext cx="2918831" cy="495029"/>
          </a:xfrm>
          <a:prstGeom prst="rect">
            <a:avLst/>
          </a:prstGeom>
        </p:spPr>
        <p:txBody>
          <a:bodyPr vert="horz" lIns="91697" tIns="45848" rIns="91697" bIns="45848" rtlCol="0"/>
          <a:lstStyle>
            <a:lvl1pPr algn="l">
              <a:defRPr sz="1200"/>
            </a:lvl1pPr>
          </a:lstStyle>
          <a:p>
            <a:endParaRPr lang="en-US" sz="800" dirty="0"/>
          </a:p>
        </p:txBody>
      </p:sp>
      <p:sp>
        <p:nvSpPr>
          <p:cNvPr id="3" name="Date Placeholder 2"/>
          <p:cNvSpPr>
            <a:spLocks noGrp="1"/>
          </p:cNvSpPr>
          <p:nvPr>
            <p:ph type="dt" sz="quarter" idx="1"/>
          </p:nvPr>
        </p:nvSpPr>
        <p:spPr>
          <a:xfrm>
            <a:off x="3815377" y="4"/>
            <a:ext cx="2918831" cy="495029"/>
          </a:xfrm>
          <a:prstGeom prst="rect">
            <a:avLst/>
          </a:prstGeom>
        </p:spPr>
        <p:txBody>
          <a:bodyPr vert="horz" lIns="91697" tIns="45848" rIns="91697" bIns="45848" rtlCol="0"/>
          <a:lstStyle>
            <a:lvl1pPr algn="r">
              <a:defRPr sz="1200"/>
            </a:lvl1pPr>
          </a:lstStyle>
          <a:p>
            <a:fld id="{57691E93-EF64-46CC-85E2-BBB5BEDB9501}" type="datetimeFigureOut">
              <a:rPr lang="en-US" sz="800"/>
              <a:t>6/11/2026</a:t>
            </a:fld>
            <a:endParaRPr lang="en-US" sz="800" dirty="0"/>
          </a:p>
        </p:txBody>
      </p:sp>
      <p:sp>
        <p:nvSpPr>
          <p:cNvPr id="4" name="Footer Placeholder 3"/>
          <p:cNvSpPr>
            <a:spLocks noGrp="1"/>
          </p:cNvSpPr>
          <p:nvPr>
            <p:ph type="ftr" sz="quarter" idx="2"/>
          </p:nvPr>
        </p:nvSpPr>
        <p:spPr>
          <a:xfrm>
            <a:off x="2" y="9371289"/>
            <a:ext cx="2918831" cy="495028"/>
          </a:xfrm>
          <a:prstGeom prst="rect">
            <a:avLst/>
          </a:prstGeom>
        </p:spPr>
        <p:txBody>
          <a:bodyPr vert="horz" lIns="91697" tIns="45848" rIns="91697" bIns="45848"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815377" y="9371289"/>
            <a:ext cx="2918831" cy="495028"/>
          </a:xfrm>
          <a:prstGeom prst="rect">
            <a:avLst/>
          </a:prstGeom>
        </p:spPr>
        <p:txBody>
          <a:bodyPr vert="horz" lIns="91697" tIns="45848" rIns="91697" bIns="45848"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711693"/>
            <a:ext cx="6734204" cy="5154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697" tIns="45848" rIns="91697" bIns="45848" rtlCol="0" anchor="ctr"/>
          <a:lstStyle/>
          <a:p>
            <a:pPr algn="ctr"/>
            <a:endParaRPr lang="en-US" dirty="0"/>
          </a:p>
        </p:txBody>
      </p:sp>
      <p:sp>
        <p:nvSpPr>
          <p:cNvPr id="2" name="Header Placeholder 1"/>
          <p:cNvSpPr>
            <a:spLocks noGrp="1"/>
          </p:cNvSpPr>
          <p:nvPr>
            <p:ph type="hdr" sz="quarter"/>
          </p:nvPr>
        </p:nvSpPr>
        <p:spPr>
          <a:xfrm>
            <a:off x="79886" y="4"/>
            <a:ext cx="2838947" cy="495029"/>
          </a:xfrm>
          <a:prstGeom prst="rect">
            <a:avLst/>
          </a:prstGeom>
        </p:spPr>
        <p:txBody>
          <a:bodyPr vert="horz" lIns="91697" tIns="45848" rIns="91697" bIns="45848"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76213" y="614363"/>
            <a:ext cx="7070726" cy="3978275"/>
          </a:xfrm>
          <a:prstGeom prst="rect">
            <a:avLst/>
          </a:prstGeom>
          <a:noFill/>
          <a:ln w="9525">
            <a:solidFill>
              <a:schemeClr val="bg2"/>
            </a:solidFill>
          </a:ln>
        </p:spPr>
        <p:txBody>
          <a:bodyPr vert="horz" lIns="91697" tIns="45848" rIns="91697" bIns="45848" rtlCol="0" anchor="ctr"/>
          <a:lstStyle/>
          <a:p>
            <a:endParaRPr lang="en-US" dirty="0"/>
          </a:p>
        </p:txBody>
      </p:sp>
      <p:sp>
        <p:nvSpPr>
          <p:cNvPr id="6" name="Footer Placeholder 5"/>
          <p:cNvSpPr>
            <a:spLocks noGrp="1"/>
          </p:cNvSpPr>
          <p:nvPr>
            <p:ph type="ftr" sz="quarter" idx="4"/>
          </p:nvPr>
        </p:nvSpPr>
        <p:spPr>
          <a:xfrm>
            <a:off x="79886" y="9340764"/>
            <a:ext cx="2838947" cy="495028"/>
          </a:xfrm>
          <a:prstGeom prst="rect">
            <a:avLst/>
          </a:prstGeom>
        </p:spPr>
        <p:txBody>
          <a:bodyPr vert="horz" lIns="91697" tIns="45848" rIns="91697" bIns="45848" rtlCol="0" anchor="b"/>
          <a:lstStyle>
            <a:lvl1pPr algn="l">
              <a:defRPr sz="1400"/>
            </a:lvl1pPr>
          </a:lstStyle>
          <a:p>
            <a:endParaRPr lang="en-US" dirty="0"/>
          </a:p>
        </p:txBody>
      </p:sp>
      <p:sp>
        <p:nvSpPr>
          <p:cNvPr id="7" name="Slide Number Placeholder 6"/>
          <p:cNvSpPr>
            <a:spLocks noGrp="1"/>
          </p:cNvSpPr>
          <p:nvPr>
            <p:ph type="sldNum" sz="quarter" idx="5"/>
          </p:nvPr>
        </p:nvSpPr>
        <p:spPr>
          <a:xfrm>
            <a:off x="3815376" y="9340764"/>
            <a:ext cx="2829918" cy="495028"/>
          </a:xfrm>
          <a:prstGeom prst="rect">
            <a:avLst/>
          </a:prstGeom>
        </p:spPr>
        <p:txBody>
          <a:bodyPr vert="horz" lIns="91697" tIns="45848" rIns="91697" bIns="45848"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51517" y="5036366"/>
            <a:ext cx="6215660" cy="4026127"/>
          </a:xfrm>
          <a:prstGeom prst="rect">
            <a:avLst/>
          </a:prstGeom>
        </p:spPr>
        <p:txBody>
          <a:bodyPr vert="horz" lIns="91697" tIns="45848" rIns="91697" bIns="45848"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815599" y="0"/>
            <a:ext cx="2918626" cy="495181"/>
          </a:xfrm>
          <a:prstGeom prst="rect">
            <a:avLst/>
          </a:prstGeom>
        </p:spPr>
        <p:txBody>
          <a:bodyPr vert="horz" lIns="90654" tIns="45327" rIns="90654" bIns="45327" rtlCol="0"/>
          <a:lstStyle>
            <a:lvl1pPr algn="r">
              <a:defRPr sz="1200"/>
            </a:lvl1pPr>
          </a:lstStyle>
          <a:p>
            <a:fld id="{F2C7CF5F-7CF3-4DF3-838A-EE34544862CC}" type="datetimeFigureOut">
              <a:rPr lang="en-US" smtClean="0"/>
              <a:t>6/11/2026</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09" userDrawn="1">
          <p15:clr>
            <a:srgbClr val="F26B43"/>
          </p15:clr>
        </p15:guide>
        <p15:guide id="2" pos="212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70909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dirty="0"/>
          </a:p>
        </p:txBody>
      </p:sp>
    </p:spTree>
    <p:extLst>
      <p:ext uri="{BB962C8B-B14F-4D97-AF65-F5344CB8AC3E}">
        <p14:creationId xmlns:p14="http://schemas.microsoft.com/office/powerpoint/2010/main" val="69180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dirty="0"/>
          </a:p>
        </p:txBody>
      </p:sp>
    </p:spTree>
    <p:extLst>
      <p:ext uri="{BB962C8B-B14F-4D97-AF65-F5344CB8AC3E}">
        <p14:creationId xmlns:p14="http://schemas.microsoft.com/office/powerpoint/2010/main" val="3997214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１">
    <p:bg bwMode="blackWhite">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chemeClr val="bg1"/>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dirty="0"/>
          </a:p>
        </p:txBody>
      </p:sp>
      <p:cxnSp>
        <p:nvCxnSpPr>
          <p:cNvPr id="148" name="Straight Connector 147"/>
          <p:cNvCxnSpPr/>
          <p:nvPr userDrawn="1"/>
        </p:nvCxnSpPr>
        <p:spPr bwMode="white">
          <a:xfrm>
            <a:off x="618898" y="3680016"/>
            <a:ext cx="11576304"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11">
            <a:extLst>
              <a:ext uri="{FF2B5EF4-FFF2-40B4-BE49-F238E27FC236}">
                <a16:creationId xmlns:a16="http://schemas.microsoft.com/office/drawing/2014/main" id="{DA13FE8D-C321-CB8A-E092-42E1EACEC652}"/>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405058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２">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9D5E4628-CC03-8954-1409-8B5BD7745B70}"/>
              </a:ext>
            </a:extLst>
          </p:cNvPr>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0231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３">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p:cNvSpPr txBox="1"/>
          <p:nvPr userDrawn="1"/>
        </p:nvSpPr>
        <p:spPr>
          <a:xfrm>
            <a:off x="11762232" y="6685824"/>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630000" y="622800"/>
            <a:ext cx="10933350" cy="332399"/>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630000" y="1825625"/>
            <a:ext cx="10933350" cy="4351338"/>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4" r:id="rId1"/>
    <p:sldLayoutId id="2147485092" r:id="rId2"/>
    <p:sldLayoutId id="2147485119" r:id="rId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11" userDrawn="1">
          <p15:clr>
            <a:srgbClr val="F26B43"/>
          </p15:clr>
        </p15:guide>
        <p15:guide id="2" pos="396" userDrawn="1">
          <p15:clr>
            <a:srgbClr val="F26B43"/>
          </p15:clr>
        </p15:guide>
        <p15:guide id="3" pos="7284" userDrawn="1">
          <p15:clr>
            <a:srgbClr val="F26B43"/>
          </p15:clr>
        </p15:guide>
        <p15:guide id="4" orient="horz" pos="38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iea.org/articles/etp-clean-energy-technology-guide"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meti.go.jp/press/2020/02/20210219003/20210219003.html" TargetMode="External"/><Relationship Id="rId2" Type="http://schemas.openxmlformats.org/officeDocument/2006/relationships/hyperlink" Target="https://www.meti.go.jp/press/2020/07/20200713001/20200713001.html" TargetMode="External"/><Relationship Id="rId1" Type="http://schemas.openxmlformats.org/officeDocument/2006/relationships/slideLayout" Target="../slideLayouts/slideLayout3.xml"/><Relationship Id="rId4" Type="http://schemas.openxmlformats.org/officeDocument/2006/relationships/hyperlink" Target="https://www.meti.go.jp/policy/economy/keiei_innovation/kodoshishin/kodoshishin.htm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meti.go.jp/policy/energy_environment/global_warming/gifund/index.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hyperlink" Target="https://www.ipa.go.jp/archive/digital/architecture/architecture-what.htm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meti.go.jp/shingikai/sankoshin/green_innovation/pdf/007_02_00.pdf"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0EC748-671F-4E80-A072-520E15019CCE}"/>
              </a:ext>
            </a:extLst>
          </p:cNvPr>
          <p:cNvSpPr>
            <a:spLocks noGrp="1"/>
          </p:cNvSpPr>
          <p:nvPr>
            <p:ph type="title"/>
          </p:nvPr>
        </p:nvSpPr>
        <p:spPr>
          <a:xfrm>
            <a:off x="627599" y="1814551"/>
            <a:ext cx="10936800" cy="2041200"/>
          </a:xfrm>
        </p:spPr>
        <p:txBody>
          <a:bodyPr vert="horz"/>
          <a:lstStyle/>
          <a:p>
            <a:r>
              <a:rPr kumimoji="1" lang="ja-JP" altLang="en-US" dirty="0"/>
              <a:t>事業戦略ビジョン</a:t>
            </a:r>
            <a:br>
              <a:rPr kumimoji="1" lang="en-US" altLang="ja-JP" dirty="0"/>
            </a:br>
            <a:br>
              <a:rPr kumimoji="1" lang="en-US" altLang="ja-JP" dirty="0"/>
            </a:br>
            <a:r>
              <a:rPr kumimoji="1" lang="ja-JP" altLang="en-US" sz="1800" dirty="0"/>
              <a:t>提案プロジェクト名：○○○</a:t>
            </a:r>
            <a:r>
              <a:rPr kumimoji="1" lang="en-US" altLang="ja-JP" sz="1800" dirty="0"/>
              <a:t>			</a:t>
            </a:r>
            <a:r>
              <a:rPr kumimoji="1" lang="ja-JP" altLang="en-US" sz="1800" dirty="0"/>
              <a:t>提案者名：Ａ社</a:t>
            </a:r>
            <a:r>
              <a:rPr kumimoji="1" lang="ja-JP" altLang="en-US" sz="1400" dirty="0"/>
              <a:t>（幹事企業） </a:t>
            </a:r>
            <a:r>
              <a:rPr kumimoji="1" lang="ja-JP" altLang="en-US" sz="1800" dirty="0"/>
              <a:t>、代表名：代表取締役社長　</a:t>
            </a:r>
            <a:r>
              <a:rPr kumimoji="1" lang="en-US" altLang="ja-JP" sz="1800" dirty="0"/>
              <a:t>aa aa</a:t>
            </a:r>
            <a:endParaRPr kumimoji="1" lang="en-US" sz="1800" dirty="0"/>
          </a:p>
        </p:txBody>
      </p:sp>
      <p:sp>
        <p:nvSpPr>
          <p:cNvPr id="3" name="Title 6">
            <a:extLst>
              <a:ext uri="{FF2B5EF4-FFF2-40B4-BE49-F238E27FC236}">
                <a16:creationId xmlns:a16="http://schemas.microsoft.com/office/drawing/2014/main" id="{35EDD593-7EC1-4954-AB0E-28FAA6F5BE9A}"/>
              </a:ext>
            </a:extLst>
          </p:cNvPr>
          <p:cNvSpPr txBox="1">
            <a:spLocks/>
          </p:cNvSpPr>
          <p:nvPr/>
        </p:nvSpPr>
        <p:spPr bwMode="blackWhite">
          <a:xfrm>
            <a:off x="424501" y="4032530"/>
            <a:ext cx="10972506" cy="282547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5400" kern="1200">
                <a:solidFill>
                  <a:schemeClr val="bg1"/>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sz="1100" dirty="0"/>
              <a:t>＜注意事項＞</a:t>
            </a:r>
            <a:endParaRPr kumimoji="1" lang="en-US" altLang="ja-JP" sz="1100" dirty="0"/>
          </a:p>
          <a:p>
            <a:endParaRPr kumimoji="1" lang="en-US" altLang="ja-JP" sz="1100" dirty="0"/>
          </a:p>
          <a:p>
            <a:pPr marL="342900" indent="-342900">
              <a:buFont typeface="Arial" panose="020B0604020202020204" pitchFamily="34" charset="0"/>
              <a:buChar char="•"/>
            </a:pPr>
            <a:r>
              <a:rPr kumimoji="1" lang="ja-JP" altLang="en-US" sz="1100" dirty="0"/>
              <a:t>本資料に記載している項目に必要情報を入力し、「事業戦略ビジョン」を作成してください。これが、いわゆる提案書に当たります。</a:t>
            </a:r>
            <a:endParaRPr kumimoji="1" lang="en-US" altLang="ja-JP" sz="1100" dirty="0"/>
          </a:p>
          <a:p>
            <a:pPr marL="342900" indent="-342900">
              <a:buFont typeface="Arial" panose="020B0604020202020204" pitchFamily="34" charset="0"/>
              <a:buChar char="•"/>
            </a:pPr>
            <a:r>
              <a:rPr kumimoji="1" lang="ja-JP" altLang="en-US" sz="1100" dirty="0"/>
              <a:t>フォーマットはあくまで例示であり、資料の体裁・分量を変えること（既存の中期経営計画・経営ビジョン等の引用・挿入等を含む）は自由ですが、各ページの記載ガイド（青色のボックス）について十分な言及がない場合は、審査において十分に評価されない可能性があります。なお、事実・データ等の記載は、その出典を明記して下さい。</a:t>
            </a:r>
            <a:endParaRPr kumimoji="1" lang="en-US" altLang="ja-JP" sz="1100" dirty="0"/>
          </a:p>
          <a:p>
            <a:pPr marL="342900" indent="-342900">
              <a:buFont typeface="Arial" panose="020B0604020202020204" pitchFamily="34" charset="0"/>
              <a:buChar char="•"/>
            </a:pPr>
            <a:r>
              <a:rPr kumimoji="1" lang="ja-JP" altLang="en-US" sz="1100" dirty="0"/>
              <a:t>各ページの記載ガイド（青色のボックス）は提出時に削除して下さい。</a:t>
            </a:r>
            <a:endParaRPr kumimoji="1" lang="en-US" altLang="ja-JP" sz="1100" dirty="0"/>
          </a:p>
          <a:p>
            <a:pPr marL="342900" indent="-342900">
              <a:buFont typeface="Arial" panose="020B0604020202020204" pitchFamily="34" charset="0"/>
              <a:buChar char="•"/>
            </a:pPr>
            <a:r>
              <a:rPr kumimoji="1" lang="ja-JP" altLang="en-US" sz="1100" dirty="0"/>
              <a:t>必要に応じて、参考資料（自由様式）を挿入して下さい。</a:t>
            </a:r>
            <a:endParaRPr kumimoji="1" lang="en-US" altLang="ja-JP" sz="1100" dirty="0"/>
          </a:p>
          <a:p>
            <a:pPr marL="342900" indent="-342900">
              <a:buFont typeface="Arial" panose="020B0604020202020204" pitchFamily="34" charset="0"/>
              <a:buChar char="•"/>
            </a:pPr>
            <a:r>
              <a:rPr kumimoji="1" lang="ja-JP" altLang="en-US" sz="1100" dirty="0"/>
              <a:t>応募にあたっては、公募要領及び契約書（案）</a:t>
            </a:r>
            <a:r>
              <a:rPr kumimoji="1" lang="en-US" altLang="ja-JP" sz="1100" dirty="0"/>
              <a:t>/</a:t>
            </a:r>
            <a:r>
              <a:rPr kumimoji="1" lang="ja-JP" altLang="en-US" sz="1100" dirty="0"/>
              <a:t>交付規程をご覧下さい。審査の結果、採択され、事業を実施するには、これらの内容に同意いただくことが必要です。</a:t>
            </a:r>
            <a:endParaRPr kumimoji="1" lang="en-US" altLang="ja-JP" sz="1100" dirty="0"/>
          </a:p>
          <a:p>
            <a:pPr marL="342900" indent="-342900">
              <a:buFont typeface="Arial" panose="020B0604020202020204" pitchFamily="34" charset="0"/>
              <a:buChar char="•"/>
            </a:pPr>
            <a:r>
              <a:rPr kumimoji="1" lang="ja-JP" altLang="en-US" sz="1100" dirty="0"/>
              <a:t>本事業戦略ビジョンのうち非開示を希望する情報・スライドはその旨を明記ください。非開示情報と認められる情報は、</a:t>
            </a:r>
            <a:r>
              <a:rPr kumimoji="1" lang="en-US" altLang="ja-JP" sz="1100" dirty="0"/>
              <a:t>NEDO</a:t>
            </a:r>
            <a:r>
              <a:rPr kumimoji="1" lang="ja-JP" altLang="en-US" sz="1100" dirty="0"/>
              <a:t>や担当省庁の担当者及び審査委員以外には提供しないものとし、本基金事業以外の目的に使用しません。</a:t>
            </a:r>
            <a:endParaRPr kumimoji="1" lang="en-US" altLang="ja-JP" sz="1100" dirty="0"/>
          </a:p>
          <a:p>
            <a:pPr marL="342900" indent="-342900">
              <a:buFont typeface="Arial" panose="020B0604020202020204" pitchFamily="34" charset="0"/>
              <a:buChar char="•"/>
            </a:pPr>
            <a:r>
              <a:rPr kumimoji="1" lang="ja-JP" altLang="en-US" sz="1100" dirty="0"/>
              <a:t>上記の非開示とした情報を除いた上で、</a:t>
            </a:r>
            <a:r>
              <a:rPr kumimoji="1" lang="en-US" altLang="ja-JP" sz="1100" dirty="0"/>
              <a:t>NEDO</a:t>
            </a:r>
            <a:r>
              <a:rPr kumimoji="1" lang="ja-JP" altLang="en-US" sz="1100" dirty="0"/>
              <a:t>のホームページに採択者の「事業戦略ビジョン」を公開する予定です。</a:t>
            </a:r>
            <a:endParaRPr kumimoji="1" lang="en-US" altLang="ja-JP" sz="1100" dirty="0"/>
          </a:p>
          <a:p>
            <a:pPr marL="342900" indent="-342900">
              <a:buFont typeface="Arial" panose="020B0604020202020204" pitchFamily="34" charset="0"/>
              <a:buChar char="•"/>
            </a:pPr>
            <a:r>
              <a:rPr kumimoji="1" lang="ja-JP" altLang="en-US" sz="1100" dirty="0"/>
              <a:t>大学や公的研究機関は　</a:t>
            </a:r>
            <a:r>
              <a:rPr kumimoji="1" lang="en-US" altLang="ja-JP" sz="1100" dirty="0"/>
              <a:t>2.</a:t>
            </a:r>
            <a:r>
              <a:rPr kumimoji="1" lang="zh-TW" altLang="en-US" sz="1100" dirty="0"/>
              <a:t>研究開発計画</a:t>
            </a:r>
            <a:r>
              <a:rPr kumimoji="1" lang="ja-JP" altLang="en-US" sz="1100" dirty="0"/>
              <a:t>及び</a:t>
            </a:r>
            <a:r>
              <a:rPr kumimoji="1" lang="en-US" altLang="ja-JP" sz="1100" dirty="0"/>
              <a:t>4.</a:t>
            </a:r>
            <a:r>
              <a:rPr kumimoji="1" lang="ja-JP" altLang="en-US" sz="1100" dirty="0"/>
              <a:t>その他</a:t>
            </a:r>
            <a:r>
              <a:rPr kumimoji="1" lang="zh-TW" altLang="en-US" sz="1100" dirty="0"/>
              <a:t>／（</a:t>
            </a:r>
            <a:r>
              <a:rPr kumimoji="1" lang="en-US" altLang="zh-TW" sz="1100" dirty="0"/>
              <a:t>2</a:t>
            </a:r>
            <a:r>
              <a:rPr kumimoji="1" lang="zh-TW" altLang="en-US" sz="1100" dirty="0"/>
              <a:t>） </a:t>
            </a:r>
            <a:r>
              <a:rPr kumimoji="1" lang="ja-JP" altLang="en-US" sz="1100" dirty="0"/>
              <a:t>提案者情報のみを提出して下さい。</a:t>
            </a:r>
            <a:endParaRPr kumimoji="1" lang="en-US" altLang="ja-JP" sz="1100" dirty="0"/>
          </a:p>
          <a:p>
            <a:pPr marL="342900" indent="-342900">
              <a:buFont typeface="Arial" panose="020B0604020202020204" pitchFamily="34" charset="0"/>
              <a:buChar char="•"/>
            </a:pPr>
            <a:r>
              <a:rPr kumimoji="1" lang="ja-JP" altLang="en-US" sz="1100" dirty="0"/>
              <a:t>本事業戦略ビジョンは事業実施期間中、定期的に（年に１度を想定）更新の上、随時公開いただきます。さらに、プロジェクトにおける主要企業等</a:t>
            </a:r>
            <a:r>
              <a:rPr kumimoji="1" lang="en-US" altLang="ja-JP" sz="1100" baseline="30000" dirty="0"/>
              <a:t>※</a:t>
            </a:r>
            <a:r>
              <a:rPr kumimoji="1" lang="ja-JP" altLang="en-US" sz="1100" dirty="0"/>
              <a:t>の経営者（原則、代表取締役、代表執行役その他代表権を有する者）は、分野別</a:t>
            </a:r>
            <a:r>
              <a:rPr kumimoji="1" lang="en-US" altLang="ja-JP" sz="1100" dirty="0" err="1"/>
              <a:t>WG</a:t>
            </a:r>
            <a:r>
              <a:rPr kumimoji="1" lang="ja-JP" altLang="en-US" sz="1100" dirty="0"/>
              <a:t>において、本事業戦略ビジョンに基づき、（非公開とすべき情報の取り扱いには十分に留意の上で）事業の進捗に加えて、コンテクスト（事業環境）の変化にアジャイルに対応しているかどうかを説明いただく予定ですので、内容をよく確認の上、提出してください。</a:t>
            </a:r>
            <a:endParaRPr kumimoji="1" lang="en-US" altLang="ja-JP" sz="1100" dirty="0"/>
          </a:p>
          <a:p>
            <a:pPr marL="442913" indent="-442913"/>
            <a:r>
              <a:rPr kumimoji="1" lang="ja-JP" altLang="en-US" sz="1100" dirty="0"/>
              <a:t>　　　　</a:t>
            </a:r>
            <a:r>
              <a:rPr kumimoji="1" lang="en-US" altLang="ja-JP" sz="1100" dirty="0"/>
              <a:t>※</a:t>
            </a:r>
            <a:r>
              <a:rPr kumimoji="1" lang="ja-JP" altLang="en-US" sz="1100" dirty="0"/>
              <a:t>国費負担額がプロジェクト内で最大の実施主体（大学や公的研究機関等を除く、 実施主体がコンソーシアムの場合は幹事会社）、及び国費負担額がプロジェクト全体の</a:t>
            </a:r>
            <a:r>
              <a:rPr kumimoji="1" lang="en-US" altLang="ja-JP" sz="1100" dirty="0"/>
              <a:t>10</a:t>
            </a:r>
            <a:r>
              <a:rPr kumimoji="1" lang="ja-JP" altLang="en-US" sz="1100" dirty="0"/>
              <a:t>％以上かつ上位３社程度の主要企業等（コンソーシアム単位ではなく企業等の単位）　　　　</a:t>
            </a:r>
            <a:endParaRPr kumimoji="1" lang="en-US" altLang="ja-JP" sz="1100" dirty="0"/>
          </a:p>
        </p:txBody>
      </p:sp>
      <p:sp>
        <p:nvSpPr>
          <p:cNvPr id="8" name="テキスト ボックス 7"/>
          <p:cNvSpPr txBox="1"/>
          <p:nvPr/>
        </p:nvSpPr>
        <p:spPr>
          <a:xfrm>
            <a:off x="9656064" y="205562"/>
            <a:ext cx="2309108" cy="396949"/>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rgbClr val="575757"/>
                </a:solidFill>
                <a:latin typeface="Meiryo UI" panose="020B0604030504040204" pitchFamily="50" charset="-128"/>
                <a:ea typeface="Meiryo UI" panose="020B0604030504040204" pitchFamily="50" charset="-128"/>
              </a:rPr>
              <a:t>(</a:t>
            </a:r>
            <a:r>
              <a:rPr kumimoji="1" lang="ja-JP" altLang="en-US" sz="1600" dirty="0">
                <a:solidFill>
                  <a:srgbClr val="575757"/>
                </a:solidFill>
                <a:latin typeface="Meiryo UI" panose="020B0604030504040204" pitchFamily="50" charset="-128"/>
                <a:ea typeface="Meiryo UI" panose="020B0604030504040204" pitchFamily="50" charset="-128"/>
              </a:rPr>
              <a:t>応募フォーマット</a:t>
            </a:r>
            <a:r>
              <a:rPr kumimoji="1" lang="en-US" altLang="ja-JP" sz="1600" dirty="0">
                <a:solidFill>
                  <a:srgbClr val="575757"/>
                </a:solidFill>
                <a:latin typeface="Meiryo UI" panose="020B0604030504040204" pitchFamily="50" charset="-128"/>
                <a:ea typeface="Meiryo UI" panose="020B0604030504040204" pitchFamily="50" charset="-128"/>
              </a:rPr>
              <a:t>)</a:t>
            </a:r>
          </a:p>
        </p:txBody>
      </p:sp>
      <p:sp>
        <p:nvSpPr>
          <p:cNvPr id="2" name="テキスト ボックス 1"/>
          <p:cNvSpPr txBox="1"/>
          <p:nvPr/>
        </p:nvSpPr>
        <p:spPr>
          <a:xfrm>
            <a:off x="5854046" y="3725094"/>
            <a:ext cx="5542961" cy="480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dirty="0">
                <a:solidFill>
                  <a:schemeClr val="bg1"/>
                </a:solidFill>
                <a:latin typeface="Meiryo UI" panose="020B0604030504040204" pitchFamily="50" charset="-128"/>
                <a:ea typeface="Meiryo UI" panose="020B0604030504040204" pitchFamily="50" charset="-128"/>
              </a:rPr>
              <a:t>（共同提案者（再委託先除く）：Ｂ社）</a:t>
            </a:r>
          </a:p>
        </p:txBody>
      </p:sp>
      <p:sp>
        <p:nvSpPr>
          <p:cNvPr id="9" name="テキスト ボックス 8"/>
          <p:cNvSpPr txBox="1"/>
          <p:nvPr/>
        </p:nvSpPr>
        <p:spPr>
          <a:xfrm>
            <a:off x="9802425" y="3793569"/>
            <a:ext cx="2389575" cy="34381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bg1"/>
                </a:solidFill>
                <a:latin typeface="Meiryo UI" panose="020B0604030504040204" pitchFamily="50" charset="-128"/>
                <a:ea typeface="Meiryo UI" panose="020B0604030504040204" pitchFamily="50" charset="-128"/>
              </a:rPr>
              <a:t>※</a:t>
            </a:r>
            <a:r>
              <a:rPr kumimoji="1" lang="ja-JP" altLang="en-US" sz="900" dirty="0">
                <a:solidFill>
                  <a:schemeClr val="bg1"/>
                </a:solidFill>
                <a:latin typeface="Meiryo UI" panose="020B0604030504040204" pitchFamily="50" charset="-128"/>
                <a:ea typeface="Meiryo UI" panose="020B0604030504040204" pitchFamily="50" charset="-128"/>
              </a:rPr>
              <a:t>コンソーシアム等による共同実施の場合には、幹事企業を明記して下さい。</a:t>
            </a:r>
          </a:p>
        </p:txBody>
      </p:sp>
    </p:spTree>
    <p:extLst>
      <p:ext uri="{BB962C8B-B14F-4D97-AF65-F5344CB8AC3E}">
        <p14:creationId xmlns:p14="http://schemas.microsoft.com/office/powerpoint/2010/main" val="6565606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48EEFF1A-05AA-4A99-AD5F-AD8C8CA1B907}"/>
              </a:ext>
            </a:extLst>
          </p:cNvPr>
          <p:cNvCxnSpPr>
            <a:cxnSpLocks/>
          </p:cNvCxnSpPr>
          <p:nvPr/>
        </p:nvCxnSpPr>
        <p:spPr>
          <a:xfrm>
            <a:off x="5172344" y="1581901"/>
            <a:ext cx="675913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3E14928-9E5F-4CEF-BDF0-B1300F571DFE}"/>
              </a:ext>
            </a:extLst>
          </p:cNvPr>
          <p:cNvSpPr txBox="1"/>
          <p:nvPr/>
        </p:nvSpPr>
        <p:spPr>
          <a:xfrm>
            <a:off x="5178293" y="1330079"/>
            <a:ext cx="4731395"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他社に対する比較優位性</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99" name="Rectangle 98">
            <a:extLst>
              <a:ext uri="{FF2B5EF4-FFF2-40B4-BE49-F238E27FC236}">
                <a16:creationId xmlns:a16="http://schemas.microsoft.com/office/drawing/2014/main" id="{EFFE6E39-68E5-4A0D-A2C9-858D2F73911C}"/>
              </a:ext>
            </a:extLst>
          </p:cNvPr>
          <p:cNvSpPr/>
          <p:nvPr/>
        </p:nvSpPr>
        <p:spPr>
          <a:xfrm>
            <a:off x="5178293" y="1631596"/>
            <a:ext cx="6747814" cy="93320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想定される国内外の競合との比較において、想定される自社の現在の優位性をどのように活かし、将来</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年まで</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の優位性をどのように築いていくのか、を整理</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（技術、顧客基盤、サプライチェーン（国内経済への波及効果にも言及すること）、その他経営資源（設備、資本力、人材）等）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EB2480E1-0E67-4A99-9679-153364B78B2D}"/>
              </a:ext>
            </a:extLst>
          </p:cNvPr>
          <p:cNvCxnSpPr>
            <a:cxnSpLocks/>
          </p:cNvCxnSpPr>
          <p:nvPr/>
        </p:nvCxnSpPr>
        <p:spPr>
          <a:xfrm>
            <a:off x="5029485" y="2055223"/>
            <a:ext cx="0" cy="4428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8A45652-7F88-4803-93E9-DF71B0FFC205}"/>
              </a:ext>
            </a:extLst>
          </p:cNvPr>
          <p:cNvSpPr txBox="1"/>
          <p:nvPr/>
        </p:nvSpPr>
        <p:spPr>
          <a:xfrm>
            <a:off x="613339" y="1324679"/>
            <a:ext cx="4262400" cy="3151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自社の強み、弱み（経営資源）</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3" name="TextBox 52">
            <a:extLst>
              <a:ext uri="{FF2B5EF4-FFF2-40B4-BE49-F238E27FC236}">
                <a16:creationId xmlns:a16="http://schemas.microsoft.com/office/drawing/2014/main" id="{129B3EA9-75F2-4426-9C07-D74ABFB7AD07}"/>
              </a:ext>
            </a:extLst>
          </p:cNvPr>
          <p:cNvSpPr txBox="1"/>
          <p:nvPr/>
        </p:nvSpPr>
        <p:spPr>
          <a:xfrm>
            <a:off x="674049" y="4683375"/>
            <a:ext cx="4005077" cy="852997"/>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自社の強み</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6" name="TextBox 35" descr="ｔ">
            <a:extLst>
              <a:ext uri="{FF2B5EF4-FFF2-40B4-BE49-F238E27FC236}">
                <a16:creationId xmlns:a16="http://schemas.microsoft.com/office/drawing/2014/main" id="{0ED78D2C-E81F-4C90-A536-678F03CD7E54}"/>
              </a:ext>
            </a:extLst>
          </p:cNvPr>
          <p:cNvSpPr txBox="1"/>
          <p:nvPr/>
        </p:nvSpPr>
        <p:spPr>
          <a:xfrm>
            <a:off x="662731" y="2575794"/>
            <a:ext cx="3998869" cy="1937712"/>
          </a:xfrm>
          <a:prstGeom prst="roundRect">
            <a:avLst>
              <a:gd name="adj" fmla="val 5943"/>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sz="1400" b="1" dirty="0">
                <a:solidFill>
                  <a:schemeClr val="tx1"/>
                </a:solidFill>
                <a:latin typeface="Trebuchet MS" panose="020B0603020202020204" pitchFamily="34" charset="0"/>
                <a:ea typeface="Meiryo UI" panose="020B0604030504040204" pitchFamily="50" charset="-128"/>
              </a:rPr>
              <a:t>ターゲットに対する提供価値</a:t>
            </a:r>
            <a:endParaRPr kumimoji="1" lang="en-US" altLang="ja-JP" sz="1400" b="1"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4" name="Straight Connector 53">
            <a:extLst>
              <a:ext uri="{FF2B5EF4-FFF2-40B4-BE49-F238E27FC236}">
                <a16:creationId xmlns:a16="http://schemas.microsoft.com/office/drawing/2014/main" id="{F24DDFC1-9A92-4F0B-B4C4-02875B0770C2}"/>
              </a:ext>
            </a:extLst>
          </p:cNvPr>
          <p:cNvCxnSpPr>
            <a:cxnSpLocks/>
          </p:cNvCxnSpPr>
          <p:nvPr/>
        </p:nvCxnSpPr>
        <p:spPr>
          <a:xfrm>
            <a:off x="611625" y="1581901"/>
            <a:ext cx="42624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75709E41-187E-4563-8EBA-975FF9AB762E}"/>
              </a:ext>
            </a:extLst>
          </p:cNvPr>
          <p:cNvSpPr/>
          <p:nvPr/>
        </p:nvSpPr>
        <p:spPr>
          <a:xfrm>
            <a:off x="617833" y="1631597"/>
            <a:ext cx="4262400" cy="77211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前述のターゲットに対して、自社の強みをどのように活かして価値（特に、日本国内にもたらされる価値にも言及すること）を提供していくのか、また弱みへの対応を整理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E759795C-FFD1-443B-BDA5-A9E878CA6DC2}"/>
              </a:ext>
            </a:extLst>
          </p:cNvPr>
          <p:cNvSpPr txBox="1"/>
          <p:nvPr/>
        </p:nvSpPr>
        <p:spPr>
          <a:xfrm>
            <a:off x="5161612" y="3005056"/>
            <a:ext cx="533088" cy="160871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defPPr>
              <a:defRPr lang="en-US"/>
            </a:defPPr>
            <a:lvl1pPr algn="ctr">
              <a:defRPr kumimoji="1" sz="1400">
                <a:solidFill>
                  <a:srgbClr val="575757"/>
                </a:solidFill>
                <a:latin typeface="Meiryo UI" panose="020B0604030504040204" pitchFamily="50" charset="-128"/>
                <a:ea typeface="Meiryo UI" panose="020B0604030504040204" pitchFamily="50" charset="-128"/>
              </a:defRPr>
            </a:lvl1pPr>
          </a:lstStyle>
          <a:p>
            <a:r>
              <a:rPr lang="ja-JP" altLang="en-US" b="1">
                <a:solidFill>
                  <a:schemeClr val="tx1"/>
                </a:solidFill>
              </a:rPr>
              <a:t>自社</a:t>
            </a:r>
            <a:endParaRPr lang="en-US" b="1" dirty="0" err="1">
              <a:solidFill>
                <a:schemeClr val="tx1"/>
              </a:solidFill>
            </a:endParaRPr>
          </a:p>
        </p:txBody>
      </p:sp>
      <p:sp>
        <p:nvSpPr>
          <p:cNvPr id="26" name="TextBox 25">
            <a:extLst>
              <a:ext uri="{FF2B5EF4-FFF2-40B4-BE49-F238E27FC236}">
                <a16:creationId xmlns:a16="http://schemas.microsoft.com/office/drawing/2014/main" id="{AA40AF72-6E32-4734-8B23-B01EBE919792}"/>
              </a:ext>
            </a:extLst>
          </p:cNvPr>
          <p:cNvSpPr txBox="1"/>
          <p:nvPr/>
        </p:nvSpPr>
        <p:spPr>
          <a:xfrm>
            <a:off x="5161612" y="4672372"/>
            <a:ext cx="533088" cy="864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A</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7" name="TextBox 26">
            <a:extLst>
              <a:ext uri="{FF2B5EF4-FFF2-40B4-BE49-F238E27FC236}">
                <a16:creationId xmlns:a16="http://schemas.microsoft.com/office/drawing/2014/main" id="{E04A3BE6-C60D-4D3F-914D-E407ABD01F80}"/>
              </a:ext>
            </a:extLst>
          </p:cNvPr>
          <p:cNvSpPr txBox="1"/>
          <p:nvPr/>
        </p:nvSpPr>
        <p:spPr>
          <a:xfrm>
            <a:off x="5161612" y="5594963"/>
            <a:ext cx="533088" cy="89379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競合</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en-US" altLang="ja-JP" sz="1400" b="1" dirty="0">
                <a:solidFill>
                  <a:schemeClr val="tx1"/>
                </a:solidFill>
                <a:latin typeface="Meiryo UI" panose="020B0604030504040204" pitchFamily="50" charset="-128"/>
                <a:ea typeface="Meiryo UI" panose="020B0604030504040204" pitchFamily="50" charset="-128"/>
              </a:rPr>
              <a:t>B</a:t>
            </a:r>
            <a:r>
              <a:rPr kumimoji="1" lang="ja-JP" altLang="en-US" sz="1400" b="1" dirty="0">
                <a:solidFill>
                  <a:schemeClr val="tx1"/>
                </a:solidFill>
                <a:latin typeface="Meiryo UI" panose="020B0604030504040204" pitchFamily="50" charset="-128"/>
                <a:ea typeface="Meiryo UI" panose="020B0604030504040204" pitchFamily="50" charset="-128"/>
              </a:rPr>
              <a:t>社</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28" name="TextBox 27" descr="ｔ">
            <a:extLst>
              <a:ext uri="{FF2B5EF4-FFF2-40B4-BE49-F238E27FC236}">
                <a16:creationId xmlns:a16="http://schemas.microsoft.com/office/drawing/2014/main" id="{DE43BC92-2A24-4223-814C-D60EE2A50952}"/>
              </a:ext>
            </a:extLst>
          </p:cNvPr>
          <p:cNvSpPr txBox="1"/>
          <p:nvPr/>
        </p:nvSpPr>
        <p:spPr>
          <a:xfrm>
            <a:off x="5938672" y="3029318"/>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現在</a:t>
            </a:r>
            <a:r>
              <a:rPr kumimoji="1" lang="en-US" altLang="ja-JP" sz="1200" dirty="0">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102" name="TextBox 101">
            <a:extLst>
              <a:ext uri="{FF2B5EF4-FFF2-40B4-BE49-F238E27FC236}">
                <a16:creationId xmlns:a16="http://schemas.microsoft.com/office/drawing/2014/main" id="{E40AF814-350F-4853-B6B3-29D10954E182}"/>
              </a:ext>
            </a:extLst>
          </p:cNvPr>
          <p:cNvSpPr txBox="1"/>
          <p:nvPr/>
        </p:nvSpPr>
        <p:spPr>
          <a:xfrm>
            <a:off x="5938672"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5" name="TextBox 104" descr="ｔ">
            <a:extLst>
              <a:ext uri="{FF2B5EF4-FFF2-40B4-BE49-F238E27FC236}">
                <a16:creationId xmlns:a16="http://schemas.microsoft.com/office/drawing/2014/main" id="{16DE6F73-1D54-44D4-AD25-1984BC7DA1E5}"/>
              </a:ext>
            </a:extLst>
          </p:cNvPr>
          <p:cNvSpPr txBox="1"/>
          <p:nvPr/>
        </p:nvSpPr>
        <p:spPr>
          <a:xfrm>
            <a:off x="7484832"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7" name="TextBox 106" descr="ｔ">
            <a:extLst>
              <a:ext uri="{FF2B5EF4-FFF2-40B4-BE49-F238E27FC236}">
                <a16:creationId xmlns:a16="http://schemas.microsoft.com/office/drawing/2014/main" id="{AA0339DF-AB2C-44F3-A4EB-7FFABC3C3A72}"/>
              </a:ext>
            </a:extLst>
          </p:cNvPr>
          <p:cNvSpPr txBox="1"/>
          <p:nvPr/>
        </p:nvSpPr>
        <p:spPr>
          <a:xfrm flipH="1">
            <a:off x="9030991" y="3029318"/>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108" name="TextBox 107" descr="ｔ">
            <a:extLst>
              <a:ext uri="{FF2B5EF4-FFF2-40B4-BE49-F238E27FC236}">
                <a16:creationId xmlns:a16="http://schemas.microsoft.com/office/drawing/2014/main" id="{2F5D8C40-212A-46A4-801C-FEFED149D44E}"/>
              </a:ext>
            </a:extLst>
          </p:cNvPr>
          <p:cNvSpPr txBox="1"/>
          <p:nvPr/>
        </p:nvSpPr>
        <p:spPr>
          <a:xfrm>
            <a:off x="10577149" y="3029318"/>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93" name="TextBox 92">
            <a:extLst>
              <a:ext uri="{FF2B5EF4-FFF2-40B4-BE49-F238E27FC236}">
                <a16:creationId xmlns:a16="http://schemas.microsoft.com/office/drawing/2014/main" id="{109AB820-5072-4D12-A428-619047CA6194}"/>
              </a:ext>
            </a:extLst>
          </p:cNvPr>
          <p:cNvSpPr txBox="1"/>
          <p:nvPr/>
        </p:nvSpPr>
        <p:spPr>
          <a:xfrm>
            <a:off x="5983292" y="2710091"/>
            <a:ext cx="1425103" cy="2650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技術</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4" name="TextBox 93">
            <a:extLst>
              <a:ext uri="{FF2B5EF4-FFF2-40B4-BE49-F238E27FC236}">
                <a16:creationId xmlns:a16="http://schemas.microsoft.com/office/drawing/2014/main" id="{31E9321D-65A5-4080-82DE-C74C41EC5730}"/>
              </a:ext>
            </a:extLst>
          </p:cNvPr>
          <p:cNvSpPr txBox="1"/>
          <p:nvPr/>
        </p:nvSpPr>
        <p:spPr>
          <a:xfrm>
            <a:off x="7520345"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顧客基盤</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5" name="TextBox 94">
            <a:extLst>
              <a:ext uri="{FF2B5EF4-FFF2-40B4-BE49-F238E27FC236}">
                <a16:creationId xmlns:a16="http://schemas.microsoft.com/office/drawing/2014/main" id="{425F5C6C-D18B-427E-9202-937A4C7484E3}"/>
              </a:ext>
            </a:extLst>
          </p:cNvPr>
          <p:cNvSpPr txBox="1"/>
          <p:nvPr/>
        </p:nvSpPr>
        <p:spPr>
          <a:xfrm>
            <a:off x="9057398"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サプライチェーン</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96" name="TextBox 95">
            <a:extLst>
              <a:ext uri="{FF2B5EF4-FFF2-40B4-BE49-F238E27FC236}">
                <a16:creationId xmlns:a16="http://schemas.microsoft.com/office/drawing/2014/main" id="{B9FD90DE-D764-4085-92D1-0A10F28B5C67}"/>
              </a:ext>
            </a:extLst>
          </p:cNvPr>
          <p:cNvSpPr txBox="1"/>
          <p:nvPr/>
        </p:nvSpPr>
        <p:spPr>
          <a:xfrm>
            <a:off x="10594452" y="2706194"/>
            <a:ext cx="1425103" cy="25970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その他経営資源</a:t>
            </a:r>
            <a:endParaRPr kumimoji="1" lang="en-US" sz="1400" dirty="0" err="1">
              <a:solidFill>
                <a:schemeClr val="tx1"/>
              </a:solidFill>
              <a:latin typeface="Meiryo UI" panose="020B0604030504040204" pitchFamily="50" charset="-128"/>
              <a:ea typeface="Meiryo UI" panose="020B0604030504040204" pitchFamily="50" charset="-128"/>
            </a:endParaRPr>
          </a:p>
        </p:txBody>
      </p:sp>
      <p:cxnSp>
        <p:nvCxnSpPr>
          <p:cNvPr id="7" name="Straight Connector 6">
            <a:extLst>
              <a:ext uri="{FF2B5EF4-FFF2-40B4-BE49-F238E27FC236}">
                <a16:creationId xmlns:a16="http://schemas.microsoft.com/office/drawing/2014/main" id="{030A13AA-B30D-4150-A864-B35B50E1E0C1}"/>
              </a:ext>
            </a:extLst>
          </p:cNvPr>
          <p:cNvCxnSpPr/>
          <p:nvPr/>
        </p:nvCxnSpPr>
        <p:spPr>
          <a:xfrm>
            <a:off x="5937265"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A529E28-53C3-4CF1-9672-257197660E88}"/>
              </a:ext>
            </a:extLst>
          </p:cNvPr>
          <p:cNvCxnSpPr/>
          <p:nvPr/>
        </p:nvCxnSpPr>
        <p:spPr>
          <a:xfrm>
            <a:off x="7483424"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E0507D6-C5D5-4A23-8E1C-4161B7EDE4E9}"/>
              </a:ext>
            </a:extLst>
          </p:cNvPr>
          <p:cNvCxnSpPr/>
          <p:nvPr/>
        </p:nvCxnSpPr>
        <p:spPr>
          <a:xfrm>
            <a:off x="9029583"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187652E-DD78-4A5F-9949-9002C5A88BCD}"/>
              </a:ext>
            </a:extLst>
          </p:cNvPr>
          <p:cNvCxnSpPr/>
          <p:nvPr/>
        </p:nvCxnSpPr>
        <p:spPr>
          <a:xfrm>
            <a:off x="10575741" y="2979623"/>
            <a:ext cx="147113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1" descr="ｔ">
            <a:extLst>
              <a:ext uri="{FF2B5EF4-FFF2-40B4-BE49-F238E27FC236}">
                <a16:creationId xmlns:a16="http://schemas.microsoft.com/office/drawing/2014/main" id="{B29622F8-69F8-475A-9880-3EC14099C43F}"/>
              </a:ext>
            </a:extLst>
          </p:cNvPr>
          <p:cNvSpPr txBox="1"/>
          <p:nvPr/>
        </p:nvSpPr>
        <p:spPr>
          <a:xfrm>
            <a:off x="1057714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66" name="TextBox 65">
            <a:extLst>
              <a:ext uri="{FF2B5EF4-FFF2-40B4-BE49-F238E27FC236}">
                <a16:creationId xmlns:a16="http://schemas.microsoft.com/office/drawing/2014/main" id="{B9596EC6-126A-4BCB-833A-E7C10B8A66EE}"/>
              </a:ext>
            </a:extLst>
          </p:cNvPr>
          <p:cNvSpPr txBox="1"/>
          <p:nvPr/>
        </p:nvSpPr>
        <p:spPr>
          <a:xfrm>
            <a:off x="7490599"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7" name="TextBox 66">
            <a:extLst>
              <a:ext uri="{FF2B5EF4-FFF2-40B4-BE49-F238E27FC236}">
                <a16:creationId xmlns:a16="http://schemas.microsoft.com/office/drawing/2014/main" id="{353ECD79-2A6E-48AE-A05C-98CD3D9FC286}"/>
              </a:ext>
            </a:extLst>
          </p:cNvPr>
          <p:cNvSpPr txBox="1"/>
          <p:nvPr/>
        </p:nvSpPr>
        <p:spPr>
          <a:xfrm>
            <a:off x="9030991" y="4696632"/>
            <a:ext cx="1469724" cy="864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8" name="TextBox 67">
            <a:extLst>
              <a:ext uri="{FF2B5EF4-FFF2-40B4-BE49-F238E27FC236}">
                <a16:creationId xmlns:a16="http://schemas.microsoft.com/office/drawing/2014/main" id="{552B661C-2A37-4D54-9047-FA587FB33D81}"/>
              </a:ext>
            </a:extLst>
          </p:cNvPr>
          <p:cNvSpPr txBox="1"/>
          <p:nvPr/>
        </p:nvSpPr>
        <p:spPr>
          <a:xfrm>
            <a:off x="5938672"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9" name="TextBox 68" descr="ｔ">
            <a:extLst>
              <a:ext uri="{FF2B5EF4-FFF2-40B4-BE49-F238E27FC236}">
                <a16:creationId xmlns:a16="http://schemas.microsoft.com/office/drawing/2014/main" id="{53159FC0-D44C-4188-8D54-E23FED720D63}"/>
              </a:ext>
            </a:extLst>
          </p:cNvPr>
          <p:cNvSpPr txBox="1"/>
          <p:nvPr/>
        </p:nvSpPr>
        <p:spPr>
          <a:xfrm>
            <a:off x="1057714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sp>
        <p:nvSpPr>
          <p:cNvPr id="70" name="TextBox 69">
            <a:extLst>
              <a:ext uri="{FF2B5EF4-FFF2-40B4-BE49-F238E27FC236}">
                <a16:creationId xmlns:a16="http://schemas.microsoft.com/office/drawing/2014/main" id="{2884B78A-CAF7-484E-912F-6025FD5D6EA8}"/>
              </a:ext>
            </a:extLst>
          </p:cNvPr>
          <p:cNvSpPr txBox="1"/>
          <p:nvPr/>
        </p:nvSpPr>
        <p:spPr>
          <a:xfrm>
            <a:off x="7490599"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71" name="TextBox 70">
            <a:extLst>
              <a:ext uri="{FF2B5EF4-FFF2-40B4-BE49-F238E27FC236}">
                <a16:creationId xmlns:a16="http://schemas.microsoft.com/office/drawing/2014/main" id="{AADA295E-5499-4686-A013-2D1DAE71A20D}"/>
              </a:ext>
            </a:extLst>
          </p:cNvPr>
          <p:cNvSpPr txBox="1"/>
          <p:nvPr/>
        </p:nvSpPr>
        <p:spPr>
          <a:xfrm>
            <a:off x="9030991" y="5636565"/>
            <a:ext cx="1469724" cy="87644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36000" rIns="0" bIns="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cxnSp>
        <p:nvCxnSpPr>
          <p:cNvPr id="76" name="Straight Connector 75">
            <a:extLst>
              <a:ext uri="{FF2B5EF4-FFF2-40B4-BE49-F238E27FC236}">
                <a16:creationId xmlns:a16="http://schemas.microsoft.com/office/drawing/2014/main" id="{99C2B567-CF15-4E21-B0A8-C0909912DFD9}"/>
              </a:ext>
            </a:extLst>
          </p:cNvPr>
          <p:cNvCxnSpPr/>
          <p:nvPr/>
        </p:nvCxnSpPr>
        <p:spPr>
          <a:xfrm rot="16200000" flipV="1">
            <a:off x="2620231" y="2614743"/>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A8DC37D2-530E-4A1D-AFA0-83B4763321C9}"/>
              </a:ext>
            </a:extLst>
          </p:cNvPr>
          <p:cNvGrpSpPr/>
          <p:nvPr/>
        </p:nvGrpSpPr>
        <p:grpSpPr>
          <a:xfrm rot="16200000" flipV="1">
            <a:off x="2935146" y="4459288"/>
            <a:ext cx="306171" cy="306910"/>
            <a:chOff x="5937564" y="3833745"/>
            <a:chExt cx="306171" cy="306910"/>
          </a:xfrm>
        </p:grpSpPr>
        <p:sp>
          <p:nvSpPr>
            <p:cNvPr id="78" name="Freeform 94">
              <a:extLst>
                <a:ext uri="{FF2B5EF4-FFF2-40B4-BE49-F238E27FC236}">
                  <a16:creationId xmlns:a16="http://schemas.microsoft.com/office/drawing/2014/main" id="{EF9148C3-4D34-4E64-9584-30D38833C7D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79" name="Freeform 95">
              <a:extLst>
                <a:ext uri="{FF2B5EF4-FFF2-40B4-BE49-F238E27FC236}">
                  <a16:creationId xmlns:a16="http://schemas.microsoft.com/office/drawing/2014/main" id="{F620EF33-B368-45B1-8024-2460A467C0B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31" name="Straight Connector 30">
            <a:extLst>
              <a:ext uri="{FF2B5EF4-FFF2-40B4-BE49-F238E27FC236}">
                <a16:creationId xmlns:a16="http://schemas.microsoft.com/office/drawing/2014/main" id="{9C41C662-1B51-4459-8619-E1603EE0C62D}"/>
              </a:ext>
            </a:extLst>
          </p:cNvPr>
          <p:cNvCxnSpPr/>
          <p:nvPr/>
        </p:nvCxnSpPr>
        <p:spPr>
          <a:xfrm flipH="1">
            <a:off x="667816" y="2686305"/>
            <a:ext cx="0" cy="1764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D1C87F1-EF70-433D-B22C-46D4D2AE0FF7}"/>
              </a:ext>
            </a:extLst>
          </p:cNvPr>
          <p:cNvCxnSpPr/>
          <p:nvPr/>
        </p:nvCxnSpPr>
        <p:spPr>
          <a:xfrm>
            <a:off x="667816" y="4769673"/>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Freeform: Shape 83">
            <a:extLst>
              <a:ext uri="{FF2B5EF4-FFF2-40B4-BE49-F238E27FC236}">
                <a16:creationId xmlns:a16="http://schemas.microsoft.com/office/drawing/2014/main" id="{0C44D727-C1CB-4160-BCAC-737639ADB19F}"/>
              </a:ext>
            </a:extLst>
          </p:cNvPr>
          <p:cNvSpPr/>
          <p:nvPr/>
        </p:nvSpPr>
        <p:spPr>
          <a:xfrm>
            <a:off x="4669625" y="4672372"/>
            <a:ext cx="409784" cy="1054567"/>
          </a:xfrm>
          <a:custGeom>
            <a:avLst/>
            <a:gdLst>
              <a:gd name="connsiteX0" fmla="*/ 854243 w 866274"/>
              <a:gd name="connsiteY0" fmla="*/ 0 h 3898231"/>
              <a:gd name="connsiteX1" fmla="*/ 0 w 866274"/>
              <a:gd name="connsiteY1" fmla="*/ 1371600 h 3898231"/>
              <a:gd name="connsiteX2" fmla="*/ 866274 w 866274"/>
              <a:gd name="connsiteY2" fmla="*/ 3898231 h 3898231"/>
              <a:gd name="connsiteX0" fmla="*/ 701150 w 713181"/>
              <a:gd name="connsiteY0" fmla="*/ 286372 h 4184603"/>
              <a:gd name="connsiteX1" fmla="*/ 0 w 713181"/>
              <a:gd name="connsiteY1" fmla="*/ 0 h 4184603"/>
              <a:gd name="connsiteX2" fmla="*/ 713181 w 713181"/>
              <a:gd name="connsiteY2" fmla="*/ 4184603 h 4184603"/>
              <a:gd name="connsiteX0" fmla="*/ 701150 w 732317"/>
              <a:gd name="connsiteY0" fmla="*/ 286372 h 1979670"/>
              <a:gd name="connsiteX1" fmla="*/ 0 w 732317"/>
              <a:gd name="connsiteY1" fmla="*/ 0 h 1979670"/>
              <a:gd name="connsiteX2" fmla="*/ 732317 w 732317"/>
              <a:gd name="connsiteY2" fmla="*/ 1979670 h 1979670"/>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92067 w 823234"/>
              <a:gd name="connsiteY0" fmla="*/ -1 h 1693297"/>
              <a:gd name="connsiteX1" fmla="*/ 0 w 823234"/>
              <a:gd name="connsiteY1" fmla="*/ 899698 h 1693297"/>
              <a:gd name="connsiteX2" fmla="*/ 823234 w 823234"/>
              <a:gd name="connsiteY2" fmla="*/ 1693297 h 1693297"/>
              <a:gd name="connsiteX0" fmla="*/ 792067 w 823234"/>
              <a:gd name="connsiteY0" fmla="*/ 1 h 1693299"/>
              <a:gd name="connsiteX1" fmla="*/ 0 w 823234"/>
              <a:gd name="connsiteY1" fmla="*/ 899700 h 1693299"/>
              <a:gd name="connsiteX2" fmla="*/ 823234 w 823234"/>
              <a:gd name="connsiteY2" fmla="*/ 1693299 h 1693299"/>
              <a:gd name="connsiteX0" fmla="*/ 762077 w 823234"/>
              <a:gd name="connsiteY0" fmla="*/ 0 h 1234244"/>
              <a:gd name="connsiteX1" fmla="*/ 0 w 823234"/>
              <a:gd name="connsiteY1" fmla="*/ 440645 h 1234244"/>
              <a:gd name="connsiteX2" fmla="*/ 823234 w 823234"/>
              <a:gd name="connsiteY2" fmla="*/ 1234244 h 123424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94284"/>
              <a:gd name="connsiteX1" fmla="*/ 0 w 762077"/>
              <a:gd name="connsiteY1" fmla="*/ 440645 h 994284"/>
              <a:gd name="connsiteX2" fmla="*/ 743262 w 762077"/>
              <a:gd name="connsiteY2" fmla="*/ 994284 h 994284"/>
              <a:gd name="connsiteX0" fmla="*/ 762077 w 762077"/>
              <a:gd name="connsiteY0" fmla="*/ 0 h 983851"/>
              <a:gd name="connsiteX1" fmla="*/ 0 w 762077"/>
              <a:gd name="connsiteY1" fmla="*/ 440645 h 983851"/>
              <a:gd name="connsiteX2" fmla="*/ 743261 w 762077"/>
              <a:gd name="connsiteY2" fmla="*/ 983851 h 983851"/>
            </a:gdLst>
            <a:ahLst/>
            <a:cxnLst>
              <a:cxn ang="0">
                <a:pos x="connsiteX0" y="connsiteY0"/>
              </a:cxn>
              <a:cxn ang="0">
                <a:pos x="connsiteX1" y="connsiteY1"/>
              </a:cxn>
              <a:cxn ang="0">
                <a:pos x="connsiteX2" y="connsiteY2"/>
              </a:cxn>
            </a:cxnLst>
            <a:rect l="l" t="t" r="r" b="b"/>
            <a:pathLst>
              <a:path w="762077" h="983851">
                <a:moveTo>
                  <a:pt x="762077" y="0"/>
                </a:moveTo>
                <a:lnTo>
                  <a:pt x="0" y="440645"/>
                </a:lnTo>
                <a:cubicBezTo>
                  <a:pt x="731763" y="1013354"/>
                  <a:pt x="39593" y="486589"/>
                  <a:pt x="743261" y="983851"/>
                </a:cubicBezTo>
              </a:path>
            </a:pathLst>
          </a:cu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latin typeface="Meiryo UI" panose="020B0604030504040204" pitchFamily="50" charset="-128"/>
              <a:ea typeface="Meiryo UI" panose="020B0604030504040204" pitchFamily="50" charset="-128"/>
            </a:endParaRPr>
          </a:p>
        </p:txBody>
      </p:sp>
      <p:cxnSp>
        <p:nvCxnSpPr>
          <p:cNvPr id="11" name="Straight Connector 10">
            <a:extLst>
              <a:ext uri="{FF2B5EF4-FFF2-40B4-BE49-F238E27FC236}">
                <a16:creationId xmlns:a16="http://schemas.microsoft.com/office/drawing/2014/main" id="{0698B675-7247-4E77-B519-E7CC3827CA5A}"/>
              </a:ext>
            </a:extLst>
          </p:cNvPr>
          <p:cNvCxnSpPr/>
          <p:nvPr/>
        </p:nvCxnSpPr>
        <p:spPr>
          <a:xfrm>
            <a:off x="5877631" y="3029316"/>
            <a:ext cx="0" cy="16092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5CB9F0C9-9D64-45F3-AEA7-578566D8B318}"/>
              </a:ext>
            </a:extLst>
          </p:cNvPr>
          <p:cNvCxnSpPr/>
          <p:nvPr/>
        </p:nvCxnSpPr>
        <p:spPr>
          <a:xfrm>
            <a:off x="5877631" y="4696632"/>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9952B0F-6E3D-4D99-AD3C-E2BF243519CE}"/>
              </a:ext>
            </a:extLst>
          </p:cNvPr>
          <p:cNvCxnSpPr/>
          <p:nvPr/>
        </p:nvCxnSpPr>
        <p:spPr>
          <a:xfrm>
            <a:off x="5877631" y="5619223"/>
            <a:ext cx="0" cy="864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71DDCA08-2968-42A5-B97B-DDDEFF54336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4</a:t>
            </a:r>
            <a:r>
              <a:rPr kumimoji="1" lang="ja-JP" altLang="en-US" sz="2000" dirty="0"/>
              <a:t>）経営資源・ポジショニング</a:t>
            </a:r>
            <a:endParaRPr kumimoji="1" lang="en-US" sz="2000" dirty="0"/>
          </a:p>
        </p:txBody>
      </p:sp>
      <p:sp>
        <p:nvSpPr>
          <p:cNvPr id="48" name="Title 1">
            <a:extLst>
              <a:ext uri="{FF2B5EF4-FFF2-40B4-BE49-F238E27FC236}">
                <a16:creationId xmlns:a16="http://schemas.microsoft.com/office/drawing/2014/main" id="{4326CB3C-DA24-4019-8E9F-9687D9663F59}"/>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○○の強みを活かして、社会・顧客に対して</a:t>
            </a:r>
            <a:r>
              <a:rPr kumimoji="1" lang="en-US" altLang="ja-JP" dirty="0">
                <a:solidFill>
                  <a:schemeClr val="tx1"/>
                </a:solidFill>
              </a:rPr>
              <a:t>XX</a:t>
            </a:r>
            <a:r>
              <a:rPr kumimoji="1" lang="ja-JP" altLang="en-US" dirty="0">
                <a:solidFill>
                  <a:schemeClr val="tx1"/>
                </a:solidFill>
              </a:rPr>
              <a:t>という価値を提供</a:t>
            </a:r>
            <a:endParaRPr kumimoji="1" lang="en-US" dirty="0">
              <a:solidFill>
                <a:schemeClr val="tx1"/>
              </a:solidFill>
            </a:endParaRPr>
          </a:p>
        </p:txBody>
      </p:sp>
      <p:cxnSp>
        <p:nvCxnSpPr>
          <p:cNvPr id="49" name="直線コネクタ 48">
            <a:extLst>
              <a:ext uri="{FF2B5EF4-FFF2-40B4-BE49-F238E27FC236}">
                <a16:creationId xmlns:a16="http://schemas.microsoft.com/office/drawing/2014/main" id="{6D653D38-5E96-49A4-A13D-D9D9C4997A57}"/>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50" name="TextBox 52">
            <a:extLst>
              <a:ext uri="{FF2B5EF4-FFF2-40B4-BE49-F238E27FC236}">
                <a16:creationId xmlns:a16="http://schemas.microsoft.com/office/drawing/2014/main" id="{129B3EA9-75F2-4426-9C07-D74ABFB7AD07}"/>
              </a:ext>
            </a:extLst>
          </p:cNvPr>
          <p:cNvSpPr txBox="1"/>
          <p:nvPr/>
        </p:nvSpPr>
        <p:spPr>
          <a:xfrm>
            <a:off x="681017" y="5708453"/>
            <a:ext cx="4005077" cy="85299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b="1"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51" name="Straight Connector 75">
            <a:extLst>
              <a:ext uri="{FF2B5EF4-FFF2-40B4-BE49-F238E27FC236}">
                <a16:creationId xmlns:a16="http://schemas.microsoft.com/office/drawing/2014/main" id="{99C2B567-CF15-4E21-B0A8-C0909912DFD9}"/>
              </a:ext>
            </a:extLst>
          </p:cNvPr>
          <p:cNvCxnSpPr/>
          <p:nvPr/>
        </p:nvCxnSpPr>
        <p:spPr>
          <a:xfrm rot="16200000" flipV="1">
            <a:off x="2627199" y="3639821"/>
            <a:ext cx="0" cy="399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82">
            <a:extLst>
              <a:ext uri="{FF2B5EF4-FFF2-40B4-BE49-F238E27FC236}">
                <a16:creationId xmlns:a16="http://schemas.microsoft.com/office/drawing/2014/main" id="{5D1C87F1-EF70-433D-B22C-46D4D2AE0FF7}"/>
              </a:ext>
            </a:extLst>
          </p:cNvPr>
          <p:cNvCxnSpPr/>
          <p:nvPr/>
        </p:nvCxnSpPr>
        <p:spPr>
          <a:xfrm>
            <a:off x="674784" y="5794751"/>
            <a:ext cx="6233" cy="766699"/>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TextBox 27" descr="ｔ">
            <a:extLst>
              <a:ext uri="{FF2B5EF4-FFF2-40B4-BE49-F238E27FC236}">
                <a16:creationId xmlns:a16="http://schemas.microsoft.com/office/drawing/2014/main" id="{DE43BC92-2A24-4223-814C-D60EE2A50952}"/>
              </a:ext>
            </a:extLst>
          </p:cNvPr>
          <p:cNvSpPr txBox="1"/>
          <p:nvPr/>
        </p:nvSpPr>
        <p:spPr>
          <a:xfrm>
            <a:off x="5938671" y="3845007"/>
            <a:ext cx="1469724" cy="36066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将来</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en-US" altLang="ja-JP" sz="1200" dirty="0" err="1">
                <a:solidFill>
                  <a:schemeClr val="tx1"/>
                </a:solidFill>
                <a:latin typeface="Trebuchet MS" panose="020B0603020202020204" pitchFamily="34" charset="0"/>
                <a:ea typeface="Meiryo UI" panose="020B0604030504040204" pitchFamily="50" charset="-128"/>
              </a:rPr>
              <a:t>XXXX</a:t>
            </a:r>
            <a:endParaRPr kumimoji="1" lang="en-US" sz="1200" dirty="0">
              <a:solidFill>
                <a:schemeClr val="tx1"/>
              </a:solidFill>
              <a:latin typeface="Trebuchet MS" panose="020B0603020202020204" pitchFamily="34" charset="0"/>
              <a:ea typeface="Meiryo UI" panose="020B0604030504040204" pitchFamily="50" charset="-128"/>
            </a:endParaRPr>
          </a:p>
        </p:txBody>
      </p:sp>
      <p:sp>
        <p:nvSpPr>
          <p:cNvPr id="59" name="TextBox 104" descr="ｔ">
            <a:extLst>
              <a:ext uri="{FF2B5EF4-FFF2-40B4-BE49-F238E27FC236}">
                <a16:creationId xmlns:a16="http://schemas.microsoft.com/office/drawing/2014/main" id="{16DE6F73-1D54-44D4-AD25-1984BC7DA1E5}"/>
              </a:ext>
            </a:extLst>
          </p:cNvPr>
          <p:cNvSpPr txBox="1"/>
          <p:nvPr/>
        </p:nvSpPr>
        <p:spPr>
          <a:xfrm>
            <a:off x="7484831"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0" name="TextBox 106" descr="ｔ">
            <a:extLst>
              <a:ext uri="{FF2B5EF4-FFF2-40B4-BE49-F238E27FC236}">
                <a16:creationId xmlns:a16="http://schemas.microsoft.com/office/drawing/2014/main" id="{AA0339DF-AB2C-44F3-A4EB-7FFABC3C3A72}"/>
              </a:ext>
            </a:extLst>
          </p:cNvPr>
          <p:cNvSpPr txBox="1"/>
          <p:nvPr/>
        </p:nvSpPr>
        <p:spPr>
          <a:xfrm flipH="1">
            <a:off x="9030990" y="3845007"/>
            <a:ext cx="1469724" cy="3606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spcBef>
                <a:spcPts val="600"/>
              </a:spcBef>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1" name="TextBox 107" descr="ｔ">
            <a:extLst>
              <a:ext uri="{FF2B5EF4-FFF2-40B4-BE49-F238E27FC236}">
                <a16:creationId xmlns:a16="http://schemas.microsoft.com/office/drawing/2014/main" id="{2F5D8C40-212A-46A4-801C-FEFED149D44E}"/>
              </a:ext>
            </a:extLst>
          </p:cNvPr>
          <p:cNvSpPr txBox="1"/>
          <p:nvPr/>
        </p:nvSpPr>
        <p:spPr>
          <a:xfrm>
            <a:off x="10577148" y="3845007"/>
            <a:ext cx="1469724" cy="26959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t" anchorCtr="0" forceAA="0" compatLnSpc="1">
            <a:prstTxWarp prst="textNoShape">
              <a:avLst/>
            </a:prstTxWarp>
            <a:noAutofit/>
          </a:bodyPr>
          <a:lstStyle/>
          <a:p>
            <a:pPr marL="182563" lvl="1" indent="-182563">
              <a:lnSpc>
                <a:spcPts val="1400"/>
              </a:lnSpc>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sz="1400" dirty="0">
              <a:solidFill>
                <a:schemeClr val="tx1"/>
              </a:solidFill>
              <a:latin typeface="Trebuchet MS" panose="020B0603020202020204" pitchFamily="34" charset="0"/>
              <a:ea typeface="Meiryo UI" panose="020B0604030504040204" pitchFamily="50" charset="-128"/>
            </a:endParaRPr>
          </a:p>
        </p:txBody>
      </p:sp>
      <p:sp>
        <p:nvSpPr>
          <p:cNvPr id="63" name="右矢印 62"/>
          <p:cNvSpPr/>
          <p:nvPr/>
        </p:nvSpPr>
        <p:spPr>
          <a:xfrm rot="5400000">
            <a:off x="6363431" y="3427354"/>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4" name="右矢印 63"/>
          <p:cNvSpPr/>
          <p:nvPr/>
        </p:nvSpPr>
        <p:spPr>
          <a:xfrm rot="5400000">
            <a:off x="7677199" y="3384326"/>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5" name="右矢印 64"/>
          <p:cNvSpPr/>
          <p:nvPr/>
        </p:nvSpPr>
        <p:spPr>
          <a:xfrm rot="5400000">
            <a:off x="9232992" y="3362408"/>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2" name="右矢印 71"/>
          <p:cNvSpPr/>
          <p:nvPr/>
        </p:nvSpPr>
        <p:spPr>
          <a:xfrm rot="5400000">
            <a:off x="10789134" y="3356320"/>
            <a:ext cx="358827" cy="364484"/>
          </a:xfrm>
          <a:prstGeom prst="rightArrow">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1005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Box 16">
            <a:extLst>
              <a:ext uri="{FF2B5EF4-FFF2-40B4-BE49-F238E27FC236}">
                <a16:creationId xmlns:a16="http://schemas.microsoft.com/office/drawing/2014/main" id="{A800A0B5-4258-4688-B8B7-2922AD1A713B}"/>
              </a:ext>
            </a:extLst>
          </p:cNvPr>
          <p:cNvSpPr txBox="1"/>
          <p:nvPr/>
        </p:nvSpPr>
        <p:spPr>
          <a:xfrm>
            <a:off x="4564903"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事業化</a:t>
            </a:r>
            <a:endParaRPr kumimoji="1" lang="en-US" sz="1200" dirty="0" err="1">
              <a:solidFill>
                <a:schemeClr val="tx1"/>
              </a:solidFill>
              <a:latin typeface="Meiryo UI" panose="020B0604030504040204" pitchFamily="50" charset="-128"/>
              <a:ea typeface="Meiryo UI" panose="020B0604030504040204" pitchFamily="50" charset="-128"/>
            </a:endParaRPr>
          </a:p>
        </p:txBody>
      </p:sp>
      <p:sp>
        <p:nvSpPr>
          <p:cNvPr id="109" name="Rectangle 108">
            <a:extLst>
              <a:ext uri="{FF2B5EF4-FFF2-40B4-BE49-F238E27FC236}">
                <a16:creationId xmlns:a16="http://schemas.microsoft.com/office/drawing/2014/main" id="{510945A7-A1AC-4BFD-B18C-581BCCC0A241}"/>
              </a:ext>
            </a:extLst>
          </p:cNvPr>
          <p:cNvSpPr/>
          <p:nvPr/>
        </p:nvSpPr>
        <p:spPr>
          <a:xfrm>
            <a:off x="6301565" y="390233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extLst>
              <p:ext uri="{D42A27DB-BD31-4B8C-83A1-F6EECF244321}">
                <p14:modId xmlns:p14="http://schemas.microsoft.com/office/powerpoint/2010/main" val="3919169385"/>
              </p:ext>
            </p:extLst>
          </p:nvPr>
        </p:nvGraphicFramePr>
        <p:xfrm>
          <a:off x="521722" y="3090124"/>
          <a:ext cx="11257502" cy="2970202"/>
        </p:xfrm>
        <a:graphic>
          <a:graphicData uri="http://schemas.openxmlformats.org/drawingml/2006/table">
            <a:tbl>
              <a:tblPr firstRow="1" bandRow="1">
                <a:tableStyleId>{9D7B26C5-4107-4FEC-AEDC-1716B250A1EF}</a:tableStyleId>
              </a:tblPr>
              <a:tblGrid>
                <a:gridCol w="832408">
                  <a:extLst>
                    <a:ext uri="{9D8B030D-6E8A-4147-A177-3AD203B41FA5}">
                      <a16:colId xmlns:a16="http://schemas.microsoft.com/office/drawing/2014/main" val="124251621"/>
                    </a:ext>
                  </a:extLst>
                </a:gridCol>
                <a:gridCol w="832408">
                  <a:extLst>
                    <a:ext uri="{9D8B030D-6E8A-4147-A177-3AD203B41FA5}">
                      <a16:colId xmlns:a16="http://schemas.microsoft.com/office/drawing/2014/main" val="4025135756"/>
                    </a:ext>
                  </a:extLst>
                </a:gridCol>
                <a:gridCol w="832408">
                  <a:extLst>
                    <a:ext uri="{9D8B030D-6E8A-4147-A177-3AD203B41FA5}">
                      <a16:colId xmlns:a16="http://schemas.microsoft.com/office/drawing/2014/main" val="745980439"/>
                    </a:ext>
                  </a:extLst>
                </a:gridCol>
                <a:gridCol w="413202">
                  <a:extLst>
                    <a:ext uri="{9D8B030D-6E8A-4147-A177-3AD203B41FA5}">
                      <a16:colId xmlns:a16="http://schemas.microsoft.com/office/drawing/2014/main" val="2443167531"/>
                    </a:ext>
                  </a:extLst>
                </a:gridCol>
                <a:gridCol w="832408">
                  <a:extLst>
                    <a:ext uri="{9D8B030D-6E8A-4147-A177-3AD203B41FA5}">
                      <a16:colId xmlns:a16="http://schemas.microsoft.com/office/drawing/2014/main" val="446758349"/>
                    </a:ext>
                  </a:extLst>
                </a:gridCol>
                <a:gridCol w="413202">
                  <a:extLst>
                    <a:ext uri="{9D8B030D-6E8A-4147-A177-3AD203B41FA5}">
                      <a16:colId xmlns:a16="http://schemas.microsoft.com/office/drawing/2014/main" val="1793310317"/>
                    </a:ext>
                  </a:extLst>
                </a:gridCol>
                <a:gridCol w="832408">
                  <a:extLst>
                    <a:ext uri="{9D8B030D-6E8A-4147-A177-3AD203B41FA5}">
                      <a16:colId xmlns:a16="http://schemas.microsoft.com/office/drawing/2014/main" val="2414137754"/>
                    </a:ext>
                  </a:extLst>
                </a:gridCol>
                <a:gridCol w="413202">
                  <a:extLst>
                    <a:ext uri="{9D8B030D-6E8A-4147-A177-3AD203B41FA5}">
                      <a16:colId xmlns:a16="http://schemas.microsoft.com/office/drawing/2014/main" val="2880735573"/>
                    </a:ext>
                  </a:extLst>
                </a:gridCol>
                <a:gridCol w="832408">
                  <a:extLst>
                    <a:ext uri="{9D8B030D-6E8A-4147-A177-3AD203B41FA5}">
                      <a16:colId xmlns:a16="http://schemas.microsoft.com/office/drawing/2014/main" val="1341231553"/>
                    </a:ext>
                  </a:extLst>
                </a:gridCol>
                <a:gridCol w="832408">
                  <a:extLst>
                    <a:ext uri="{9D8B030D-6E8A-4147-A177-3AD203B41FA5}">
                      <a16:colId xmlns:a16="http://schemas.microsoft.com/office/drawing/2014/main" val="1620220387"/>
                    </a:ext>
                  </a:extLst>
                </a:gridCol>
                <a:gridCol w="673592">
                  <a:extLst>
                    <a:ext uri="{9D8B030D-6E8A-4147-A177-3AD203B41FA5}">
                      <a16:colId xmlns:a16="http://schemas.microsoft.com/office/drawing/2014/main" val="1371982070"/>
                    </a:ext>
                  </a:extLst>
                </a:gridCol>
                <a:gridCol w="3517448">
                  <a:extLst>
                    <a:ext uri="{9D8B030D-6E8A-4147-A177-3AD203B41FA5}">
                      <a16:colId xmlns:a16="http://schemas.microsoft.com/office/drawing/2014/main" val="2765241693"/>
                    </a:ext>
                  </a:extLst>
                </a:gridCol>
              </a:tblGrid>
              <a:tr h="393114">
                <a:tc>
                  <a:txBody>
                    <a:bodyPr/>
                    <a:lstStyle/>
                    <a:p>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N0</a:t>
                      </a:r>
                      <a:r>
                        <a:rPr lang="ja-JP" altLang="en-US" sz="900" dirty="0">
                          <a:solidFill>
                            <a:schemeClr val="tx1"/>
                          </a:solidFill>
                          <a:latin typeface="Meiryo UI" panose="020B0604030504040204" pitchFamily="50" charset="-128"/>
                          <a:ea typeface="Meiryo UI" panose="020B0604030504040204" pitchFamily="50" charset="-128"/>
                        </a:rPr>
                        <a:t>年度</a:t>
                      </a:r>
                      <a:endParaRPr lang="en-US" sz="9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a:t>
                      </a:r>
                      <a:r>
                        <a:rPr lang="ja-JP" altLang="en-US" sz="900" kern="1200" dirty="0">
                          <a:solidFill>
                            <a:schemeClr val="tx1"/>
                          </a:solidFill>
                          <a:latin typeface="Meiryo UI" panose="020B0604030504040204" pitchFamily="50" charset="-128"/>
                          <a:ea typeface="Meiryo UI" panose="020B0604030504040204" pitchFamily="50" charset="-128"/>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200" dirty="0">
                          <a:solidFill>
                            <a:schemeClr val="tx1"/>
                          </a:solidFill>
                          <a:latin typeface="Meiryo UI" panose="020B0604030504040204" pitchFamily="50" charset="-128"/>
                          <a:ea typeface="Meiryo UI" panose="020B0604030504040204" pitchFamily="50" charset="-128"/>
                        </a:rPr>
                        <a:t>N10</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sz="1200" dirty="0" err="1">
                          <a:solidFill>
                            <a:schemeClr val="tx1"/>
                          </a:solidFill>
                          <a:latin typeface="Meiryo UI" panose="020B0604030504040204" pitchFamily="50" charset="-128"/>
                          <a:ea typeface="Meiryo UI" panose="020B0604030504040204" pitchFamily="50" charset="-128"/>
                        </a:rPr>
                        <a:t>NX</a:t>
                      </a:r>
                      <a:r>
                        <a:rPr lang="ja-JP" altLang="en-US" sz="800" kern="1200" dirty="0">
                          <a:solidFill>
                            <a:schemeClr val="tx1"/>
                          </a:solidFill>
                          <a:latin typeface="Meiryo UI" panose="020B0604030504040204" pitchFamily="50" charset="-128"/>
                          <a:ea typeface="Meiryo UI" panose="020B0604030504040204" pitchFamily="50" charset="-128"/>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2035</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r>
                        <a:rPr lang="en-US" altLang="ja-JP" sz="1000" dirty="0">
                          <a:solidFill>
                            <a:schemeClr val="tx1"/>
                          </a:solidFill>
                          <a:latin typeface="Meiryo UI" panose="020B0604030504040204" pitchFamily="50" charset="-128"/>
                          <a:ea typeface="Meiryo UI" panose="020B0604030504040204" pitchFamily="50" charset="-128"/>
                        </a:rPr>
                        <a:t>2035</a:t>
                      </a:r>
                      <a:r>
                        <a:rPr lang="ja-JP" altLang="en-US" sz="800" dirty="0">
                          <a:solidFill>
                            <a:schemeClr val="tx1"/>
                          </a:solidFill>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p>
                      <a:r>
                        <a:rPr lang="ja-JP" altLang="en-US" sz="800" dirty="0" err="1">
                          <a:solidFill>
                            <a:schemeClr val="tx1"/>
                          </a:solidFill>
                          <a:latin typeface="Meiryo UI" panose="020B0604030504040204" pitchFamily="50" charset="-128"/>
                          <a:ea typeface="Meiryo UI" panose="020B0604030504040204" pitchFamily="50" charset="-128"/>
                        </a:rPr>
                        <a:t>まで</a:t>
                      </a:r>
                      <a:r>
                        <a:rPr lang="ja-JP" altLang="en-US" sz="800" dirty="0">
                          <a:solidFill>
                            <a:schemeClr val="tx1"/>
                          </a:solidFill>
                          <a:latin typeface="Meiryo UI" panose="020B0604030504040204" pitchFamily="50" charset="-128"/>
                          <a:ea typeface="Meiryo UI" panose="020B0604030504040204" pitchFamily="50" charset="-128"/>
                        </a:rPr>
                        <a:t>合計</a:t>
                      </a:r>
                      <a:endParaRPr lang="en-US" sz="8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NY</a:t>
                      </a:r>
                      <a:r>
                        <a:rPr kumimoji="0" lang="ja-JP" altLang="en-US" sz="8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年度</a:t>
                      </a:r>
                      <a:endParaRPr lang="en-US" altLang="ja-JP" sz="8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T w="19050" cap="flat" cmpd="sng" algn="ctr">
                      <a:solidFill>
                        <a:srgbClr val="FF0000"/>
                      </a:solidFill>
                      <a:prstDash val="solid"/>
                      <a:round/>
                      <a:headEnd type="none" w="med" len="med"/>
                      <a:tailEnd type="none" w="med" len="med"/>
                    </a:lnT>
                  </a:tcP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計画の考え方・取組スケジュール等</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57993583"/>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事業化可能性の検証</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研究開発の開始</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投資回収</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45042919"/>
                  </a:ext>
                </a:extLst>
              </a:tr>
              <a:tr h="34653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年には、まずは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市場での導入を図り、</a:t>
                      </a:r>
                      <a:r>
                        <a:rPr lang="en-US" altLang="ja-JP" sz="1000" dirty="0">
                          <a:solidFill>
                            <a:schemeClr val="tx1"/>
                          </a:solidFill>
                          <a:latin typeface="Meiryo UI" panose="020B0604030504040204" pitchFamily="50" charset="-128"/>
                          <a:ea typeface="Meiryo UI" panose="020B0604030504040204" pitchFamily="50" charset="-128"/>
                        </a:rPr>
                        <a:t>NY</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a:t>
                      </a:r>
                      <a:r>
                        <a:rPr lang="en-US" altLang="ja-JP" sz="1000" dirty="0">
                          <a:solidFill>
                            <a:schemeClr val="tx1"/>
                          </a:solidFill>
                          <a:latin typeface="Meiryo UI" panose="020B0604030504040204" pitchFamily="50" charset="-128"/>
                          <a:ea typeface="Meiryo UI" panose="020B0604030504040204" pitchFamily="50" charset="-128"/>
                        </a:rPr>
                        <a:t>NZ</a:t>
                      </a:r>
                      <a:r>
                        <a:rPr lang="ja-JP" altLang="en-US" sz="1000" dirty="0">
                          <a:solidFill>
                            <a:schemeClr val="tx1"/>
                          </a:solidFill>
                          <a:latin typeface="Meiryo UI" panose="020B0604030504040204" pitchFamily="50" charset="-128"/>
                          <a:ea typeface="Meiryo UI" panose="020B0604030504040204" pitchFamily="50" charset="-128"/>
                        </a:rPr>
                        <a:t>年度には</a:t>
                      </a: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件程度の販売実績を想定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563314925"/>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719203758"/>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円</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err="1">
                          <a:solidFill>
                            <a:schemeClr val="tx1"/>
                          </a:solidFill>
                          <a:latin typeface="Meiryo UI" panose="020B0604030504040204" pitchFamily="50" charset="-128"/>
                          <a:ea typeface="Meiryo UI" panose="020B0604030504040204" pitchFamily="50" charset="-128"/>
                        </a:rPr>
                        <a:t>NX</a:t>
                      </a:r>
                      <a:r>
                        <a:rPr lang="ja-JP" altLang="en-US" sz="1000" dirty="0">
                          <a:solidFill>
                            <a:schemeClr val="tx1"/>
                          </a:solidFill>
                          <a:latin typeface="Meiryo UI" panose="020B0604030504040204" pitchFamily="50" charset="-128"/>
                          <a:ea typeface="Meiryo UI" panose="020B0604030504040204" pitchFamily="50" charset="-128"/>
                        </a:rPr>
                        <a:t>年頃から最大需要家との共同開発開始を想定</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4245102220"/>
                  </a:ext>
                </a:extLst>
              </a:tr>
              <a:tr h="285273">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N</a:t>
                      </a:r>
                      <a:r>
                        <a:rPr lang="en-US" altLang="ja-JP" sz="1000" dirty="0">
                          <a:solidFill>
                            <a:schemeClr val="tx1"/>
                          </a:solidFill>
                          <a:latin typeface="Meiryo UI" panose="020B0604030504040204" pitchFamily="50" charset="-128"/>
                          <a:ea typeface="Meiryo UI" panose="020B0604030504040204" pitchFamily="50" charset="-128"/>
                        </a:rPr>
                        <a:t>X</a:t>
                      </a: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年頃にはサンプル製品提供により顧客ニーズを確認</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2073058830"/>
                  </a:ext>
                </a:extLst>
              </a:tr>
              <a:tr h="274707">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営業利益</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b="0" u="none"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altLang="ja-JP" sz="1000" b="0" u="none" dirty="0">
                          <a:solidFill>
                            <a:schemeClr val="tx1"/>
                          </a:solidFill>
                          <a:latin typeface="Meiryo UI" panose="020B0604030504040204" pitchFamily="50" charset="-128"/>
                          <a:ea typeface="Meiryo UI" panose="020B0604030504040204" pitchFamily="50" charset="-128"/>
                        </a:rPr>
                        <a:t>XX</a:t>
                      </a:r>
                      <a:r>
                        <a:rPr lang="ja-JP" altLang="en-US" sz="1000" b="0" u="none" dirty="0">
                          <a:solidFill>
                            <a:schemeClr val="tx1"/>
                          </a:solidFill>
                          <a:latin typeface="Meiryo UI" panose="020B0604030504040204" pitchFamily="50" charset="-128"/>
                          <a:ea typeface="Meiryo UI" panose="020B0604030504040204" pitchFamily="50" charset="-128"/>
                        </a:rPr>
                        <a:t>円</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XX</a:t>
                      </a:r>
                      <a:r>
                        <a:rPr kumimoji="0" lang="ja-JP" altLang="en-US" sz="1000" b="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円</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b="0" u="none" dirty="0">
                          <a:solidFill>
                            <a:schemeClr val="tx1"/>
                          </a:solidFill>
                          <a:latin typeface="Meiryo UI" panose="020B0604030504040204" pitchFamily="50" charset="-128"/>
                          <a:ea typeface="Meiryo UI" panose="020B0604030504040204" pitchFamily="50" charset="-128"/>
                        </a:rPr>
                        <a:t>・</a:t>
                      </a:r>
                      <a:r>
                        <a:rPr lang="en-US" altLang="ja-JP" sz="1000" b="0" u="none" dirty="0">
                          <a:solidFill>
                            <a:schemeClr val="tx1"/>
                          </a:solidFill>
                          <a:latin typeface="Meiryo UI" panose="020B0604030504040204" pitchFamily="50" charset="-128"/>
                          <a:ea typeface="Meiryo UI" panose="020B0604030504040204" pitchFamily="50" charset="-128"/>
                        </a:rPr>
                        <a:t>XXX</a:t>
                      </a:r>
                      <a:endParaRPr lang="en-US" sz="1000" b="0" u="none"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743348618"/>
                  </a:ext>
                </a:extLst>
              </a:tr>
              <a:tr h="501496">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a:t>
                      </a: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XXX</a:t>
                      </a: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X%</a:t>
                      </a: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tcP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1165585886"/>
                  </a:ext>
                </a:extLst>
              </a:tr>
              <a:tr h="25200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a:t>
                      </a:r>
                    </a:p>
                  </a:txBody>
                  <a:tcPr marL="0" marR="0" marT="36000" marB="0"/>
                </a:tc>
                <a:tc>
                  <a:txBody>
                    <a:bodyPr/>
                    <a:lstStyle/>
                    <a:p>
                      <a:pPr marL="87313" indent="0"/>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0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a:t>
                      </a: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indent="0"/>
                      <a:r>
                        <a:rPr lang="en-US"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R w="19050" cap="flat" cmpd="sng" algn="ctr">
                      <a:solidFill>
                        <a:srgbClr val="FF0000"/>
                      </a:solidFill>
                      <a:prstDash val="solid"/>
                      <a:round/>
                      <a:headEnd type="none" w="med" len="med"/>
                      <a:tailEnd type="none" w="med" len="med"/>
                    </a:lnR>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eiryo UI" panose="020B0604030504040204" pitchFamily="50" charset="-128"/>
                          <a:ea typeface="Meiryo UI" panose="020B0604030504040204" pitchFamily="50" charset="-128"/>
                        </a:rPr>
                        <a:t>XX</a:t>
                      </a:r>
                      <a:r>
                        <a:rPr lang="ja-JP" altLang="en-US" sz="1000" dirty="0">
                          <a:solidFill>
                            <a:schemeClr val="tx1"/>
                          </a:solidFill>
                          <a:latin typeface="Meiryo UI" panose="020B0604030504040204" pitchFamily="50" charset="-128"/>
                          <a:ea typeface="Meiryo UI" panose="020B0604030504040204" pitchFamily="50" charset="-128"/>
                        </a:rPr>
                        <a:t>トン</a:t>
                      </a:r>
                      <a:endParaRPr kumimoji="0" lang="en-US" altLang="ja-JP"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txBody>
                  <a:tcPr marL="0" marR="0" marT="36000" marB="0">
                    <a:lnL w="19050" cap="flat" cmpd="sng" algn="ctr">
                      <a:solidFill>
                        <a:srgbClr val="FF0000"/>
                      </a:solidFill>
                      <a:prstDash val="solid"/>
                      <a:round/>
                      <a:headEnd type="none" w="med" len="med"/>
                      <a:tailEnd type="none" w="med" len="med"/>
                    </a:lnL>
                    <a:lnR w="19050" cap="flat" cmpd="sng" algn="ctr">
                      <a:solidFill>
                        <a:srgbClr val="FF0000"/>
                      </a:solidFill>
                      <a:prstDash val="solid"/>
                      <a:round/>
                      <a:headEnd type="none" w="med" len="med"/>
                      <a:tailEnd type="none" w="med" len="med"/>
                    </a:lnR>
                    <a:lnB w="19050" cap="flat" cmpd="sng" algn="ctr">
                      <a:solidFill>
                        <a:srgbClr val="FF0000"/>
                      </a:solidFill>
                      <a:prstDash val="solid"/>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a:t>
                      </a:r>
                      <a:r>
                        <a:rPr lang="en-US" altLang="ja-JP" sz="1000" dirty="0">
                          <a:solidFill>
                            <a:schemeClr val="tx1"/>
                          </a:solidFill>
                          <a:latin typeface="Meiryo UI" panose="020B0604030504040204" pitchFamily="50" charset="-128"/>
                          <a:ea typeface="Meiryo UI" panose="020B0604030504040204" pitchFamily="50" charset="-128"/>
                        </a:rPr>
                        <a:t>XXX</a:t>
                      </a:r>
                    </a:p>
                  </a:txBody>
                  <a:tcPr marL="0" marR="0" marT="36000" marB="0">
                    <a:lnL w="19050" cap="flat" cmpd="sng" algn="ctr">
                      <a:solidFill>
                        <a:srgbClr val="FF0000"/>
                      </a:solidFill>
                      <a:prstDash val="solid"/>
                      <a:round/>
                      <a:headEnd type="none" w="med" len="med"/>
                      <a:tailEnd type="none" w="med" len="med"/>
                    </a:lnL>
                  </a:tcP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研究開発の不確実性を前提とした上で、一定の仮定に基づき、</a:t>
            </a:r>
            <a:r>
              <a:rPr lang="en-US" altLang="ja-JP" sz="1400" dirty="0">
                <a:solidFill>
                  <a:schemeClr val="tx1"/>
                </a:solidFill>
                <a:latin typeface="Meiryo UI" panose="020B0604030504040204" pitchFamily="50" charset="-128"/>
                <a:ea typeface="Meiryo UI" panose="020B0604030504040204" pitchFamily="50" charset="-128"/>
              </a:rPr>
              <a:t>2035</a:t>
            </a:r>
            <a:r>
              <a:rPr lang="ja-JP" altLang="en-US" sz="1400" dirty="0">
                <a:solidFill>
                  <a:schemeClr val="tx1"/>
                </a:solidFill>
                <a:latin typeface="Meiryo UI" panose="020B0604030504040204" pitchFamily="50" charset="-128"/>
                <a:ea typeface="Meiryo UI" panose="020B0604030504040204" pitchFamily="50" charset="-128"/>
              </a:rPr>
              <a:t>年頃までの長期的な事業スケジュールの概要を記載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提案時点での数字や内容は必ずしも正確である必要はなく、研究開発成果を用いた製品・サービス等の事業化、収益化・事業成長の見通し・スケジュール（当初計画）を確認するもの</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 今後、分野別ワーキンググループにおけるモニタリングにおいて、当該情報をアップデートした上で、定期的に確認を行う予定</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85" name="Isosceles Triangle 184">
            <a:extLst>
              <a:ext uri="{FF2B5EF4-FFF2-40B4-BE49-F238E27FC236}">
                <a16:creationId xmlns:a16="http://schemas.microsoft.com/office/drawing/2014/main" id="{54F91CE1-5A2D-4E7C-B38E-268663CBAACB}"/>
              </a:ext>
            </a:extLst>
          </p:cNvPr>
          <p:cNvSpPr/>
          <p:nvPr/>
        </p:nvSpPr>
        <p:spPr>
          <a:xfrm flipV="1">
            <a:off x="4848268" y="2946778"/>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cxnSp>
        <p:nvCxnSpPr>
          <p:cNvPr id="16" name="Straight Arrow Connector 15">
            <a:extLst>
              <a:ext uri="{FF2B5EF4-FFF2-40B4-BE49-F238E27FC236}">
                <a16:creationId xmlns:a16="http://schemas.microsoft.com/office/drawing/2014/main" id="{8658B1BF-383D-44ED-B6A7-FAA8902BE480}"/>
              </a:ext>
            </a:extLst>
          </p:cNvPr>
          <p:cNvCxnSpPr/>
          <p:nvPr/>
        </p:nvCxnSpPr>
        <p:spPr>
          <a:xfrm>
            <a:off x="2120749" y="3031683"/>
            <a:ext cx="1926308" cy="0"/>
          </a:xfrm>
          <a:prstGeom prst="straightConnector1">
            <a:avLst/>
          </a:prstGeom>
          <a:ln w="38100"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800A0B5-4258-4688-B8B7-2922AD1A713B}"/>
              </a:ext>
            </a:extLst>
          </p:cNvPr>
          <p:cNvSpPr txBox="1"/>
          <p:nvPr/>
        </p:nvSpPr>
        <p:spPr>
          <a:xfrm>
            <a:off x="2626703" y="2647790"/>
            <a:ext cx="914400"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研究開発</a:t>
            </a:r>
            <a:endParaRPr kumimoji="1" lang="en-US" sz="1200" dirty="0" err="1">
              <a:solidFill>
                <a:schemeClr val="tx1"/>
              </a:solidFill>
              <a:latin typeface="Meiryo UI" panose="020B0604030504040204" pitchFamily="50" charset="-128"/>
              <a:ea typeface="Meiryo UI" panose="020B0604030504040204" pitchFamily="50" charset="-128"/>
            </a:endParaRPr>
          </a:p>
        </p:txBody>
      </p:sp>
      <p:grpSp>
        <p:nvGrpSpPr>
          <p:cNvPr id="48" name="Group 47">
            <a:extLst>
              <a:ext uri="{FF2B5EF4-FFF2-40B4-BE49-F238E27FC236}">
                <a16:creationId xmlns:a16="http://schemas.microsoft.com/office/drawing/2014/main" id="{3BF1CC6E-A22E-43D6-930B-99BF118C90FC}"/>
              </a:ext>
            </a:extLst>
          </p:cNvPr>
          <p:cNvGrpSpPr/>
          <p:nvPr/>
        </p:nvGrpSpPr>
        <p:grpSpPr>
          <a:xfrm>
            <a:off x="382731" y="1127487"/>
            <a:ext cx="9786992" cy="216000"/>
            <a:chOff x="157124" y="1221677"/>
            <a:chExt cx="8983581" cy="216000"/>
          </a:xfrm>
        </p:grpSpPr>
        <p:cxnSp>
          <p:nvCxnSpPr>
            <p:cNvPr id="51" name="Straight Connector 50">
              <a:extLst>
                <a:ext uri="{FF2B5EF4-FFF2-40B4-BE49-F238E27FC236}">
                  <a16:creationId xmlns:a16="http://schemas.microsoft.com/office/drawing/2014/main" id="{84A2314B-D9E8-4A1F-8A5F-A8C0DF811E98}"/>
                </a:ext>
              </a:extLst>
            </p:cNvPr>
            <p:cNvCxnSpPr>
              <a:cxnSpLocks/>
            </p:cNvCxnSpPr>
            <p:nvPr/>
          </p:nvCxnSpPr>
          <p:spPr>
            <a:xfrm>
              <a:off x="284705" y="1437677"/>
              <a:ext cx="8856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F1077BF9-68D7-4B16-B4FB-6A2C4DE9C27C}"/>
                </a:ext>
              </a:extLst>
            </p:cNvPr>
            <p:cNvSpPr txBox="1"/>
            <p:nvPr/>
          </p:nvSpPr>
          <p:spPr>
            <a:xfrm>
              <a:off x="157124" y="1221677"/>
              <a:ext cx="8856000" cy="20477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投資計画</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○○年間の研究開発の後、</a:t>
            </a:r>
            <a:r>
              <a:rPr kumimoji="1" lang="en-US" altLang="ja-JP" dirty="0">
                <a:solidFill>
                  <a:schemeClr val="tx1"/>
                </a:solidFill>
              </a:rPr>
              <a:t>NX</a:t>
            </a:r>
            <a:r>
              <a:rPr kumimoji="1" lang="ja-JP" altLang="en-US" dirty="0">
                <a:solidFill>
                  <a:schemeClr val="tx1"/>
                </a:solidFill>
              </a:rPr>
              <a:t>年頃の事業化、</a:t>
            </a:r>
            <a:r>
              <a:rPr kumimoji="1" lang="en-US" altLang="ja-JP" dirty="0">
                <a:solidFill>
                  <a:schemeClr val="tx1"/>
                </a:solidFill>
              </a:rPr>
              <a:t>NY</a:t>
            </a:r>
            <a:r>
              <a:rPr kumimoji="1" lang="ja-JP" altLang="en-US" dirty="0">
                <a:solidFill>
                  <a:schemeClr val="tx1"/>
                </a:solidFill>
              </a:rPr>
              <a:t>年頃の投資回収を想定</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E7D0CEB9-ABBA-4F09-B4D9-22A5D6AB62D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 name="四角形吹き出し 2"/>
          <p:cNvSpPr/>
          <p:nvPr/>
        </p:nvSpPr>
        <p:spPr>
          <a:xfrm>
            <a:off x="521721" y="2802351"/>
            <a:ext cx="1089874" cy="180064"/>
          </a:xfrm>
          <a:prstGeom prst="wedgeRectCallout">
            <a:avLst>
              <a:gd name="adj1" fmla="val 35928"/>
              <a:gd name="adj2" fmla="val 132353"/>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Meiryo UI" panose="020B0604030504040204" pitchFamily="50" charset="-128"/>
                <a:ea typeface="Meiryo UI" panose="020B0604030504040204" pitchFamily="50" charset="-128"/>
              </a:rPr>
              <a:t>直近の決算情報</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0" name="TextBox 16">
            <a:extLst>
              <a:ext uri="{FF2B5EF4-FFF2-40B4-BE49-F238E27FC236}">
                <a16:creationId xmlns:a16="http://schemas.microsoft.com/office/drawing/2014/main" id="{A800A0B5-4258-4688-B8B7-2922AD1A713B}"/>
              </a:ext>
            </a:extLst>
          </p:cNvPr>
          <p:cNvSpPr txBox="1"/>
          <p:nvPr/>
        </p:nvSpPr>
        <p:spPr>
          <a:xfrm>
            <a:off x="7508128" y="2604209"/>
            <a:ext cx="681845" cy="4423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b="1" u="sng" dirty="0">
                <a:solidFill>
                  <a:schemeClr val="tx1"/>
                </a:solidFill>
                <a:latin typeface="Meiryo UI" panose="020B0604030504040204" pitchFamily="50" charset="-128"/>
                <a:ea typeface="Meiryo UI" panose="020B0604030504040204" pitchFamily="50" charset="-128"/>
              </a:rPr>
              <a:t>投資回収</a:t>
            </a:r>
            <a:endParaRPr kumimoji="1" lang="en-US" sz="1200" b="1" u="sng" dirty="0" err="1">
              <a:solidFill>
                <a:schemeClr val="tx1"/>
              </a:solidFill>
              <a:latin typeface="Meiryo UI" panose="020B0604030504040204" pitchFamily="50" charset="-128"/>
              <a:ea typeface="Meiryo UI" panose="020B0604030504040204" pitchFamily="50" charset="-128"/>
            </a:endParaRPr>
          </a:p>
        </p:txBody>
      </p:sp>
      <p:sp>
        <p:nvSpPr>
          <p:cNvPr id="21" name="Isosceles Triangle 184">
            <a:extLst>
              <a:ext uri="{FF2B5EF4-FFF2-40B4-BE49-F238E27FC236}">
                <a16:creationId xmlns:a16="http://schemas.microsoft.com/office/drawing/2014/main" id="{54F91CE1-5A2D-4E7C-B38E-268663CBAACB}"/>
              </a:ext>
            </a:extLst>
          </p:cNvPr>
          <p:cNvSpPr/>
          <p:nvPr/>
        </p:nvSpPr>
        <p:spPr>
          <a:xfrm flipV="1">
            <a:off x="7848643" y="2937253"/>
            <a:ext cx="108000" cy="108000"/>
          </a:xfrm>
          <a:prstGeom prst="triangle">
            <a:avLst/>
          </a:prstGeom>
          <a:solidFill>
            <a:schemeClr val="bg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4" name="線吹き出し 1 (枠付き) 3"/>
          <p:cNvSpPr/>
          <p:nvPr/>
        </p:nvSpPr>
        <p:spPr>
          <a:xfrm>
            <a:off x="6514923" y="6187445"/>
            <a:ext cx="3654800" cy="590550"/>
          </a:xfrm>
          <a:prstGeom prst="borderCallout1">
            <a:avLst>
              <a:gd name="adj1" fmla="val -2218"/>
              <a:gd name="adj2" fmla="val 26851"/>
              <a:gd name="adj3" fmla="val -21281"/>
              <a:gd name="adj4" fmla="val 40137"/>
            </a:avLst>
          </a:prstGeom>
          <a:solidFill>
            <a:schemeClr val="bg1"/>
          </a:solidFill>
          <a:ln w="1905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NY</a:t>
            </a:r>
            <a:r>
              <a:rPr kumimoji="1" lang="ja-JP" altLang="en-US" sz="1200" dirty="0">
                <a:solidFill>
                  <a:schemeClr val="tx1"/>
                </a:solidFill>
                <a:latin typeface="Meiryo UI" panose="020B0604030504040204" pitchFamily="50" charset="-128"/>
                <a:ea typeface="Meiryo UI" panose="020B0604030504040204" pitchFamily="50" charset="-128"/>
              </a:rPr>
              <a:t>年度までの費用対効果</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spcBef>
                <a:spcPts val="600"/>
              </a:spcBef>
            </a:pPr>
            <a:r>
              <a:rPr kumimoji="1" lang="ja-JP" altLang="en-US" sz="1200" dirty="0">
                <a:solidFill>
                  <a:schemeClr val="tx1"/>
                </a:solidFill>
                <a:latin typeface="Meiryo UI" panose="020B0604030504040204" pitchFamily="50" charset="-128"/>
                <a:ea typeface="Meiryo UI" panose="020B0604030504040204" pitchFamily="50" charset="-128"/>
              </a:rPr>
              <a:t>総投資額　○億円　≦　総収益額　○億円</a:t>
            </a:r>
          </a:p>
        </p:txBody>
      </p:sp>
      <p:sp>
        <p:nvSpPr>
          <p:cNvPr id="5" name="四角形吹き出し 2">
            <a:extLst>
              <a:ext uri="{FF2B5EF4-FFF2-40B4-BE49-F238E27FC236}">
                <a16:creationId xmlns:a16="http://schemas.microsoft.com/office/drawing/2014/main" id="{D4DFFAB3-AB78-2F48-92A0-693FBCA26BA2}"/>
              </a:ext>
            </a:extLst>
          </p:cNvPr>
          <p:cNvSpPr/>
          <p:nvPr/>
        </p:nvSpPr>
        <p:spPr>
          <a:xfrm>
            <a:off x="2120749" y="2416395"/>
            <a:ext cx="4743229" cy="291731"/>
          </a:xfrm>
          <a:prstGeom prst="wedgeRectCallout">
            <a:avLst>
              <a:gd name="adj1" fmla="val -1744"/>
              <a:gd name="adj2" fmla="val 155358"/>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0FED7CAC-5024-F5D6-030D-B003E62B150B}"/>
              </a:ext>
            </a:extLst>
          </p:cNvPr>
          <p:cNvSpPr txBox="1"/>
          <p:nvPr/>
        </p:nvSpPr>
        <p:spPr>
          <a:xfrm>
            <a:off x="10312617" y="6048960"/>
            <a:ext cx="1466607"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減価償却方式で計上</a:t>
            </a:r>
          </a:p>
        </p:txBody>
      </p:sp>
    </p:spTree>
    <p:extLst>
      <p:ext uri="{BB962C8B-B14F-4D97-AF65-F5344CB8AC3E}">
        <p14:creationId xmlns:p14="http://schemas.microsoft.com/office/powerpoint/2010/main" val="632901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301565" y="3466103"/>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aphicFrame>
        <p:nvGraphicFramePr>
          <p:cNvPr id="52" name="Table 18">
            <a:extLst>
              <a:ext uri="{FF2B5EF4-FFF2-40B4-BE49-F238E27FC236}">
                <a16:creationId xmlns:a16="http://schemas.microsoft.com/office/drawing/2014/main" id="{E1F616DB-A774-4CE3-B86A-37505A6F195C}"/>
              </a:ext>
            </a:extLst>
          </p:cNvPr>
          <p:cNvGraphicFramePr>
            <a:graphicFrameLocks noGrp="1"/>
          </p:cNvGraphicFramePr>
          <p:nvPr/>
        </p:nvGraphicFramePr>
        <p:xfrm>
          <a:off x="521721" y="2410615"/>
          <a:ext cx="11257503" cy="3904459"/>
        </p:xfrm>
        <a:graphic>
          <a:graphicData uri="http://schemas.openxmlformats.org/drawingml/2006/table">
            <a:tbl>
              <a:tblPr firstRow="1" bandRow="1">
                <a:tableStyleId>{9D7B26C5-4107-4FEC-AEDC-1716B250A1EF}</a:tableStyleId>
              </a:tblPr>
              <a:tblGrid>
                <a:gridCol w="1922501">
                  <a:extLst>
                    <a:ext uri="{9D8B030D-6E8A-4147-A177-3AD203B41FA5}">
                      <a16:colId xmlns:a16="http://schemas.microsoft.com/office/drawing/2014/main" val="124251621"/>
                    </a:ext>
                  </a:extLst>
                </a:gridCol>
                <a:gridCol w="9335002">
                  <a:extLst>
                    <a:ext uri="{9D8B030D-6E8A-4147-A177-3AD203B41FA5}">
                      <a16:colId xmlns:a16="http://schemas.microsoft.com/office/drawing/2014/main" val="2765241693"/>
                    </a:ext>
                  </a:extLst>
                </a:gridCol>
              </a:tblGrid>
              <a:tr h="290992">
                <a:tc>
                  <a:txBody>
                    <a:bodyPr/>
                    <a:lstStyle/>
                    <a:p>
                      <a:r>
                        <a:rPr lang="ja-JP" altLang="en-US" sz="1200" dirty="0">
                          <a:solidFill>
                            <a:schemeClr val="tx1"/>
                          </a:solidFill>
                          <a:latin typeface="Meiryo UI" panose="020B0604030504040204" pitchFamily="50" charset="-128"/>
                          <a:ea typeface="Meiryo UI" panose="020B0604030504040204" pitchFamily="50" charset="-128"/>
                        </a:rPr>
                        <a:t>　項目</a:t>
                      </a:r>
                      <a:endParaRPr lang="en-US" sz="12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tc>
                <a:extLst>
                  <a:ext uri="{0D108BD9-81ED-4DB2-BD59-A6C34878D82A}">
                    <a16:rowId xmlns:a16="http://schemas.microsoft.com/office/drawing/2014/main" val="1157993583"/>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取組の段階</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研究開発から事業化、投資回収までの取組段階を記入</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045042919"/>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a:solidFill>
                            <a:schemeClr val="tx1"/>
                          </a:solidFill>
                          <a:latin typeface="Meiryo UI" panose="020B0604030504040204" pitchFamily="50" charset="-128"/>
                          <a:ea typeface="Meiryo UI" panose="020B0604030504040204" pitchFamily="50" charset="-128"/>
                        </a:rPr>
                        <a:t>本基金の成果である製品や技術から生まれる売上高</a:t>
                      </a:r>
                      <a:endParaRPr lang="ja-JP" alt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56331492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原価</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179388" indent="-92075"/>
                      <a:r>
                        <a:rPr lang="ja-JP" altLang="en-US" sz="1000" dirty="0">
                          <a:solidFill>
                            <a:schemeClr val="tx1"/>
                          </a:solidFill>
                          <a:latin typeface="Meiryo UI" panose="020B0604030504040204" pitchFamily="50" charset="-128"/>
                          <a:ea typeface="Meiryo UI" panose="020B0604030504040204" pitchFamily="50" charset="-128"/>
                        </a:rPr>
                        <a:t>事業化に必要な材料や工場の人件費、工場の間接費、設備・機械装置の減価償却費、等</a:t>
                      </a:r>
                    </a:p>
                  </a:txBody>
                  <a:tcPr marL="0" marR="0" marT="36000" marB="0" anchor="ctr"/>
                </a:tc>
                <a:extLst>
                  <a:ext uri="{0D108BD9-81ED-4DB2-BD59-A6C34878D82A}">
                    <a16:rowId xmlns:a16="http://schemas.microsoft.com/office/drawing/2014/main" val="1719203758"/>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研究開発費</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r>
                        <a:rPr lang="ja-JP" altLang="en-US" sz="1000" dirty="0">
                          <a:solidFill>
                            <a:schemeClr val="tx1"/>
                          </a:solidFill>
                          <a:latin typeface="Meiryo UI" panose="020B0604030504040204" pitchFamily="50" charset="-128"/>
                          <a:ea typeface="Meiryo UI" panose="020B0604030504040204" pitchFamily="50" charset="-128"/>
                        </a:rPr>
                        <a:t>（以下の項目により算定）</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事業化後の研究開発費も含む</a:t>
                      </a:r>
                      <a:endParaRPr lang="en-US" altLang="ja-JP" sz="1000" strike="sngStrike"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424510222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・設備・機械装置等費</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000" dirty="0">
                          <a:solidFill>
                            <a:schemeClr val="tx1"/>
                          </a:solidFill>
                          <a:latin typeface="Meiryo UI" panose="020B0604030504040204" pitchFamily="50" charset="-128"/>
                          <a:ea typeface="Meiryo UI" panose="020B0604030504040204" pitchFamily="50" charset="-128"/>
                        </a:rPr>
                        <a:t>設備・機械装置の減価償却費、その他関連部材等の費用</a:t>
                      </a:r>
                    </a:p>
                  </a:txBody>
                  <a:tcPr marL="0" marR="0" marT="36000" marB="0" anchor="ctr"/>
                </a:tc>
                <a:extLst>
                  <a:ext uri="{0D108BD9-81ED-4DB2-BD59-A6C34878D82A}">
                    <a16:rowId xmlns:a16="http://schemas.microsoft.com/office/drawing/2014/main" val="2391791134"/>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・労務費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研究開発のために稼働する必要人員に対しての労務費</a:t>
                      </a:r>
                    </a:p>
                  </a:txBody>
                  <a:tcPr marL="0" marR="0" marT="36000" marB="0" anchor="ctr"/>
                </a:tc>
                <a:extLst>
                  <a:ext uri="{0D108BD9-81ED-4DB2-BD59-A6C34878D82A}">
                    <a16:rowId xmlns:a16="http://schemas.microsoft.com/office/drawing/2014/main" val="4213094586"/>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・委託費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研究開発にあたって外部委託をする場合の費用</a:t>
                      </a:r>
                    </a:p>
                  </a:txBody>
                  <a:tcPr marL="0" marR="0" marT="36000" marB="0" anchor="ctr"/>
                </a:tc>
                <a:extLst>
                  <a:ext uri="{0D108BD9-81ED-4DB2-BD59-A6C34878D82A}">
                    <a16:rowId xmlns:a16="http://schemas.microsoft.com/office/drawing/2014/main" val="2955363965"/>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　　・その他経費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solidFill>
                          <a:latin typeface="Meiryo UI" panose="020B0604030504040204" pitchFamily="50" charset="-128"/>
                          <a:ea typeface="Meiryo UI" panose="020B0604030504040204" pitchFamily="50" charset="-128"/>
                        </a:rPr>
                        <a:t>その他研究開発に必要な経費（研究所の賃料、光熱費等）</a:t>
                      </a:r>
                      <a:endParaRPr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2510319905"/>
                  </a:ext>
                </a:extLst>
              </a:tr>
              <a:tr h="453079">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販売管理費</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製品や技術の販売や、事業の管理に必要な費用</a:t>
                      </a:r>
                      <a:b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0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（広告宣伝費、営業の人件費、製品の保管費用、事務所の家賃、光熱費等を指すが、分解が難しい場合は大枠の金額を記載）</a:t>
                      </a:r>
                    </a:p>
                  </a:txBody>
                  <a:tcPr marL="0" marR="0" marT="36000" marB="0" anchor="ctr"/>
                </a:tc>
                <a:extLst>
                  <a:ext uri="{0D108BD9-81ED-4DB2-BD59-A6C34878D82A}">
                    <a16:rowId xmlns:a16="http://schemas.microsoft.com/office/drawing/2014/main" val="2073058830"/>
                  </a:ext>
                </a:extLst>
              </a:tr>
              <a:tr h="250470">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営業利益</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r>
                        <a:rPr lang="ja-JP" altLang="en-US" sz="1000" dirty="0">
                          <a:solidFill>
                            <a:schemeClr val="tx1"/>
                          </a:solidFill>
                          <a:latin typeface="Meiryo UI" panose="020B0604030504040204" pitchFamily="50" charset="-128"/>
                          <a:ea typeface="Meiryo UI" panose="020B0604030504040204" pitchFamily="50" charset="-128"/>
                        </a:rPr>
                        <a:t>＝売上高－原価ー研究開発費ー販売管理費</a:t>
                      </a:r>
                    </a:p>
                  </a:txBody>
                  <a:tcPr marL="0" marR="0" marT="36000" marB="0" anchor="ctr"/>
                </a:tc>
                <a:extLst>
                  <a:ext uri="{0D108BD9-81ED-4DB2-BD59-A6C34878D82A}">
                    <a16:rowId xmlns:a16="http://schemas.microsoft.com/office/drawing/2014/main" val="743348618"/>
                  </a:ext>
                </a:extLst>
              </a:tr>
              <a:tr h="453079">
                <a:tc>
                  <a:txBody>
                    <a:bodyPr/>
                    <a:lstStyle/>
                    <a:p>
                      <a:pPr marL="87313" indent="0" algn="l"/>
                      <a:r>
                        <a:rPr lang="ja-JP" altLang="en-US" sz="1000" dirty="0">
                          <a:solidFill>
                            <a:schemeClr val="tx1"/>
                          </a:solidFill>
                          <a:latin typeface="Meiryo UI" panose="020B0604030504040204" pitchFamily="50" charset="-128"/>
                          <a:ea typeface="Meiryo UI" panose="020B0604030504040204" pitchFamily="50" charset="-128"/>
                        </a:rPr>
                        <a:t>会社全体の</a:t>
                      </a:r>
                      <a:endParaRPr lang="en-US" altLang="ja-JP" sz="1000" dirty="0">
                        <a:solidFill>
                          <a:schemeClr val="tx1"/>
                        </a:solidFill>
                        <a:latin typeface="Meiryo UI" panose="020B0604030504040204" pitchFamily="50" charset="-128"/>
                        <a:ea typeface="Meiryo UI" panose="020B0604030504040204" pitchFamily="50" charset="-128"/>
                      </a:endParaRPr>
                    </a:p>
                    <a:p>
                      <a:pPr marL="87313" indent="0" algn="l"/>
                      <a:r>
                        <a:rPr lang="ja-JP" altLang="en-US" sz="1000" dirty="0">
                          <a:solidFill>
                            <a:schemeClr val="tx1"/>
                          </a:solidFill>
                          <a:latin typeface="Meiryo UI" panose="020B0604030504040204" pitchFamily="50" charset="-128"/>
                          <a:ea typeface="Meiryo UI" panose="020B0604030504040204" pitchFamily="50" charset="-128"/>
                        </a:rPr>
                        <a:t>売上高研究開発費比率</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indent="0"/>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1165585886"/>
                  </a:ext>
                </a:extLst>
              </a:tr>
              <a:tr h="250470">
                <a:tc>
                  <a:txBody>
                    <a:bodyPr/>
                    <a:lstStyle/>
                    <a:p>
                      <a:pPr marL="87313" indent="0" algn="l"/>
                      <a:r>
                        <a:rPr lang="en-US" altLang="ja-JP" sz="1000" dirty="0">
                          <a:solidFill>
                            <a:schemeClr val="tx1"/>
                          </a:solidFill>
                          <a:latin typeface="Meiryo UI" panose="020B0604030504040204" pitchFamily="50" charset="-128"/>
                          <a:ea typeface="Meiryo UI" panose="020B0604030504040204" pitchFamily="50" charset="-128"/>
                        </a:rPr>
                        <a:t>CO</a:t>
                      </a:r>
                      <a:r>
                        <a:rPr lang="en-US" altLang="ja-JP" sz="1000" baseline="-25000" dirty="0">
                          <a:solidFill>
                            <a:schemeClr val="tx1"/>
                          </a:solidFill>
                          <a:latin typeface="Meiryo UI" panose="020B0604030504040204" pitchFamily="50" charset="-128"/>
                          <a:ea typeface="Meiryo UI" panose="020B0604030504040204" pitchFamily="50" charset="-128"/>
                        </a:rPr>
                        <a:t>2</a:t>
                      </a:r>
                      <a:r>
                        <a:rPr lang="ja-JP" altLang="en-US" sz="1000" dirty="0">
                          <a:solidFill>
                            <a:schemeClr val="tx1"/>
                          </a:solidFill>
                          <a:latin typeface="Meiryo UI" panose="020B0604030504040204" pitchFamily="50" charset="-128"/>
                          <a:ea typeface="Meiryo UI" panose="020B0604030504040204" pitchFamily="50" charset="-128"/>
                        </a:rPr>
                        <a:t>削減効果</a:t>
                      </a:r>
                      <a:endParaRPr lang="en-US" sz="1000" dirty="0">
                        <a:solidFill>
                          <a:schemeClr val="tx1"/>
                        </a:solidFill>
                        <a:latin typeface="Meiryo UI" panose="020B0604030504040204" pitchFamily="50" charset="-128"/>
                        <a:ea typeface="Meiryo UI" panose="020B0604030504040204" pitchFamily="50" charset="-128"/>
                      </a:endParaRPr>
                    </a:p>
                  </a:txBody>
                  <a:tcPr marL="0" marR="0" marT="36000" marB="0" anchor="ct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latin typeface="Meiryo UI" panose="020B0604030504040204" pitchFamily="50" charset="-128"/>
                          <a:ea typeface="Meiryo UI" panose="020B0604030504040204" pitchFamily="50" charset="-128"/>
                        </a:rPr>
                        <a:t>研究開発・社会実装計画の目標の内、アウトカムにある</a:t>
                      </a:r>
                      <a:r>
                        <a:rPr kumimoji="1" lang="en-US" altLang="ja-JP" sz="1000" dirty="0">
                          <a:solidFill>
                            <a:schemeClr val="tx1"/>
                          </a:solidFill>
                          <a:latin typeface="Meiryo UI" panose="020B0604030504040204" pitchFamily="50" charset="-128"/>
                          <a:ea typeface="Meiryo UI" panose="020B0604030504040204" pitchFamily="50" charset="-128"/>
                        </a:rPr>
                        <a:t>CO</a:t>
                      </a:r>
                      <a:r>
                        <a:rPr kumimoji="1" lang="en-US" altLang="ja-JP" sz="1000" baseline="-25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削減効果の算定の考え方と整合するよう算出すること</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0" marR="0" marT="36000" marB="0" anchor="ctr"/>
                </a:tc>
                <a:extLst>
                  <a:ext uri="{0D108BD9-81ED-4DB2-BD59-A6C34878D82A}">
                    <a16:rowId xmlns:a16="http://schemas.microsoft.com/office/drawing/2014/main" val="3121150169"/>
                  </a:ext>
                </a:extLst>
              </a:tr>
            </a:tbl>
          </a:graphicData>
        </a:graphic>
      </p:graphicFrame>
      <p:sp>
        <p:nvSpPr>
          <p:cNvPr id="77" name="Rectangle 76">
            <a:extLst>
              <a:ext uri="{FF2B5EF4-FFF2-40B4-BE49-F238E27FC236}">
                <a16:creationId xmlns:a16="http://schemas.microsoft.com/office/drawing/2014/main" id="{7C0ECC9E-5298-488A-B983-7F655B34996A}"/>
              </a:ext>
            </a:extLst>
          </p:cNvPr>
          <p:cNvSpPr/>
          <p:nvPr/>
        </p:nvSpPr>
        <p:spPr>
          <a:xfrm>
            <a:off x="521721" y="1367602"/>
            <a:ext cx="11257503" cy="92011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・本ページにおける各年度の記載は、いわゆる損益計算書上の各項目と同様の定義とする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・設備・機械装置等の減価償却費や労務費について、原価と研究開発費のどちらに計上するかは、採用する会計基準に従って分類</a:t>
            </a:r>
            <a:endParaRPr lang="en-US" altLang="ja-JP" sz="1400" dirty="0">
              <a:solidFill>
                <a:schemeClr val="tx1"/>
              </a:solidFill>
              <a:latin typeface="Meiryo UI" panose="020B0604030504040204" pitchFamily="50" charset="-128"/>
              <a:ea typeface="Meiryo UI" panose="020B0604030504040204" pitchFamily="50" charset="-128"/>
            </a:endParaRPr>
          </a:p>
          <a:p>
            <a:pPr marL="176213" lvl="2" indent="-176213"/>
            <a:r>
              <a:rPr lang="ja-JP" altLang="en-US" sz="1400" dirty="0">
                <a:solidFill>
                  <a:schemeClr val="tx1"/>
                </a:solidFill>
                <a:latin typeface="Meiryo UI" panose="020B0604030504040204" pitchFamily="50" charset="-128"/>
                <a:ea typeface="Meiryo UI" panose="020B0604030504040204" pitchFamily="50" charset="-128"/>
              </a:rPr>
              <a:t>・各項目とも、国や自治体等からの支援額を</a:t>
            </a:r>
            <a:r>
              <a:rPr lang="ja-JP" altLang="en-US" sz="1400">
                <a:solidFill>
                  <a:schemeClr val="tx1"/>
                </a:solidFill>
                <a:latin typeface="Meiryo UI" panose="020B0604030504040204" pitchFamily="50" charset="-128"/>
                <a:ea typeface="Meiryo UI" panose="020B0604030504040204" pitchFamily="50" charset="-128"/>
              </a:rPr>
              <a:t>控除した金額</a:t>
            </a:r>
            <a:r>
              <a:rPr lang="ja-JP" altLang="en-US" sz="1400" dirty="0">
                <a:solidFill>
                  <a:schemeClr val="tx1"/>
                </a:solidFill>
                <a:latin typeface="Meiryo UI" panose="020B0604030504040204" pitchFamily="50" charset="-128"/>
                <a:ea typeface="Meiryo UI" panose="020B0604030504040204" pitchFamily="50" charset="-128"/>
              </a:rPr>
              <a:t>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75" name="Title 1">
            <a:extLst>
              <a:ext uri="{FF2B5EF4-FFF2-40B4-BE49-F238E27FC236}">
                <a16:creationId xmlns:a16="http://schemas.microsoft.com/office/drawing/2014/main" id="{B0CD6EF9-B9A3-4EE4-A1FB-7F0DF6D7CDD1}"/>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5</a:t>
            </a:r>
            <a:r>
              <a:rPr kumimoji="1" lang="ja-JP" altLang="en-US" sz="2000" dirty="0"/>
              <a:t>）事業計画の全体像</a:t>
            </a:r>
            <a:endParaRPr kumimoji="1" lang="en-US" sz="2000" dirty="0"/>
          </a:p>
        </p:txBody>
      </p:sp>
      <p:sp>
        <p:nvSpPr>
          <p:cNvPr id="80" name="Title 1">
            <a:extLst>
              <a:ext uri="{FF2B5EF4-FFF2-40B4-BE49-F238E27FC236}">
                <a16:creationId xmlns:a16="http://schemas.microsoft.com/office/drawing/2014/main" id="{082062D8-AC25-4341-9C08-73A40AF5BF9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dirty="0">
              <a:solidFill>
                <a:schemeClr val="tx1"/>
              </a:solidFill>
              <a:highlight>
                <a:srgbClr val="FFFF00"/>
              </a:highlight>
            </a:endParaRPr>
          </a:p>
        </p:txBody>
      </p:sp>
      <p:sp>
        <p:nvSpPr>
          <p:cNvPr id="2" name="正方形/長方形 1">
            <a:extLst>
              <a:ext uri="{FF2B5EF4-FFF2-40B4-BE49-F238E27FC236}">
                <a16:creationId xmlns:a16="http://schemas.microsoft.com/office/drawing/2014/main" id="{37BCCCF2-3466-D3E5-190D-0FD76B194DC1}"/>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039072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25C7B4B-E1FA-4BDD-AED4-30712EF6A20B}"/>
              </a:ext>
            </a:extLst>
          </p:cNvPr>
          <p:cNvSpPr txBox="1"/>
          <p:nvPr/>
        </p:nvSpPr>
        <p:spPr>
          <a:xfrm>
            <a:off x="8523780"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12" name="Straight Connector 11">
            <a:extLst>
              <a:ext uri="{FF2B5EF4-FFF2-40B4-BE49-F238E27FC236}">
                <a16:creationId xmlns:a16="http://schemas.microsoft.com/office/drawing/2014/main" id="{058AB912-68C6-42CF-8A75-681045840E02}"/>
              </a:ext>
            </a:extLst>
          </p:cNvPr>
          <p:cNvCxnSpPr>
            <a:cxnSpLocks/>
          </p:cNvCxnSpPr>
          <p:nvPr/>
        </p:nvCxnSpPr>
        <p:spPr>
          <a:xfrm>
            <a:off x="1106274"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FDFE9A3-4AF2-4046-902C-26AF9E282535}"/>
              </a:ext>
            </a:extLst>
          </p:cNvPr>
          <p:cNvSpPr txBox="1"/>
          <p:nvPr/>
        </p:nvSpPr>
        <p:spPr>
          <a:xfrm>
            <a:off x="1106274" y="1570605"/>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研究開発・実証</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cxnSp>
        <p:nvCxnSpPr>
          <p:cNvPr id="14" name="Straight Connector 13">
            <a:extLst>
              <a:ext uri="{FF2B5EF4-FFF2-40B4-BE49-F238E27FC236}">
                <a16:creationId xmlns:a16="http://schemas.microsoft.com/office/drawing/2014/main" id="{81C7F86D-61C4-4739-80C6-3371522CEC0B}"/>
              </a:ext>
            </a:extLst>
          </p:cNvPr>
          <p:cNvCxnSpPr>
            <a:cxnSpLocks/>
          </p:cNvCxnSpPr>
          <p:nvPr/>
        </p:nvCxnSpPr>
        <p:spPr>
          <a:xfrm>
            <a:off x="8521143" y="1861374"/>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4952BDD-8264-4D32-9B98-816D78A5E264}"/>
              </a:ext>
            </a:extLst>
          </p:cNvPr>
          <p:cNvSpPr txBox="1"/>
          <p:nvPr/>
        </p:nvSpPr>
        <p:spPr>
          <a:xfrm>
            <a:off x="44782" y="1936967"/>
            <a:ext cx="973707" cy="24597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取組方針</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7" name="TextBox 16">
            <a:extLst>
              <a:ext uri="{FF2B5EF4-FFF2-40B4-BE49-F238E27FC236}">
                <a16:creationId xmlns:a16="http://schemas.microsoft.com/office/drawing/2014/main" id="{C9DA6D93-5F15-4747-BE14-A7683D2E7DFD}"/>
              </a:ext>
            </a:extLst>
          </p:cNvPr>
          <p:cNvSpPr txBox="1"/>
          <p:nvPr/>
        </p:nvSpPr>
        <p:spPr>
          <a:xfrm>
            <a:off x="44785" y="4705492"/>
            <a:ext cx="973707" cy="2013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国際競争上の</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algn="ctr"/>
            <a:r>
              <a:rPr kumimoji="1" lang="ja-JP" altLang="en-US" sz="1400" b="1" dirty="0">
                <a:solidFill>
                  <a:schemeClr val="tx1"/>
                </a:solidFill>
                <a:latin typeface="Meiryo UI" panose="020B0604030504040204" pitchFamily="50" charset="-128"/>
                <a:ea typeface="Meiryo UI" panose="020B0604030504040204" pitchFamily="50" charset="-128"/>
              </a:rPr>
              <a:t>優位性</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
        <p:nvSpPr>
          <p:cNvPr id="18" name="Rectangle 17">
            <a:extLst>
              <a:ext uri="{FF2B5EF4-FFF2-40B4-BE49-F238E27FC236}">
                <a16:creationId xmlns:a16="http://schemas.microsoft.com/office/drawing/2014/main" id="{0B09E4B8-D339-4ECC-93DB-B122869F0B26}"/>
              </a:ext>
            </a:extLst>
          </p:cNvPr>
          <p:cNvSpPr/>
          <p:nvPr/>
        </p:nvSpPr>
        <p:spPr>
          <a:xfrm>
            <a:off x="630000" y="1174447"/>
            <a:ext cx="10932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・時間軸とともに当該事業の研究開発から社会実装、その後の競争性の維持・事業拡大のために取り組むべき事項について計画を記載。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0" name="Straight Connector 19">
            <a:extLst>
              <a:ext uri="{FF2B5EF4-FFF2-40B4-BE49-F238E27FC236}">
                <a16:creationId xmlns:a16="http://schemas.microsoft.com/office/drawing/2014/main" id="{DACB5F88-6A64-40BD-8922-90BFA0791C8B}"/>
              </a:ext>
            </a:extLst>
          </p:cNvPr>
          <p:cNvCxnSpPr/>
          <p:nvPr/>
        </p:nvCxnSpPr>
        <p:spPr>
          <a:xfrm>
            <a:off x="950620" y="1936967"/>
            <a:ext cx="0" cy="24588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F905B97-556E-4A21-8F09-1179FE2645A8}"/>
              </a:ext>
            </a:extLst>
          </p:cNvPr>
          <p:cNvCxnSpPr>
            <a:cxnSpLocks/>
          </p:cNvCxnSpPr>
          <p:nvPr/>
        </p:nvCxnSpPr>
        <p:spPr>
          <a:xfrm>
            <a:off x="950623" y="4705492"/>
            <a:ext cx="0" cy="1728000"/>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846BACF-60EF-427D-8778-34915CFB9FDE}"/>
              </a:ext>
            </a:extLst>
          </p:cNvPr>
          <p:cNvSpPr/>
          <p:nvPr/>
        </p:nvSpPr>
        <p:spPr>
          <a:xfrm>
            <a:off x="8521143"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販売段階における、流通・広告・価格・商品改良等の方策・工夫を記載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9" name="Straight Connector 28">
            <a:extLst>
              <a:ext uri="{FF2B5EF4-FFF2-40B4-BE49-F238E27FC236}">
                <a16:creationId xmlns:a16="http://schemas.microsoft.com/office/drawing/2014/main" id="{B231AFCF-112F-4827-90E7-3C1CBF8877F3}"/>
              </a:ext>
            </a:extLst>
          </p:cNvPr>
          <p:cNvCxnSpPr/>
          <p:nvPr/>
        </p:nvCxnSpPr>
        <p:spPr>
          <a:xfrm rot="5400000">
            <a:off x="2893421"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C42C4786-DFB1-400C-8EE2-8B263A9A6825}"/>
              </a:ext>
            </a:extLst>
          </p:cNvPr>
          <p:cNvGrpSpPr/>
          <p:nvPr/>
        </p:nvGrpSpPr>
        <p:grpSpPr>
          <a:xfrm rot="5400000">
            <a:off x="2784526" y="4533932"/>
            <a:ext cx="180000" cy="169290"/>
            <a:chOff x="5937564" y="3833744"/>
            <a:chExt cx="306171" cy="306910"/>
          </a:xfrm>
        </p:grpSpPr>
        <p:sp>
          <p:nvSpPr>
            <p:cNvPr id="31"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2"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34" name="Title 1">
            <a:extLst>
              <a:ext uri="{FF2B5EF4-FFF2-40B4-BE49-F238E27FC236}">
                <a16:creationId xmlns:a16="http://schemas.microsoft.com/office/drawing/2014/main" id="{B60ED9F8-A9BD-44DE-849D-613E607BEFB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tx2">
                    <a:lumMod val="75000"/>
                  </a:schemeClr>
                </a:solidFill>
              </a:rPr>
              <a:t>1. </a:t>
            </a:r>
            <a:r>
              <a:rPr lang="ja-JP" altLang="en-US" sz="2000" dirty="0">
                <a:solidFill>
                  <a:schemeClr val="tx2">
                    <a:lumMod val="75000"/>
                  </a:schemeClr>
                </a:solidFill>
              </a:rPr>
              <a:t>事業戦略・事業計画／</a:t>
            </a:r>
            <a:r>
              <a:rPr kumimoji="1" lang="ja-JP" altLang="en-US" sz="2000" dirty="0">
                <a:solidFill>
                  <a:schemeClr val="tx2">
                    <a:lumMod val="75000"/>
                  </a:schemeClr>
                </a:solidFill>
              </a:rPr>
              <a:t>（</a:t>
            </a:r>
            <a:r>
              <a:rPr kumimoji="1" lang="en-US" altLang="ja-JP" sz="2000" dirty="0">
                <a:solidFill>
                  <a:schemeClr val="tx2">
                    <a:lumMod val="75000"/>
                  </a:schemeClr>
                </a:solidFill>
              </a:rPr>
              <a:t>6</a:t>
            </a:r>
            <a:r>
              <a:rPr kumimoji="1" lang="ja-JP" altLang="en-US" sz="2000" dirty="0">
                <a:solidFill>
                  <a:schemeClr val="tx2">
                    <a:lumMod val="75000"/>
                  </a:schemeClr>
                </a:solidFill>
              </a:rPr>
              <a:t>）研究開発・設備投資・マーケティング計画</a:t>
            </a:r>
            <a:endParaRPr kumimoji="1" lang="en-US" sz="2000" dirty="0">
              <a:solidFill>
                <a:schemeClr val="tx2">
                  <a:lumMod val="75000"/>
                </a:schemeClr>
              </a:solidFill>
            </a:endParaRPr>
          </a:p>
        </p:txBody>
      </p:sp>
      <p:sp>
        <p:nvSpPr>
          <p:cNvPr id="43" name="Title 1">
            <a:extLst>
              <a:ext uri="{FF2B5EF4-FFF2-40B4-BE49-F238E27FC236}">
                <a16:creationId xmlns:a16="http://schemas.microsoft.com/office/drawing/2014/main" id="{A1371218-091C-45C5-B8A0-154D2D890C20}"/>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研究開発段階から将来の社会実装（設備投資・マーケティング）を見据えた計画を推進</a:t>
            </a:r>
            <a:endParaRPr kumimoji="1" lang="en-US" dirty="0">
              <a:solidFill>
                <a:schemeClr val="tx1"/>
              </a:solidFill>
            </a:endParaRPr>
          </a:p>
        </p:txBody>
      </p:sp>
      <p:cxnSp>
        <p:nvCxnSpPr>
          <p:cNvPr id="44" name="直線コネクタ 43">
            <a:extLst>
              <a:ext uri="{FF2B5EF4-FFF2-40B4-BE49-F238E27FC236}">
                <a16:creationId xmlns:a16="http://schemas.microsoft.com/office/drawing/2014/main" id="{F09A7A4F-11FB-4922-8233-243766D8EB92}"/>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cxnSp>
        <p:nvCxnSpPr>
          <p:cNvPr id="45" name="Straight Connector 11">
            <a:extLst>
              <a:ext uri="{FF2B5EF4-FFF2-40B4-BE49-F238E27FC236}">
                <a16:creationId xmlns:a16="http://schemas.microsoft.com/office/drawing/2014/main" id="{058AB912-68C6-42CF-8A75-681045840E02}"/>
              </a:ext>
            </a:extLst>
          </p:cNvPr>
          <p:cNvCxnSpPr>
            <a:cxnSpLocks/>
          </p:cNvCxnSpPr>
          <p:nvPr/>
        </p:nvCxnSpPr>
        <p:spPr>
          <a:xfrm>
            <a:off x="4782616" y="185956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TextBox 12">
            <a:extLst>
              <a:ext uri="{FF2B5EF4-FFF2-40B4-BE49-F238E27FC236}">
                <a16:creationId xmlns:a16="http://schemas.microsoft.com/office/drawing/2014/main" id="{AFDFE9A3-4AF2-4046-902C-26AF9E282535}"/>
              </a:ext>
            </a:extLst>
          </p:cNvPr>
          <p:cNvSpPr txBox="1"/>
          <p:nvPr/>
        </p:nvSpPr>
        <p:spPr>
          <a:xfrm>
            <a:off x="4794867" y="1591950"/>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設備投資</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7" name="TextBox 12">
            <a:extLst>
              <a:ext uri="{FF2B5EF4-FFF2-40B4-BE49-F238E27FC236}">
                <a16:creationId xmlns:a16="http://schemas.microsoft.com/office/drawing/2014/main" id="{AFDFE9A3-4AF2-4046-902C-26AF9E282535}"/>
              </a:ext>
            </a:extLst>
          </p:cNvPr>
          <p:cNvSpPr txBox="1"/>
          <p:nvPr/>
        </p:nvSpPr>
        <p:spPr>
          <a:xfrm>
            <a:off x="8546346" y="1589874"/>
            <a:ext cx="3600000" cy="2478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2"/>
                </a:solidFill>
                <a:latin typeface="Meiryo UI" panose="020B0604030504040204" pitchFamily="50" charset="-128"/>
                <a:ea typeface="Meiryo UI" panose="020B0604030504040204" pitchFamily="50" charset="-128"/>
              </a:rPr>
              <a:t>マーケティング</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48" name="Rectangle 32">
            <a:extLst>
              <a:ext uri="{FF2B5EF4-FFF2-40B4-BE49-F238E27FC236}">
                <a16:creationId xmlns:a16="http://schemas.microsoft.com/office/drawing/2014/main" id="{C846BACF-60EF-427D-8778-34915CFB9FDE}"/>
              </a:ext>
            </a:extLst>
          </p:cNvPr>
          <p:cNvSpPr/>
          <p:nvPr/>
        </p:nvSpPr>
        <p:spPr>
          <a:xfrm>
            <a:off x="4802182" y="1925021"/>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生産段階における、設備・システム導入、部品調達、立地戦略等の方策・工夫を記載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9" name="Rectangle 32">
            <a:extLst>
              <a:ext uri="{FF2B5EF4-FFF2-40B4-BE49-F238E27FC236}">
                <a16:creationId xmlns:a16="http://schemas.microsoft.com/office/drawing/2014/main" id="{C846BACF-60EF-427D-8778-34915CFB9FDE}"/>
              </a:ext>
            </a:extLst>
          </p:cNvPr>
          <p:cNvSpPr/>
          <p:nvPr/>
        </p:nvSpPr>
        <p:spPr>
          <a:xfrm>
            <a:off x="1112369" y="1925021"/>
            <a:ext cx="3600000" cy="94238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研究開発・実証段階における、知財・標準化戦略、オープンイノベーション、</a:t>
            </a:r>
            <a:r>
              <a:rPr lang="en-US" altLang="ja-JP" sz="1400" dirty="0" err="1">
                <a:solidFill>
                  <a:schemeClr val="tx1"/>
                </a:solidFill>
                <a:latin typeface="Meiryo UI" panose="020B0604030504040204" pitchFamily="50" charset="-128"/>
                <a:ea typeface="Meiryo UI" panose="020B0604030504040204" pitchFamily="50" charset="-128"/>
              </a:rPr>
              <a:t>PoC</a:t>
            </a:r>
            <a:r>
              <a:rPr lang="ja-JP" altLang="en-US" sz="1400" dirty="0">
                <a:solidFill>
                  <a:schemeClr val="tx1"/>
                </a:solidFill>
                <a:latin typeface="Meiryo UI" panose="020B0604030504040204" pitchFamily="50" charset="-128"/>
                <a:ea typeface="Meiryo UI" panose="020B0604030504040204" pitchFamily="50" charset="-128"/>
              </a:rPr>
              <a:t>による顧客ニーズの確認等の方策・工夫を記載（２．研究開発計画との関係性・整合性に留意すること）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0" name="TextBox 8">
            <a:extLst>
              <a:ext uri="{FF2B5EF4-FFF2-40B4-BE49-F238E27FC236}">
                <a16:creationId xmlns:a16="http://schemas.microsoft.com/office/drawing/2014/main" id="{C25C7B4B-E1FA-4BDD-AED4-30712EF6A20B}"/>
              </a:ext>
            </a:extLst>
          </p:cNvPr>
          <p:cNvSpPr txBox="1"/>
          <p:nvPr/>
        </p:nvSpPr>
        <p:spPr>
          <a:xfrm>
            <a:off x="4802182" y="2438122"/>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8">
            <a:extLst>
              <a:ext uri="{FF2B5EF4-FFF2-40B4-BE49-F238E27FC236}">
                <a16:creationId xmlns:a16="http://schemas.microsoft.com/office/drawing/2014/main" id="{C25C7B4B-E1FA-4BDD-AED4-30712EF6A20B}"/>
              </a:ext>
            </a:extLst>
          </p:cNvPr>
          <p:cNvSpPr txBox="1"/>
          <p:nvPr/>
        </p:nvSpPr>
        <p:spPr>
          <a:xfrm>
            <a:off x="1106274" y="2979448"/>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52" name="Straight Connector 28">
            <a:extLst>
              <a:ext uri="{FF2B5EF4-FFF2-40B4-BE49-F238E27FC236}">
                <a16:creationId xmlns:a16="http://schemas.microsoft.com/office/drawing/2014/main" id="{B231AFCF-112F-4827-90E7-3C1CBF8877F3}"/>
              </a:ext>
            </a:extLst>
          </p:cNvPr>
          <p:cNvCxnSpPr/>
          <p:nvPr/>
        </p:nvCxnSpPr>
        <p:spPr>
          <a:xfrm rot="5400000">
            <a:off x="6636218"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3" name="Group 29">
            <a:extLst>
              <a:ext uri="{FF2B5EF4-FFF2-40B4-BE49-F238E27FC236}">
                <a16:creationId xmlns:a16="http://schemas.microsoft.com/office/drawing/2014/main" id="{C42C4786-DFB1-400C-8EE2-8B263A9A6825}"/>
              </a:ext>
            </a:extLst>
          </p:cNvPr>
          <p:cNvGrpSpPr/>
          <p:nvPr/>
        </p:nvGrpSpPr>
        <p:grpSpPr>
          <a:xfrm rot="5400000">
            <a:off x="6527323" y="4533932"/>
            <a:ext cx="180000" cy="169290"/>
            <a:chOff x="5937564" y="3833744"/>
            <a:chExt cx="306171" cy="306910"/>
          </a:xfrm>
        </p:grpSpPr>
        <p:sp>
          <p:nvSpPr>
            <p:cNvPr id="54"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5"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cxnSp>
        <p:nvCxnSpPr>
          <p:cNvPr id="56" name="Straight Connector 28">
            <a:extLst>
              <a:ext uri="{FF2B5EF4-FFF2-40B4-BE49-F238E27FC236}">
                <a16:creationId xmlns:a16="http://schemas.microsoft.com/office/drawing/2014/main" id="{B231AFCF-112F-4827-90E7-3C1CBF8877F3}"/>
              </a:ext>
            </a:extLst>
          </p:cNvPr>
          <p:cNvCxnSpPr/>
          <p:nvPr/>
        </p:nvCxnSpPr>
        <p:spPr>
          <a:xfrm rot="5400000">
            <a:off x="10346346" y="2811248"/>
            <a:ext cx="0" cy="3600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57" name="Group 29">
            <a:extLst>
              <a:ext uri="{FF2B5EF4-FFF2-40B4-BE49-F238E27FC236}">
                <a16:creationId xmlns:a16="http://schemas.microsoft.com/office/drawing/2014/main" id="{C42C4786-DFB1-400C-8EE2-8B263A9A6825}"/>
              </a:ext>
            </a:extLst>
          </p:cNvPr>
          <p:cNvGrpSpPr/>
          <p:nvPr/>
        </p:nvGrpSpPr>
        <p:grpSpPr>
          <a:xfrm rot="5400000">
            <a:off x="10237451" y="4519275"/>
            <a:ext cx="180000" cy="169290"/>
            <a:chOff x="5937564" y="3833744"/>
            <a:chExt cx="306171" cy="306910"/>
          </a:xfrm>
        </p:grpSpPr>
        <p:sp>
          <p:nvSpPr>
            <p:cNvPr id="58" name="Freeform 94">
              <a:extLst>
                <a:ext uri="{FF2B5EF4-FFF2-40B4-BE49-F238E27FC236}">
                  <a16:creationId xmlns:a16="http://schemas.microsoft.com/office/drawing/2014/main" id="{A3B83CE7-9CC5-4030-8B63-03B2A084831B}"/>
                </a:ext>
              </a:extLst>
            </p:cNvPr>
            <p:cNvSpPr>
              <a:spLocks/>
            </p:cNvSpPr>
            <p:nvPr/>
          </p:nvSpPr>
          <p:spPr bwMode="gray">
            <a:xfrm>
              <a:off x="5937564" y="3833744"/>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59" name="Freeform 95">
              <a:extLst>
                <a:ext uri="{FF2B5EF4-FFF2-40B4-BE49-F238E27FC236}">
                  <a16:creationId xmlns:a16="http://schemas.microsoft.com/office/drawing/2014/main" id="{1C18C357-A238-4DA0-B78F-84E1988169B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60" name="TextBox 8">
            <a:extLst>
              <a:ext uri="{FF2B5EF4-FFF2-40B4-BE49-F238E27FC236}">
                <a16:creationId xmlns:a16="http://schemas.microsoft.com/office/drawing/2014/main" id="{C25C7B4B-E1FA-4BDD-AED4-30712EF6A20B}"/>
              </a:ext>
            </a:extLst>
          </p:cNvPr>
          <p:cNvSpPr txBox="1"/>
          <p:nvPr/>
        </p:nvSpPr>
        <p:spPr>
          <a:xfrm>
            <a:off x="8537195"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1" name="Rectangle 32">
            <a:extLst>
              <a:ext uri="{FF2B5EF4-FFF2-40B4-BE49-F238E27FC236}">
                <a16:creationId xmlns:a16="http://schemas.microsoft.com/office/drawing/2014/main" id="{C846BACF-60EF-427D-8778-34915CFB9FDE}"/>
              </a:ext>
            </a:extLst>
          </p:cNvPr>
          <p:cNvSpPr/>
          <p:nvPr/>
        </p:nvSpPr>
        <p:spPr>
          <a:xfrm>
            <a:off x="8534558"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2" name="Rectangle 32">
            <a:extLst>
              <a:ext uri="{FF2B5EF4-FFF2-40B4-BE49-F238E27FC236}">
                <a16:creationId xmlns:a16="http://schemas.microsoft.com/office/drawing/2014/main" id="{C846BACF-60EF-427D-8778-34915CFB9FDE}"/>
              </a:ext>
            </a:extLst>
          </p:cNvPr>
          <p:cNvSpPr/>
          <p:nvPr/>
        </p:nvSpPr>
        <p:spPr>
          <a:xfrm>
            <a:off x="4815597"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3" name="Rectangle 32">
            <a:extLst>
              <a:ext uri="{FF2B5EF4-FFF2-40B4-BE49-F238E27FC236}">
                <a16:creationId xmlns:a16="http://schemas.microsoft.com/office/drawing/2014/main" id="{C846BACF-60EF-427D-8778-34915CFB9FDE}"/>
              </a:ext>
            </a:extLst>
          </p:cNvPr>
          <p:cNvSpPr/>
          <p:nvPr/>
        </p:nvSpPr>
        <p:spPr>
          <a:xfrm>
            <a:off x="1125784" y="4820622"/>
            <a:ext cx="3600000" cy="44201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国外の競合他社等との関係において、</a:t>
            </a:r>
            <a:endParaRPr lang="en-US" altLang="ja-JP" sz="1400" dirty="0">
              <a:solidFill>
                <a:schemeClr val="tx1"/>
              </a:solidFill>
              <a:latin typeface="Meiryo UI" panose="020B0604030504040204" pitchFamily="50" charset="-128"/>
              <a:ea typeface="Meiryo UI" panose="020B0604030504040204" pitchFamily="50" charset="-128"/>
            </a:endParaRPr>
          </a:p>
          <a:p>
            <a:pPr marL="0" lvl="2"/>
            <a:r>
              <a:rPr lang="ja-JP" altLang="en-US" sz="1400" dirty="0">
                <a:solidFill>
                  <a:schemeClr val="tx1"/>
                </a:solidFill>
                <a:latin typeface="Meiryo UI" panose="020B0604030504040204" pitchFamily="50" charset="-128"/>
                <a:ea typeface="Meiryo UI" panose="020B0604030504040204" pitchFamily="50" charset="-128"/>
              </a:rPr>
              <a:t>上記取組の有効性や優位性をアピール</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64" name="TextBox 8">
            <a:extLst>
              <a:ext uri="{FF2B5EF4-FFF2-40B4-BE49-F238E27FC236}">
                <a16:creationId xmlns:a16="http://schemas.microsoft.com/office/drawing/2014/main" id="{C25C7B4B-E1FA-4BDD-AED4-30712EF6A20B}"/>
              </a:ext>
            </a:extLst>
          </p:cNvPr>
          <p:cNvSpPr txBox="1"/>
          <p:nvPr/>
        </p:nvSpPr>
        <p:spPr>
          <a:xfrm>
            <a:off x="4815597"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5" name="TextBox 8">
            <a:extLst>
              <a:ext uri="{FF2B5EF4-FFF2-40B4-BE49-F238E27FC236}">
                <a16:creationId xmlns:a16="http://schemas.microsoft.com/office/drawing/2014/main" id="{C25C7B4B-E1FA-4BDD-AED4-30712EF6A20B}"/>
              </a:ext>
            </a:extLst>
          </p:cNvPr>
          <p:cNvSpPr txBox="1"/>
          <p:nvPr/>
        </p:nvSpPr>
        <p:spPr>
          <a:xfrm>
            <a:off x="1119689" y="5333723"/>
            <a:ext cx="3600000" cy="81424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49305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2E4A7F0B-3267-4FE0-B7BC-1AC80A2CD9FB}"/>
              </a:ext>
            </a:extLst>
          </p:cNvPr>
          <p:cNvCxnSpPr>
            <a:cxnSpLocks/>
          </p:cNvCxnSpPr>
          <p:nvPr/>
        </p:nvCxnSpPr>
        <p:spPr>
          <a:xfrm>
            <a:off x="460346" y="1418631"/>
            <a:ext cx="484201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14" descr="ｂ">
            <a:extLst>
              <a:ext uri="{FF2B5EF4-FFF2-40B4-BE49-F238E27FC236}">
                <a16:creationId xmlns:a16="http://schemas.microsoft.com/office/drawing/2014/main" id="{1EBF023A-57E2-47F3-97C1-8DE8922D4348}"/>
              </a:ext>
            </a:extLst>
          </p:cNvPr>
          <p:cNvSpPr txBox="1"/>
          <p:nvPr/>
        </p:nvSpPr>
        <p:spPr>
          <a:xfrm>
            <a:off x="460346" y="1135206"/>
            <a:ext cx="4842018" cy="26429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資金調達方針</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16" name="Rectangle 15">
            <a:extLst>
              <a:ext uri="{FF2B5EF4-FFF2-40B4-BE49-F238E27FC236}">
                <a16:creationId xmlns:a16="http://schemas.microsoft.com/office/drawing/2014/main" id="{B72C7224-C5F2-4476-9FD4-EA3580B8FB64}"/>
              </a:ext>
            </a:extLst>
          </p:cNvPr>
          <p:cNvSpPr/>
          <p:nvPr/>
        </p:nvSpPr>
        <p:spPr>
          <a:xfrm>
            <a:off x="460346" y="1498376"/>
            <a:ext cx="10778397" cy="55388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 </a:t>
            </a:r>
            <a:r>
              <a:rPr lang="ja-JP" altLang="en-US" sz="1400" i="1" dirty="0">
                <a:solidFill>
                  <a:schemeClr val="tx1"/>
                </a:solidFill>
                <a:latin typeface="Meiryo UI" panose="020B0604030504040204" pitchFamily="50" charset="-128"/>
                <a:ea typeface="Meiryo UI" panose="020B0604030504040204" pitchFamily="50" charset="-128"/>
              </a:rPr>
              <a:t>当該事業全体の</a:t>
            </a:r>
            <a:r>
              <a:rPr lang="en-US" altLang="ja-JP" sz="1400" i="1" dirty="0">
                <a:solidFill>
                  <a:schemeClr val="tx1"/>
                </a:solidFill>
                <a:latin typeface="Meiryo UI" panose="020B0604030504040204" pitchFamily="50" charset="-128"/>
                <a:ea typeface="Meiryo UI" panose="020B0604030504040204" pitchFamily="50" charset="-128"/>
              </a:rPr>
              <a:t>資金需要に対して、</a:t>
            </a:r>
            <a:r>
              <a:rPr lang="ja-JP" altLang="en-US" sz="1400" i="1" dirty="0">
                <a:solidFill>
                  <a:schemeClr val="tx1"/>
                </a:solidFill>
                <a:latin typeface="Meiryo UI" panose="020B0604030504040204" pitchFamily="50" charset="-128"/>
                <a:ea typeface="Meiryo UI" panose="020B0604030504040204" pitchFamily="50" charset="-128"/>
              </a:rPr>
              <a:t>国費負担割合を明らかにするとともに、自己負担分の資金調達方針を記載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nvGraphicFramePr>
        <p:xfrm>
          <a:off x="382731" y="2360054"/>
          <a:ext cx="11431314" cy="3402851"/>
        </p:xfrm>
        <a:graphic>
          <a:graphicData uri="http://schemas.openxmlformats.org/drawingml/2006/table">
            <a:tbl>
              <a:tblPr firstRow="1" bandRow="1">
                <a:tableStyleId>{5940675A-B579-460E-94D1-54222C63F5DA}</a:tableStyleId>
              </a:tblPr>
              <a:tblGrid>
                <a:gridCol w="2805086">
                  <a:extLst>
                    <a:ext uri="{9D8B030D-6E8A-4147-A177-3AD203B41FA5}">
                      <a16:colId xmlns:a16="http://schemas.microsoft.com/office/drawing/2014/main" val="1889441959"/>
                    </a:ext>
                  </a:extLst>
                </a:gridCol>
                <a:gridCol w="562062">
                  <a:extLst>
                    <a:ext uri="{9D8B030D-6E8A-4147-A177-3AD203B41FA5}">
                      <a16:colId xmlns:a16="http://schemas.microsoft.com/office/drawing/2014/main" val="446758349"/>
                    </a:ext>
                  </a:extLst>
                </a:gridCol>
                <a:gridCol w="788565">
                  <a:extLst>
                    <a:ext uri="{9D8B030D-6E8A-4147-A177-3AD203B41FA5}">
                      <a16:colId xmlns:a16="http://schemas.microsoft.com/office/drawing/2014/main" val="354005506"/>
                    </a:ext>
                  </a:extLst>
                </a:gridCol>
                <a:gridCol w="920126">
                  <a:extLst>
                    <a:ext uri="{9D8B030D-6E8A-4147-A177-3AD203B41FA5}">
                      <a16:colId xmlns:a16="http://schemas.microsoft.com/office/drawing/2014/main" val="616778159"/>
                    </a:ext>
                  </a:extLst>
                </a:gridCol>
                <a:gridCol w="990358">
                  <a:extLst>
                    <a:ext uri="{9D8B030D-6E8A-4147-A177-3AD203B41FA5}">
                      <a16:colId xmlns:a16="http://schemas.microsoft.com/office/drawing/2014/main" val="658987577"/>
                    </a:ext>
                  </a:extLst>
                </a:gridCol>
                <a:gridCol w="990358">
                  <a:extLst>
                    <a:ext uri="{9D8B030D-6E8A-4147-A177-3AD203B41FA5}">
                      <a16:colId xmlns:a16="http://schemas.microsoft.com/office/drawing/2014/main" val="1793310317"/>
                    </a:ext>
                  </a:extLst>
                </a:gridCol>
                <a:gridCol w="990358">
                  <a:extLst>
                    <a:ext uri="{9D8B030D-6E8A-4147-A177-3AD203B41FA5}">
                      <a16:colId xmlns:a16="http://schemas.microsoft.com/office/drawing/2014/main" val="2414137754"/>
                    </a:ext>
                  </a:extLst>
                </a:gridCol>
                <a:gridCol w="990358">
                  <a:extLst>
                    <a:ext uri="{9D8B030D-6E8A-4147-A177-3AD203B41FA5}">
                      <a16:colId xmlns:a16="http://schemas.microsoft.com/office/drawing/2014/main" val="2880735573"/>
                    </a:ext>
                  </a:extLst>
                </a:gridCol>
                <a:gridCol w="990358">
                  <a:extLst>
                    <a:ext uri="{9D8B030D-6E8A-4147-A177-3AD203B41FA5}">
                      <a16:colId xmlns:a16="http://schemas.microsoft.com/office/drawing/2014/main" val="1341231553"/>
                    </a:ext>
                  </a:extLst>
                </a:gridCol>
                <a:gridCol w="1403685">
                  <a:extLst>
                    <a:ext uri="{9D8B030D-6E8A-4147-A177-3AD203B41FA5}">
                      <a16:colId xmlns:a16="http://schemas.microsoft.com/office/drawing/2014/main" val="255751227"/>
                    </a:ext>
                  </a:extLst>
                </a:gridCol>
              </a:tblGrid>
              <a:tr h="342039">
                <a:tc>
                  <a:txBody>
                    <a:bodyPr/>
                    <a:lstStyle/>
                    <a:p>
                      <a:pPr algn="ctr"/>
                      <a:endParaRPr lang="en-US" sz="1400" dirty="0">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a:t>
                      </a:r>
                    </a:p>
                    <a:p>
                      <a:pPr algn="ctr"/>
                      <a:r>
                        <a:rPr lang="ja-JP" altLang="en-US" sz="900" dirty="0">
                          <a:latin typeface="Meiryo UI" panose="020B0604030504040204" pitchFamily="50" charset="-128"/>
                          <a:ea typeface="Meiryo UI" panose="020B0604030504040204" pitchFamily="50" charset="-128"/>
                        </a:rPr>
                        <a:t>年度</a:t>
                      </a:r>
                      <a:endParaRPr lang="en-US" sz="9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N2</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algn="ctr"/>
                      <a:r>
                        <a:rPr lang="ja-JP" altLang="en-US" sz="1200" dirty="0">
                          <a:latin typeface="Meiryo UI" panose="020B0604030504040204" pitchFamily="50" charset="-128"/>
                          <a:ea typeface="Meiryo UI" panose="020B0604030504040204" pitchFamily="50" charset="-128"/>
                        </a:rPr>
                        <a:t>・・・</a:t>
                      </a:r>
                      <a:endParaRPr lang="en-US"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altLang="ja-JP" sz="1200" dirty="0">
                          <a:latin typeface="Meiryo UI" panose="020B0604030504040204" pitchFamily="50" charset="-128"/>
                          <a:ea typeface="Meiryo UI" panose="020B0604030504040204" pitchFamily="50" charset="-128"/>
                        </a:rPr>
                        <a:t>N10</a:t>
                      </a: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lang="en-US" sz="1200" dirty="0" err="1">
                          <a:latin typeface="Meiryo UI" panose="020B0604030504040204" pitchFamily="50" charset="-128"/>
                          <a:ea typeface="Meiryo UI" panose="020B0604030504040204" pitchFamily="50" charset="-128"/>
                        </a:rPr>
                        <a:t>NX</a:t>
                      </a:r>
                      <a:endParaRPr lang="en-US" sz="1200" dirty="0">
                        <a:latin typeface="Meiryo UI" panose="020B0604030504040204" pitchFamily="50" charset="-128"/>
                        <a:ea typeface="Meiryo UI" panose="020B0604030504040204" pitchFamily="50" charset="-128"/>
                      </a:endParaRPr>
                    </a:p>
                    <a:p>
                      <a:pPr algn="ctr"/>
                      <a:r>
                        <a:rPr lang="ja-JP" altLang="en-US" sz="800" kern="1200" dirty="0">
                          <a:solidFill>
                            <a:schemeClr val="tx1"/>
                          </a:solidFill>
                          <a:latin typeface="Meiryo UI" panose="020B0604030504040204" pitchFamily="50" charset="-128"/>
                          <a:ea typeface="Meiryo UI" panose="020B0604030504040204" pitchFamily="50" charset="-128"/>
                          <a:cs typeface="+mn-cs"/>
                        </a:rPr>
                        <a:t>年度</a:t>
                      </a:r>
                      <a:endParaRPr lang="en-US" sz="800" kern="1200" dirty="0">
                        <a:solidFill>
                          <a:schemeClr val="tx1"/>
                        </a:solidFill>
                        <a:latin typeface="Meiryo UI" panose="020B0604030504040204" pitchFamily="50" charset="-128"/>
                        <a:ea typeface="Meiryo UI" panose="020B0604030504040204" pitchFamily="50" charset="-128"/>
                        <a:cs typeface="+mn-cs"/>
                      </a:endParaRPr>
                    </a:p>
                  </a:txBody>
                  <a:tcPr marL="0" marR="0" marT="36000" marB="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0" marR="0" marT="36000" marB="0" anchor="ctr">
                    <a:lnL w="12700" cmpd="sng">
                      <a:noFill/>
                    </a:lnL>
                    <a:lnR w="12700" cmpd="sng">
                      <a:noFill/>
                    </a:lnR>
                    <a:lnT w="12700" cmpd="sng">
                      <a:noFill/>
                    </a:lnT>
                  </a:tcPr>
                </a:tc>
                <a:tc>
                  <a:txBody>
                    <a:bodyPr/>
                    <a:lstStyle/>
                    <a:p>
                      <a:pPr algn="ctr"/>
                      <a:r>
                        <a:rPr kumimoji="0"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2035</a:t>
                      </a:r>
                    </a:p>
                    <a:p>
                      <a:pPr algn="ctr"/>
                      <a:r>
                        <a:rPr kumimoji="0" lang="ja-JP" altLang="en-US" sz="8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年度</a:t>
                      </a:r>
                      <a:endParaRPr lang="en-US" sz="800" dirty="0">
                        <a:latin typeface="Meiryo UI" panose="020B0604030504040204" pitchFamily="50" charset="-128"/>
                        <a:ea typeface="Meiryo UI" panose="020B0604030504040204" pitchFamily="50" charset="-128"/>
                      </a:endParaRPr>
                    </a:p>
                  </a:txBody>
                  <a:tcPr marL="0" marR="0" marT="36000" marB="0" anchor="ctr">
                    <a:lnL w="12700" cmpd="sng">
                      <a:noFill/>
                    </a:lnL>
                    <a:lnT w="12700" cmpd="sng">
                      <a:noFill/>
                    </a:lnT>
                  </a:tcPr>
                </a:tc>
                <a:tc>
                  <a:txBody>
                    <a:bodyPr/>
                    <a:lstStyle/>
                    <a:p>
                      <a:pPr algn="ctr"/>
                      <a:r>
                        <a:rPr lang="en-US" altLang="ja-JP" sz="1000" dirty="0">
                          <a:latin typeface="Meiryo UI" panose="020B0604030504040204" pitchFamily="50" charset="-128"/>
                          <a:ea typeface="Meiryo UI" panose="020B0604030504040204" pitchFamily="50" charset="-128"/>
                        </a:rPr>
                        <a:t>2035</a:t>
                      </a:r>
                      <a:r>
                        <a:rPr lang="ja-JP" altLang="en-US" sz="800" dirty="0">
                          <a:latin typeface="Meiryo UI" panose="020B0604030504040204" pitchFamily="50" charset="-128"/>
                          <a:ea typeface="Meiryo UI" panose="020B0604030504040204" pitchFamily="50" charset="-128"/>
                        </a:rPr>
                        <a:t>年度まで合計</a:t>
                      </a:r>
                      <a:endParaRPr lang="en-US" sz="800" dirty="0">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latin typeface="Meiryo UI" panose="020B0604030504040204" pitchFamily="50" charset="-128"/>
                          <a:ea typeface="Meiryo UI" panose="020B0604030504040204" pitchFamily="50" charset="-128"/>
                        </a:rPr>
                        <a:t>A</a:t>
                      </a:r>
                      <a:r>
                        <a:rPr lang="ja-JP" altLang="en-US" sz="1200" dirty="0">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a:t>
                      </a:r>
                      <a:r>
                        <a:rPr lang="en-US" altLang="ja-JP" sz="1100" dirty="0">
                          <a:latin typeface="Meiryo UI" panose="020B0604030504040204" pitchFamily="50" charset="-128"/>
                          <a:ea typeface="Meiryo UI" panose="020B0604030504040204" pitchFamily="50" charset="-128"/>
                        </a:rPr>
                        <a:t>GI </a:t>
                      </a:r>
                      <a:r>
                        <a:rPr lang="ja-JP" altLang="en-US" sz="1100" dirty="0">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en-US" altLang="ja-JP" sz="10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127434966"/>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latin typeface="Meiryo UI" panose="020B0604030504040204" pitchFamily="50" charset="-128"/>
                          <a:ea typeface="Meiryo UI" panose="020B0604030504040204" pitchFamily="50" charset="-128"/>
                        </a:rPr>
                        <a:t>B</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GI </a:t>
                      </a:r>
                      <a:r>
                        <a:rPr lang="ja-JP" altLang="en-US" sz="1200" dirty="0">
                          <a:latin typeface="Meiryo UI" panose="020B0604030504040204" pitchFamily="50" charset="-128"/>
                          <a:ea typeface="Meiryo UI" panose="020B0604030504040204" pitchFamily="50" charset="-128"/>
                        </a:rPr>
                        <a:t>基金事業の成果を活用して実施する事業に係る費用（</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D</a:t>
                      </a:r>
                      <a:r>
                        <a:rPr lang="ja-JP" altLang="en-US" sz="1200" dirty="0">
                          <a:latin typeface="Meiryo UI" panose="020B0604030504040204" pitchFamily="50" charset="-128"/>
                          <a:ea typeface="Meiryo UI" panose="020B0604030504040204" pitchFamily="50" charset="-128"/>
                        </a:rPr>
                        <a:t>）</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70095855"/>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C</a:t>
                      </a:r>
                      <a:r>
                        <a:rPr lang="ja-JP" altLang="en-US" sz="1200" dirty="0">
                          <a:latin typeface="Meiryo UI" panose="020B0604030504040204" pitchFamily="50" charset="-128"/>
                          <a:ea typeface="Meiryo UI" panose="020B0604030504040204" pitchFamily="50" charset="-128"/>
                        </a:rPr>
                        <a:t>：研究開発費</a:t>
                      </a:r>
                      <a:endParaRPr lang="en-US" altLang="ja-JP" sz="1200" dirty="0">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09602068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371636313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5543606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3964878405"/>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961637870"/>
                  </a:ext>
                </a:extLst>
              </a:tr>
              <a:tr h="341051">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36283427"/>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うち、国・自治体等からの支援額（含</a:t>
                      </a:r>
                      <a:r>
                        <a:rPr lang="en-US" altLang="ja-JP" sz="1100" dirty="0">
                          <a:solidFill>
                            <a:schemeClr val="tx1"/>
                          </a:solidFill>
                          <a:latin typeface="Meiryo UI" panose="020B0604030504040204" pitchFamily="50" charset="-128"/>
                          <a:ea typeface="Meiryo UI" panose="020B0604030504040204" pitchFamily="50" charset="-128"/>
                        </a:rPr>
                        <a:t>GI</a:t>
                      </a:r>
                      <a:r>
                        <a:rPr lang="ja-JP" altLang="en-US" sz="11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dirty="0">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0" marT="36000" marB="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2910886"/>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国の支援に加えて、○○円規模の自己負担を予定</a:t>
            </a:r>
            <a:endParaRPr kumimoji="1" lang="en-US" dirty="0">
              <a:solidFill>
                <a:schemeClr val="tx1"/>
              </a:solidFill>
            </a:endParaRPr>
          </a:p>
        </p:txBody>
      </p:sp>
      <p:cxnSp>
        <p:nvCxnSpPr>
          <p:cNvPr id="32" name="直線コネクタ 31">
            <a:extLst>
              <a:ext uri="{FF2B5EF4-FFF2-40B4-BE49-F238E27FC236}">
                <a16:creationId xmlns:a16="http://schemas.microsoft.com/office/drawing/2014/main" id="{72FA6D99-06B0-4223-97A2-CEEFDC0EC5FC}"/>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TextBox 35">
            <a:extLst>
              <a:ext uri="{FF2B5EF4-FFF2-40B4-BE49-F238E27FC236}">
                <a16:creationId xmlns:a16="http://schemas.microsoft.com/office/drawing/2014/main" id="{EF7D95B3-E451-6BFB-8923-F5B4A798708F}"/>
              </a:ext>
            </a:extLst>
          </p:cNvPr>
          <p:cNvSpPr txBox="1"/>
          <p:nvPr/>
        </p:nvSpPr>
        <p:spPr>
          <a:xfrm>
            <a:off x="311279" y="5844304"/>
            <a:ext cx="6689595" cy="91293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（外部調達の場合、想定される資金調達方法を記載）</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200" dirty="0">
                <a:solidFill>
                  <a:schemeClr val="tx1"/>
                </a:solidFill>
                <a:latin typeface="Meiryo UI" panose="020B0604030504040204" pitchFamily="50" charset="-128"/>
                <a:ea typeface="Meiryo UI" panose="020B0604030504040204" pitchFamily="50" charset="-128"/>
              </a:rPr>
              <a:t>XXX, XXX, XXX, </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2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endParaRPr kumimoji="1" lang="en-US" altLang="ja-JP"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61A4FD8B-BDFB-1F28-1066-510354118342}"/>
              </a:ext>
            </a:extLst>
          </p:cNvPr>
          <p:cNvSpPr txBox="1"/>
          <p:nvPr/>
        </p:nvSpPr>
        <p:spPr>
          <a:xfrm>
            <a:off x="9486427" y="5847867"/>
            <a:ext cx="2327618" cy="2769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キャッシュフローとして支出する金額を記載</a:t>
            </a:r>
          </a:p>
        </p:txBody>
      </p:sp>
      <p:sp>
        <p:nvSpPr>
          <p:cNvPr id="4" name="四角形吹き出し 2">
            <a:extLst>
              <a:ext uri="{FF2B5EF4-FFF2-40B4-BE49-F238E27FC236}">
                <a16:creationId xmlns:a16="http://schemas.microsoft.com/office/drawing/2014/main" id="{3E1B212A-5895-2AD7-5EB0-698398477DF5}"/>
              </a:ext>
            </a:extLst>
          </p:cNvPr>
          <p:cNvSpPr/>
          <p:nvPr/>
        </p:nvSpPr>
        <p:spPr>
          <a:xfrm>
            <a:off x="818442" y="2087451"/>
            <a:ext cx="5031102" cy="291731"/>
          </a:xfrm>
          <a:prstGeom prst="wedgeRectCallout">
            <a:avLst>
              <a:gd name="adj1" fmla="val -772"/>
              <a:gd name="adj2" fmla="val 100715"/>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000" dirty="0">
                <a:solidFill>
                  <a:schemeClr val="tx1"/>
                </a:solidFill>
                <a:latin typeface="Meiryo UI" panose="020B0604030504040204" pitchFamily="50" charset="-128"/>
                <a:ea typeface="Meiryo UI" panose="020B0604030504040204" pitchFamily="50" charset="-128"/>
              </a:rPr>
              <a:t>2035</a:t>
            </a:r>
            <a:r>
              <a:rPr kumimoji="1" lang="ja-JP" altLang="en-US" sz="1000" dirty="0">
                <a:solidFill>
                  <a:schemeClr val="tx1"/>
                </a:solidFill>
                <a:latin typeface="Meiryo UI" panose="020B0604030504040204" pitchFamily="50" charset="-128"/>
                <a:ea typeface="Meiryo UI" panose="020B0604030504040204" pitchFamily="50" charset="-128"/>
              </a:rPr>
              <a:t>年度までの各年度及び事業化年度、投資回収年度について単年度ごとに記入する</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11150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2C7224-C5F2-4476-9FD4-EA3580B8FB64}"/>
              </a:ext>
            </a:extLst>
          </p:cNvPr>
          <p:cNvSpPr/>
          <p:nvPr/>
        </p:nvSpPr>
        <p:spPr>
          <a:xfrm>
            <a:off x="382731" y="1129521"/>
            <a:ext cx="10778397" cy="73617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基金事業に係る費用に加え、</a:t>
            </a:r>
            <a:r>
              <a:rPr lang="en-US" altLang="ja-JP" sz="1400" dirty="0">
                <a:solidFill>
                  <a:schemeClr val="tx1"/>
                </a:solidFill>
                <a:latin typeface="Meiryo UI" panose="020B0604030504040204" pitchFamily="50" charset="-128"/>
                <a:ea typeface="Meiryo UI" panose="020B0604030504040204" pitchFamily="50" charset="-128"/>
              </a:rPr>
              <a:t>GI </a:t>
            </a:r>
            <a:r>
              <a:rPr lang="ja-JP" altLang="en-US" sz="1400" dirty="0">
                <a:solidFill>
                  <a:schemeClr val="tx1"/>
                </a:solidFill>
                <a:latin typeface="Meiryo UI" panose="020B0604030504040204" pitchFamily="50" charset="-128"/>
                <a:ea typeface="Meiryo UI" panose="020B0604030504040204" pitchFamily="50" charset="-128"/>
              </a:rPr>
              <a:t>基金事業の成果を活用し実施する事業</a:t>
            </a:r>
            <a:r>
              <a:rPr lang="ja-JP" altLang="en-US" sz="1400" i="1" dirty="0">
                <a:solidFill>
                  <a:schemeClr val="tx1"/>
                </a:solidFill>
                <a:latin typeface="Meiryo UI" panose="020B0604030504040204" pitchFamily="50" charset="-128"/>
                <a:ea typeface="Meiryo UI" panose="020B0604030504040204" pitchFamily="50" charset="-128"/>
              </a:rPr>
              <a:t>に係る費用も含めた事業全体の資金計画について記載</a:t>
            </a:r>
            <a:endParaRPr lang="en-US" altLang="ja-JP" sz="1400" i="1" dirty="0">
              <a:solidFill>
                <a:schemeClr val="tx1"/>
              </a:solidFill>
              <a:latin typeface="Meiryo UI" panose="020B0604030504040204" pitchFamily="50" charset="-128"/>
              <a:ea typeface="Meiryo UI" panose="020B0604030504040204" pitchFamily="50" charset="-128"/>
            </a:endParaRPr>
          </a:p>
          <a:p>
            <a:pPr marL="177800" indent="-177800"/>
            <a:r>
              <a:rPr lang="en-US" altLang="ja-JP" sz="1400" i="1"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各項目における記載内容については以下の考え方とする</a:t>
            </a:r>
            <a:endParaRPr lang="en-US" altLang="ja-JP" sz="1400" dirty="0">
              <a:solidFill>
                <a:schemeClr val="tx1"/>
              </a:solidFill>
              <a:latin typeface="Meiryo UI" panose="020B0604030504040204" pitchFamily="50" charset="-128"/>
              <a:ea typeface="Meiryo UI" panose="020B0604030504040204" pitchFamily="50" charset="-128"/>
            </a:endParaRPr>
          </a:p>
          <a:p>
            <a:pPr marL="177800" indent="-177800"/>
            <a:r>
              <a:rPr lang="ja-JP" altLang="en-US" sz="1400" i="1" dirty="0">
                <a:solidFill>
                  <a:schemeClr val="tx1"/>
                </a:solidFill>
                <a:latin typeface="Meiryo UI" panose="020B0604030504040204" pitchFamily="50" charset="-128"/>
                <a:ea typeface="Meiryo UI" panose="020B0604030504040204" pitchFamily="50" charset="-128"/>
              </a:rPr>
              <a:t>・本ページにおける各年度の記載は、発生主義ではなく、キャッシュフローとして支出する金額を記載すること（減価償却費ではない）</a:t>
            </a:r>
          </a:p>
          <a:p>
            <a:pPr marL="177800" indent="-177800"/>
            <a:endParaRPr lang="en-US" altLang="ja-JP" sz="1400" i="1" dirty="0">
              <a:solidFill>
                <a:srgbClr val="FF0000"/>
              </a:solidFill>
              <a:latin typeface="Meiryo UI" panose="020B0604030504040204" pitchFamily="50" charset="-128"/>
              <a:ea typeface="Meiryo UI" panose="020B0604030504040204" pitchFamily="50" charset="-128"/>
            </a:endParaRPr>
          </a:p>
        </p:txBody>
      </p:sp>
      <p:graphicFrame>
        <p:nvGraphicFramePr>
          <p:cNvPr id="29" name="Table 18">
            <a:extLst>
              <a:ext uri="{FF2B5EF4-FFF2-40B4-BE49-F238E27FC236}">
                <a16:creationId xmlns:a16="http://schemas.microsoft.com/office/drawing/2014/main" id="{5E0357F9-2E5C-4919-9683-EFE52F575D3B}"/>
              </a:ext>
            </a:extLst>
          </p:cNvPr>
          <p:cNvGraphicFramePr>
            <a:graphicFrameLocks noGrp="1"/>
          </p:cNvGraphicFramePr>
          <p:nvPr>
            <p:extLst>
              <p:ext uri="{D42A27DB-BD31-4B8C-83A1-F6EECF244321}">
                <p14:modId xmlns:p14="http://schemas.microsoft.com/office/powerpoint/2010/main" val="3700593641"/>
              </p:ext>
            </p:extLst>
          </p:nvPr>
        </p:nvGraphicFramePr>
        <p:xfrm>
          <a:off x="382731" y="2028147"/>
          <a:ext cx="11526146" cy="4512345"/>
        </p:xfrm>
        <a:graphic>
          <a:graphicData uri="http://schemas.openxmlformats.org/drawingml/2006/table">
            <a:tbl>
              <a:tblPr firstRow="1" bandRow="1">
                <a:tableStyleId>{5940675A-B579-460E-94D1-54222C63F5DA}</a:tableStyleId>
              </a:tblPr>
              <a:tblGrid>
                <a:gridCol w="3448151">
                  <a:extLst>
                    <a:ext uri="{9D8B030D-6E8A-4147-A177-3AD203B41FA5}">
                      <a16:colId xmlns:a16="http://schemas.microsoft.com/office/drawing/2014/main" val="1889441959"/>
                    </a:ext>
                  </a:extLst>
                </a:gridCol>
                <a:gridCol w="8077995">
                  <a:extLst>
                    <a:ext uri="{9D8B030D-6E8A-4147-A177-3AD203B41FA5}">
                      <a16:colId xmlns:a16="http://schemas.microsoft.com/office/drawing/2014/main" val="255751227"/>
                    </a:ext>
                  </a:extLst>
                </a:gridCol>
              </a:tblGrid>
              <a:tr h="304660">
                <a:tc>
                  <a:txBody>
                    <a:bodyPr/>
                    <a:lstStyle/>
                    <a:p>
                      <a:pPr algn="ctr"/>
                      <a:r>
                        <a:rPr lang="ja-JP" altLang="en-US" sz="1400" dirty="0">
                          <a:solidFill>
                            <a:schemeClr val="tx1"/>
                          </a:solidFill>
                          <a:latin typeface="Meiryo UI" panose="020B0604030504040204" pitchFamily="50" charset="-128"/>
                          <a:ea typeface="Meiryo UI" panose="020B0604030504040204" pitchFamily="50" charset="-128"/>
                        </a:rPr>
                        <a:t>　項目</a:t>
                      </a:r>
                      <a:endParaRPr lang="en-US" sz="14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mpd="sng">
                      <a:noFill/>
                    </a:lnT>
                  </a:tcPr>
                </a:tc>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記載内容</a:t>
                      </a:r>
                      <a:endParaRPr lang="en-US" sz="1050" dirty="0">
                        <a:solidFill>
                          <a:schemeClr val="tx1"/>
                        </a:solidFill>
                        <a:latin typeface="Meiryo UI" panose="020B0604030504040204" pitchFamily="50" charset="-128"/>
                        <a:ea typeface="Meiryo UI" panose="020B0604030504040204" pitchFamily="50" charset="-128"/>
                      </a:endParaRPr>
                    </a:p>
                  </a:txBody>
                  <a:tcPr marL="0" marR="0" marT="36000" marB="0" anchor="ctr">
                    <a:lnR w="12700" cmpd="sng">
                      <a:noFill/>
                    </a:lnR>
                    <a:lnT w="12700" cmpd="sng">
                      <a:noFill/>
                    </a:lnT>
                  </a:tcPr>
                </a:tc>
                <a:extLst>
                  <a:ext uri="{0D108BD9-81ED-4DB2-BD59-A6C34878D82A}">
                    <a16:rowId xmlns:a16="http://schemas.microsoft.com/office/drawing/2014/main" val="1157993583"/>
                  </a:ext>
                </a:extLst>
              </a:tr>
              <a:tr h="288000">
                <a:tc>
                  <a:txBody>
                    <a:bodyPr/>
                    <a:lstStyle/>
                    <a:p>
                      <a:pPr algn="l"/>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基金事業に係る費用</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l"/>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基金事業における総事業費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563314925"/>
                  </a:ext>
                </a:extLst>
              </a:tr>
              <a:tr h="288000">
                <a:tc>
                  <a:txBody>
                    <a:bodyPr/>
                    <a:lstStyle/>
                    <a:p>
                      <a:pPr algn="l"/>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　　うち、</a:t>
                      </a:r>
                      <a:r>
                        <a:rPr lang="en-US" altLang="ja-JP" sz="1200" dirty="0">
                          <a:solidFill>
                            <a:schemeClr val="tx1"/>
                          </a:solidFill>
                          <a:highlight>
                            <a:srgbClr val="FFFFFF"/>
                          </a:highlight>
                          <a:latin typeface="Meiryo UI" panose="020B0604030504040204" pitchFamily="50" charset="-128"/>
                          <a:ea typeface="Meiryo UI" panose="020B0604030504040204" pitchFamily="50" charset="-128"/>
                        </a:rPr>
                        <a:t>GI </a:t>
                      </a:r>
                      <a:r>
                        <a:rPr lang="ja-JP" altLang="en-US" sz="1200" dirty="0">
                          <a:solidFill>
                            <a:schemeClr val="tx1"/>
                          </a:solidFill>
                          <a:highlight>
                            <a:srgbClr val="FFFFFF"/>
                          </a:highlight>
                          <a:latin typeface="Meiryo UI" panose="020B0604030504040204" pitchFamily="50" charset="-128"/>
                          <a:ea typeface="Meiryo UI" panose="020B0604030504040204" pitchFamily="50" charset="-128"/>
                        </a:rPr>
                        <a:t>基金事業における自己負担額</a:t>
                      </a:r>
                      <a:endParaRPr lang="en-US" sz="1200" dirty="0">
                        <a:solidFill>
                          <a:schemeClr val="tx1"/>
                        </a:solidFill>
                        <a:highlight>
                          <a:srgbClr val="FFFFFF"/>
                        </a:highlight>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）のうち、国からの支援額を除いた自己負担額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2082925846"/>
                  </a:ext>
                </a:extLst>
              </a:tr>
              <a:tr h="3750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基金事業の成果を活用し実施する事業に係る費用（</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C</a:t>
                      </a:r>
                      <a:r>
                        <a:rPr lang="ja-JP" altLang="en-US" sz="1200" dirty="0">
                          <a:solidFill>
                            <a:schemeClr val="tx1"/>
                          </a:solidFill>
                          <a:latin typeface="Meiryo UI" panose="020B0604030504040204" pitchFamily="50" charset="-128"/>
                          <a:ea typeface="Meiryo UI" panose="020B0604030504040204" pitchFamily="50" charset="-128"/>
                        </a:rPr>
                        <a:t>：研究開発費</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以下の項目により算定</a:t>
                      </a:r>
                      <a:r>
                        <a:rPr lang="en-US" altLang="ja-JP" sz="1200" dirty="0">
                          <a:solidFill>
                            <a:schemeClr val="tx1"/>
                          </a:solidFill>
                          <a:latin typeface="Meiryo UI" panose="020B0604030504040204" pitchFamily="50" charset="-128"/>
                          <a:ea typeface="Meiryo UI" panose="020B0604030504040204" pitchFamily="50" charset="-128"/>
                        </a:rPr>
                        <a:t>)</a:t>
                      </a: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基金事業に関連して、</a:t>
                      </a:r>
                      <a:r>
                        <a:rPr lang="en-US" altLang="ja-JP" sz="1200" dirty="0">
                          <a:solidFill>
                            <a:schemeClr val="tx1"/>
                          </a:solidFill>
                          <a:latin typeface="Meiryo UI" panose="020B0604030504040204" pitchFamily="50" charset="-128"/>
                          <a:ea typeface="Meiryo UI" panose="020B0604030504040204" pitchFamily="50" charset="-128"/>
                        </a:rPr>
                        <a:t>GI</a:t>
                      </a:r>
                      <a:r>
                        <a:rPr lang="ja-JP" altLang="en-US" sz="1200" dirty="0">
                          <a:solidFill>
                            <a:schemeClr val="tx1"/>
                          </a:solidFill>
                          <a:latin typeface="Meiryo UI" panose="020B0604030504040204" pitchFamily="50" charset="-128"/>
                          <a:ea typeface="Meiryo UI" panose="020B0604030504040204" pitchFamily="50" charset="-128"/>
                        </a:rPr>
                        <a:t>基金事業以外で実施する研究開発に係る費用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設備・機械装置等費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研究開発のために購入する</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79097456"/>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200" strike="noStrike" baseline="0" dirty="0">
                          <a:solidFill>
                            <a:schemeClr val="tx1"/>
                          </a:solidFill>
                          <a:latin typeface="Meiryo UI" panose="020B0604030504040204" pitchFamily="50" charset="-128"/>
                          <a:ea typeface="Meiryo UI" panose="020B0604030504040204" pitchFamily="50" charset="-128"/>
                        </a:rPr>
                        <a:t>研究開発のために</a:t>
                      </a:r>
                      <a:r>
                        <a:rPr lang="ja-JP" altLang="en-US" sz="1200" dirty="0">
                          <a:solidFill>
                            <a:schemeClr val="tx1"/>
                          </a:solidFill>
                          <a:latin typeface="Meiryo UI" panose="020B0604030504040204" pitchFamily="50" charset="-128"/>
                          <a:ea typeface="Meiryo UI" panose="020B0604030504040204" pitchFamily="50" charset="-128"/>
                        </a:rPr>
                        <a:t>稼働する必要人員に対しての労務費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38306025"/>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委託費</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研究開発にあたって外部委託をする場合の費用</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686740868"/>
                  </a:ext>
                </a:extLst>
              </a:tr>
              <a:tr h="3003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Meiryo UI" panose="020B0604030504040204" pitchFamily="50" charset="-128"/>
                          <a:ea typeface="Meiryo UI" panose="020B0604030504040204" pitchFamily="50" charset="-128"/>
                        </a:rPr>
                        <a:t>　　　　　その他</a:t>
                      </a:r>
                      <a:r>
                        <a:rPr lang="ja-JP" altLang="en-US" sz="1200" dirty="0">
                          <a:solidFill>
                            <a:schemeClr val="tx1"/>
                          </a:solidFill>
                          <a:latin typeface="Meiryo UI" panose="020B0604030504040204" pitchFamily="50" charset="-128"/>
                          <a:ea typeface="Meiryo UI" panose="020B0604030504040204" pitchFamily="50" charset="-128"/>
                        </a:rPr>
                        <a:t>経費 </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その他、研究開発に必要な経費（研究所の賃料、光熱費等）</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579649187"/>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D</a:t>
                      </a:r>
                      <a:r>
                        <a:rPr lang="ja-JP" altLang="en-US" sz="1200" dirty="0">
                          <a:solidFill>
                            <a:schemeClr val="tx1"/>
                          </a:solidFill>
                          <a:latin typeface="Meiryo UI" panose="020B0604030504040204" pitchFamily="50" charset="-128"/>
                          <a:ea typeface="Meiryo UI" panose="020B0604030504040204" pitchFamily="50" charset="-128"/>
                        </a:rPr>
                        <a:t>：事業化に係る費用</a:t>
                      </a:r>
                      <a:endParaRPr lang="en-US" altLang="ja-JP" sz="1200" strike="dblStrike"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eiryo UI" panose="020B0604030504040204" pitchFamily="50" charset="-128"/>
                          <a:ea typeface="Meiryo UI" panose="020B0604030504040204" pitchFamily="50" charset="-128"/>
                        </a:rPr>
                        <a:t>GI </a:t>
                      </a:r>
                      <a:r>
                        <a:rPr lang="ja-JP" altLang="en-US" sz="1200" dirty="0">
                          <a:solidFill>
                            <a:schemeClr val="tx1"/>
                          </a:solidFill>
                          <a:latin typeface="Meiryo UI" panose="020B0604030504040204" pitchFamily="50" charset="-128"/>
                          <a:ea typeface="Meiryo UI" panose="020B0604030504040204" pitchFamily="50" charset="-128"/>
                        </a:rPr>
                        <a:t>基金事業の成果の事業化に係る活動のために支出</a:t>
                      </a:r>
                      <a:r>
                        <a:rPr lang="ja-JP" altLang="en-US" sz="1200">
                          <a:solidFill>
                            <a:schemeClr val="tx1"/>
                          </a:solidFill>
                          <a:latin typeface="Meiryo UI" panose="020B0604030504040204" pitchFamily="50" charset="-128"/>
                          <a:ea typeface="Meiryo UI" panose="020B0604030504040204" pitchFamily="50" charset="-128"/>
                        </a:rPr>
                        <a:t>する費用</a:t>
                      </a:r>
                      <a:endParaRPr lang="ja-JP" altLang="en-US" sz="1200" b="1" strike="noStrike" baseline="0" dirty="0">
                        <a:solidFill>
                          <a:srgbClr val="FF0000"/>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04141414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eiryo UI" panose="020B0604030504040204" pitchFamily="50" charset="-128"/>
                          <a:ea typeface="Meiryo UI" panose="020B0604030504040204" pitchFamily="50" charset="-128"/>
                        </a:rPr>
                        <a:t>　　　　　うち、設備・機械装置等費</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strike="noStrike" baseline="0" dirty="0">
                          <a:solidFill>
                            <a:schemeClr val="tx1"/>
                          </a:solidFill>
                          <a:latin typeface="Meiryo UI" panose="020B0604030504040204" pitchFamily="50" charset="-128"/>
                          <a:ea typeface="Meiryo UI" panose="020B0604030504040204" pitchFamily="50" charset="-128"/>
                        </a:rPr>
                        <a:t>（</a:t>
                      </a:r>
                      <a:r>
                        <a:rPr lang="en-US" altLang="ja-JP" sz="1200" strike="noStrike" baseline="0" dirty="0">
                          <a:solidFill>
                            <a:schemeClr val="tx1"/>
                          </a:solidFill>
                          <a:latin typeface="Meiryo UI" panose="020B0604030504040204" pitchFamily="50" charset="-128"/>
                          <a:ea typeface="Meiryo UI" panose="020B0604030504040204" pitchFamily="50" charset="-128"/>
                        </a:rPr>
                        <a:t>D</a:t>
                      </a:r>
                      <a:r>
                        <a:rPr lang="ja-JP" altLang="en-US" sz="1200" strike="noStrike" baseline="0" dirty="0">
                          <a:solidFill>
                            <a:schemeClr val="tx1"/>
                          </a:solidFill>
                          <a:latin typeface="Meiryo UI" panose="020B0604030504040204" pitchFamily="50" charset="-128"/>
                          <a:ea typeface="Meiryo UI" panose="020B0604030504040204" pitchFamily="50" charset="-128"/>
                        </a:rPr>
                        <a:t>）のうち</a:t>
                      </a:r>
                      <a:r>
                        <a:rPr lang="ja-JP" altLang="en-US" sz="1200" dirty="0">
                          <a:solidFill>
                            <a:schemeClr val="tx1"/>
                          </a:solidFill>
                          <a:latin typeface="Meiryo UI" panose="020B0604030504040204" pitchFamily="50" charset="-128"/>
                          <a:ea typeface="Meiryo UI" panose="020B0604030504040204" pitchFamily="50" charset="-128"/>
                        </a:rPr>
                        <a:t>設備・機械装置、その他関連部材等の費用（減価償却費ではない）</a:t>
                      </a:r>
                      <a:endParaRPr lang="en-US" altLang="ja-JP" sz="1200" strike="dblStrike" baseline="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122577172"/>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合計支出額（</a:t>
                      </a:r>
                      <a:r>
                        <a:rPr lang="en-US" altLang="ja-JP" sz="1200" dirty="0">
                          <a:solidFill>
                            <a:schemeClr val="tx1"/>
                          </a:solidFill>
                          <a:latin typeface="Meiryo UI" panose="020B0604030504040204" pitchFamily="50" charset="-128"/>
                          <a:ea typeface="Meiryo UI" panose="020B0604030504040204" pitchFamily="50" charset="-128"/>
                        </a:rPr>
                        <a:t>A</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B</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marL="87313" indent="0" algn="l"/>
                      <a:endParaRPr lang="ja-JP" alt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4037805114"/>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E</a:t>
                      </a:r>
                      <a:r>
                        <a:rPr lang="ja-JP" altLang="en-US" sz="1200" dirty="0">
                          <a:solidFill>
                            <a:schemeClr val="tx1"/>
                          </a:solidFill>
                          <a:latin typeface="Meiryo UI" panose="020B0604030504040204" pitchFamily="50" charset="-128"/>
                          <a:ea typeface="Meiryo UI" panose="020B0604030504040204" pitchFamily="50" charset="-128"/>
                        </a:rPr>
                        <a:t>：自己資金</a:t>
                      </a:r>
                      <a:endParaRPr lang="en-US" altLang="ja-JP"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既に保有する資金を活用する金額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438592903"/>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：外部調達額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金融機関からの借入、社債発行、株式発行等、外部から新規に調達する金額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315261441"/>
                  </a:ext>
                </a:extLst>
              </a:tr>
              <a:tr h="288000">
                <a:tc>
                  <a:txBody>
                    <a:bodyPr/>
                    <a:lstStyle/>
                    <a:p>
                      <a:pPr algn="l"/>
                      <a:r>
                        <a:rPr lang="ja-JP" altLang="en-US" sz="1200" dirty="0">
                          <a:solidFill>
                            <a:schemeClr val="tx1"/>
                          </a:solidFill>
                          <a:latin typeface="Meiryo UI" panose="020B0604030504040204" pitchFamily="50" charset="-128"/>
                          <a:ea typeface="Meiryo UI" panose="020B0604030504040204" pitchFamily="50" charset="-128"/>
                        </a:rPr>
                        <a:t>　　</a:t>
                      </a:r>
                      <a:r>
                        <a:rPr lang="ja-JP" altLang="en-US" sz="1100" dirty="0">
                          <a:solidFill>
                            <a:schemeClr val="tx1"/>
                          </a:solidFill>
                          <a:latin typeface="Meiryo UI" panose="020B0604030504040204" pitchFamily="50" charset="-128"/>
                          <a:ea typeface="Meiryo UI" panose="020B0604030504040204" pitchFamily="50" charset="-128"/>
                        </a:rPr>
                        <a:t>　うち、国・自治体等からの支援額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l"/>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F</a:t>
                      </a:r>
                      <a:r>
                        <a:rPr lang="ja-JP" altLang="en-US" sz="1200" dirty="0">
                          <a:solidFill>
                            <a:schemeClr val="tx1"/>
                          </a:solidFill>
                          <a:latin typeface="Meiryo UI" panose="020B0604030504040204" pitchFamily="50" charset="-128"/>
                          <a:ea typeface="Meiryo UI" panose="020B0604030504040204" pitchFamily="50" charset="-128"/>
                        </a:rPr>
                        <a:t>）のうち、国・自治体等からの委託、補助を受ける額</a:t>
                      </a:r>
                      <a:endParaRPr lang="en-US" sz="1200" dirty="0">
                        <a:solidFill>
                          <a:schemeClr val="tx1"/>
                        </a:solidFill>
                        <a:latin typeface="Meiryo UI" panose="020B0604030504040204" pitchFamily="50" charset="-128"/>
                        <a:ea typeface="Meiryo UI" panose="020B0604030504040204" pitchFamily="50" charset="-128"/>
                      </a:endParaRPr>
                    </a:p>
                  </a:txBody>
                  <a:tcPr marL="36000" marR="0" marT="36000" marB="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3378384633"/>
                  </a:ext>
                </a:extLst>
              </a:tr>
            </a:tbl>
          </a:graphicData>
        </a:graphic>
      </p:graphicFrame>
      <p:sp>
        <p:nvSpPr>
          <p:cNvPr id="30" name="Title 1">
            <a:extLst>
              <a:ext uri="{FF2B5EF4-FFF2-40B4-BE49-F238E27FC236}">
                <a16:creationId xmlns:a16="http://schemas.microsoft.com/office/drawing/2014/main" id="{7106E34C-CC1D-4331-A0F7-72DFCD7F03C0}"/>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7</a:t>
            </a:r>
            <a:r>
              <a:rPr kumimoji="1" lang="ja-JP" altLang="en-US" sz="2000" dirty="0"/>
              <a:t>）資金計画</a:t>
            </a:r>
            <a:endParaRPr kumimoji="1" lang="en-US" sz="2000" dirty="0"/>
          </a:p>
        </p:txBody>
      </p:sp>
      <p:sp>
        <p:nvSpPr>
          <p:cNvPr id="31" name="Title 1">
            <a:extLst>
              <a:ext uri="{FF2B5EF4-FFF2-40B4-BE49-F238E27FC236}">
                <a16:creationId xmlns:a16="http://schemas.microsoft.com/office/drawing/2014/main" id="{62D8B16A-F99F-4D21-B444-1BB2200A438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highlight>
                  <a:srgbClr val="FFFF00"/>
                </a:highlight>
              </a:rPr>
              <a:t>前ページの記載要領につき、本スライドは提出時に削除！</a:t>
            </a:r>
            <a:endParaRPr kumimoji="1" lang="en-US" altLang="ja-JP" dirty="0">
              <a:solidFill>
                <a:schemeClr val="tx1"/>
              </a:solidFill>
              <a:highlight>
                <a:srgbClr val="FFFF00"/>
              </a:highlight>
            </a:endParaRPr>
          </a:p>
        </p:txBody>
      </p:sp>
      <p:sp>
        <p:nvSpPr>
          <p:cNvPr id="3" name="正方形/長方形 2">
            <a:extLst>
              <a:ext uri="{FF2B5EF4-FFF2-40B4-BE49-F238E27FC236}">
                <a16:creationId xmlns:a16="http://schemas.microsoft.com/office/drawing/2014/main" id="{E33278FC-EAA6-4D1C-AFE1-59BE9DE811D3}"/>
              </a:ext>
            </a:extLst>
          </p:cNvPr>
          <p:cNvSpPr/>
          <p:nvPr/>
        </p:nvSpPr>
        <p:spPr>
          <a:xfrm>
            <a:off x="71022" y="71021"/>
            <a:ext cx="12038120" cy="6693763"/>
          </a:xfrm>
          <a:prstGeom prst="rect">
            <a:avLst/>
          </a:prstGeom>
          <a:noFill/>
          <a:ln w="38100"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394788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384430"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２</a:t>
            </a:r>
            <a:r>
              <a:rPr kumimoji="1" lang="en-US" altLang="ja-JP" sz="5400" dirty="0">
                <a:solidFill>
                  <a:srgbClr val="FFFFFF"/>
                </a:solidFill>
                <a:latin typeface="Trebuchet MS" panose="020B0603020202020204" pitchFamily="34" charset="0"/>
                <a:ea typeface="Meiryo UI" panose="020B0604030504040204" pitchFamily="50" charset="-128"/>
              </a:rPr>
              <a:t>. </a:t>
            </a:r>
            <a:r>
              <a:rPr kumimoji="1" lang="ja-JP" altLang="en-US" sz="5400" dirty="0">
                <a:solidFill>
                  <a:srgbClr val="FFFFFF"/>
                </a:solidFill>
                <a:latin typeface="Trebuchet MS" panose="020B0603020202020204" pitchFamily="34" charset="0"/>
                <a:ea typeface="Meiryo UI" panose="020B0604030504040204" pitchFamily="50" charset="-128"/>
              </a:rPr>
              <a:t>研究開発計画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コンソーシアムで提案する場合には、全者共通の内容</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13561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18A22A-3880-4A1E-B3D6-8FDB56E0A5AA}"/>
              </a:ext>
            </a:extLst>
          </p:cNvPr>
          <p:cNvSpPr txBox="1"/>
          <p:nvPr/>
        </p:nvSpPr>
        <p:spPr>
          <a:xfrm>
            <a:off x="701250" y="2190528"/>
            <a:ext cx="1682066" cy="4104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latin typeface="Meiryo UI" panose="020B0604030504040204" pitchFamily="50" charset="-128"/>
                <a:ea typeface="Meiryo UI" panose="020B0604030504040204" pitchFamily="50" charset="-128"/>
              </a:rPr>
              <a:t>研究開発項目</a:t>
            </a:r>
            <a:endParaRPr lang="en-US" sz="1600" dirty="0" err="1">
              <a:latin typeface="Meiryo UI" panose="020B0604030504040204" pitchFamily="50" charset="-128"/>
              <a:ea typeface="Meiryo UI" panose="020B0604030504040204" pitchFamily="50" charset="-128"/>
            </a:endParaRPr>
          </a:p>
        </p:txBody>
      </p:sp>
      <p:sp>
        <p:nvSpPr>
          <p:cNvPr id="8" name="Rectangle 7">
            <a:extLst>
              <a:ext uri="{FF2B5EF4-FFF2-40B4-BE49-F238E27FC236}">
                <a16:creationId xmlns:a16="http://schemas.microsoft.com/office/drawing/2014/main" id="{315575CE-89A2-4183-8B4F-77D7140BF0A2}"/>
              </a:ext>
            </a:extLst>
          </p:cNvPr>
          <p:cNvSpPr/>
          <p:nvPr/>
        </p:nvSpPr>
        <p:spPr>
          <a:xfrm>
            <a:off x="1383726" y="3570297"/>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A64BAEA5-178A-43C5-AC83-364185DE7B75}"/>
              </a:ext>
            </a:extLst>
          </p:cNvPr>
          <p:cNvSpPr txBox="1"/>
          <p:nvPr/>
        </p:nvSpPr>
        <p:spPr>
          <a:xfrm>
            <a:off x="641247" y="2190657"/>
            <a:ext cx="1682066" cy="34201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600" dirty="0">
                <a:solidFill>
                  <a:schemeClr val="tx2"/>
                </a:solidFill>
                <a:latin typeface="Meiryo UI" panose="020B0604030504040204" pitchFamily="50" charset="-128"/>
                <a:ea typeface="Meiryo UI" panose="020B0604030504040204" pitchFamily="50" charset="-128"/>
              </a:rPr>
              <a:t>研究開発項目</a:t>
            </a:r>
            <a:endParaRPr kumimoji="1" lang="en-US" sz="1600" dirty="0" err="1">
              <a:solidFill>
                <a:schemeClr val="tx2"/>
              </a:solidFill>
              <a:latin typeface="Meiryo UI" panose="020B0604030504040204" pitchFamily="50" charset="-128"/>
              <a:ea typeface="Meiryo UI" panose="020B0604030504040204" pitchFamily="50" charset="-128"/>
            </a:endParaRPr>
          </a:p>
        </p:txBody>
      </p:sp>
      <p:sp>
        <p:nvSpPr>
          <p:cNvPr id="28" name="Rectangle 27">
            <a:extLst>
              <a:ext uri="{FF2B5EF4-FFF2-40B4-BE49-F238E27FC236}">
                <a16:creationId xmlns:a16="http://schemas.microsoft.com/office/drawing/2014/main" id="{A73FE0F9-8509-47A8-809E-13A06D9E13C2}"/>
              </a:ext>
            </a:extLst>
          </p:cNvPr>
          <p:cNvSpPr/>
          <p:nvPr/>
        </p:nvSpPr>
        <p:spPr>
          <a:xfrm>
            <a:off x="3934168" y="3227842"/>
            <a:ext cx="526106" cy="321640"/>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29" name="Oval 28">
            <a:extLst>
              <a:ext uri="{FF2B5EF4-FFF2-40B4-BE49-F238E27FC236}">
                <a16:creationId xmlns:a16="http://schemas.microsoft.com/office/drawing/2014/main" id="{FBB6EBCF-17A5-4EEF-B1E7-106AD550EDFA}"/>
              </a:ext>
            </a:extLst>
          </p:cNvPr>
          <p:cNvSpPr/>
          <p:nvPr/>
        </p:nvSpPr>
        <p:spPr>
          <a:xfrm>
            <a:off x="1463684" y="362117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36" name="Rectangle 35">
            <a:extLst>
              <a:ext uri="{FF2B5EF4-FFF2-40B4-BE49-F238E27FC236}">
                <a16:creationId xmlns:a16="http://schemas.microsoft.com/office/drawing/2014/main" id="{89553A29-778C-4622-83D7-BF6E4DAAFD8E}"/>
              </a:ext>
            </a:extLst>
          </p:cNvPr>
          <p:cNvSpPr/>
          <p:nvPr/>
        </p:nvSpPr>
        <p:spPr>
          <a:xfrm>
            <a:off x="3906987" y="2476976"/>
            <a:ext cx="7526671" cy="700981"/>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37" name="Rectangle 36">
            <a:extLst>
              <a:ext uri="{FF2B5EF4-FFF2-40B4-BE49-F238E27FC236}">
                <a16:creationId xmlns:a16="http://schemas.microsoft.com/office/drawing/2014/main" id="{4CD377BD-7974-4745-B9B1-E5E6374AD2C6}"/>
              </a:ext>
            </a:extLst>
          </p:cNvPr>
          <p:cNvSpPr/>
          <p:nvPr/>
        </p:nvSpPr>
        <p:spPr>
          <a:xfrm>
            <a:off x="3924189" y="2186840"/>
            <a:ext cx="3423668" cy="294497"/>
          </a:xfrm>
          <a:prstGeom prst="rect">
            <a:avLst/>
          </a:prstGeom>
          <a:ln>
            <a:noFill/>
          </a:ln>
        </p:spPr>
        <p:txBody>
          <a:bodyPr wrap="square">
            <a:noAutofit/>
          </a:bodyPr>
          <a:lstStyle/>
          <a:p>
            <a:pPr marL="0" lvl="1">
              <a:buClr>
                <a:schemeClr val="tx2"/>
              </a:buClr>
              <a:buSzPct val="100000"/>
            </a:pPr>
            <a:r>
              <a:rPr lang="ja-JP" altLang="en-US" sz="1600" dirty="0">
                <a:solidFill>
                  <a:schemeClr val="tx2"/>
                </a:solidFill>
                <a:latin typeface="Meiryo UI" panose="020B0604030504040204" pitchFamily="50" charset="-128"/>
                <a:ea typeface="Meiryo UI" panose="020B0604030504040204" pitchFamily="50" charset="-128"/>
              </a:rPr>
              <a:t>アウトプット目標</a:t>
            </a:r>
            <a:endParaRPr lang="en-US" altLang="ja-JP" sz="1600" dirty="0">
              <a:solidFill>
                <a:schemeClr val="tx2"/>
              </a:solidFill>
              <a:latin typeface="Meiryo UI" panose="020B0604030504040204" pitchFamily="50" charset="-128"/>
              <a:ea typeface="Meiryo UI" panose="020B0604030504040204" pitchFamily="50" charset="-128"/>
            </a:endParaRPr>
          </a:p>
        </p:txBody>
      </p:sp>
      <p:sp>
        <p:nvSpPr>
          <p:cNvPr id="38" name="Rectangle 37">
            <a:extLst>
              <a:ext uri="{FF2B5EF4-FFF2-40B4-BE49-F238E27FC236}">
                <a16:creationId xmlns:a16="http://schemas.microsoft.com/office/drawing/2014/main" id="{00F62269-F28B-457D-BDBE-F0E54CD766F0}"/>
              </a:ext>
            </a:extLst>
          </p:cNvPr>
          <p:cNvSpPr/>
          <p:nvPr/>
        </p:nvSpPr>
        <p:spPr>
          <a:xfrm>
            <a:off x="3918863" y="3570293"/>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3" name="Rectangle 52">
            <a:extLst>
              <a:ext uri="{FF2B5EF4-FFF2-40B4-BE49-F238E27FC236}">
                <a16:creationId xmlns:a16="http://schemas.microsoft.com/office/drawing/2014/main" id="{36EB4D89-7550-4275-A80D-5F2857BDC55F}"/>
              </a:ext>
            </a:extLst>
          </p:cNvPr>
          <p:cNvSpPr/>
          <p:nvPr/>
        </p:nvSpPr>
        <p:spPr>
          <a:xfrm>
            <a:off x="1383726" y="4413526"/>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30" name="Oval 29">
            <a:extLst>
              <a:ext uri="{FF2B5EF4-FFF2-40B4-BE49-F238E27FC236}">
                <a16:creationId xmlns:a16="http://schemas.microsoft.com/office/drawing/2014/main" id="{20649D70-6EA3-4F4C-9BA9-ADC874BB8620}"/>
              </a:ext>
            </a:extLst>
          </p:cNvPr>
          <p:cNvSpPr/>
          <p:nvPr/>
        </p:nvSpPr>
        <p:spPr>
          <a:xfrm>
            <a:off x="1463684" y="4440780"/>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55" name="Rectangle 54">
            <a:extLst>
              <a:ext uri="{FF2B5EF4-FFF2-40B4-BE49-F238E27FC236}">
                <a16:creationId xmlns:a16="http://schemas.microsoft.com/office/drawing/2014/main" id="{E1FEF580-91E7-425D-9E75-F9C790FE1DC7}"/>
              </a:ext>
            </a:extLst>
          </p:cNvPr>
          <p:cNvSpPr/>
          <p:nvPr/>
        </p:nvSpPr>
        <p:spPr>
          <a:xfrm>
            <a:off x="1383726" y="5256758"/>
            <a:ext cx="2376986"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6" name="Oval 55">
            <a:extLst>
              <a:ext uri="{FF2B5EF4-FFF2-40B4-BE49-F238E27FC236}">
                <a16:creationId xmlns:a16="http://schemas.microsoft.com/office/drawing/2014/main" id="{26DA5135-E95D-4CD6-B144-74694227D0AA}"/>
              </a:ext>
            </a:extLst>
          </p:cNvPr>
          <p:cNvSpPr/>
          <p:nvPr/>
        </p:nvSpPr>
        <p:spPr>
          <a:xfrm>
            <a:off x="1463684" y="5284245"/>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57" name="Rectangle 56">
            <a:extLst>
              <a:ext uri="{FF2B5EF4-FFF2-40B4-BE49-F238E27FC236}">
                <a16:creationId xmlns:a16="http://schemas.microsoft.com/office/drawing/2014/main" id="{2340240D-390E-4653-B4D3-638BB3380DBF}"/>
              </a:ext>
            </a:extLst>
          </p:cNvPr>
          <p:cNvSpPr/>
          <p:nvPr/>
        </p:nvSpPr>
        <p:spPr>
          <a:xfrm>
            <a:off x="1383727" y="6099992"/>
            <a:ext cx="2378230" cy="684029"/>
          </a:xfrm>
          <a:prstGeom prst="rect">
            <a:avLst/>
          </a:prstGeom>
          <a:ln w="6350">
            <a:solidFill>
              <a:schemeClr val="accent5"/>
            </a:solidFill>
          </a:ln>
        </p:spPr>
        <p:txBody>
          <a:bodyPr wrap="square">
            <a:noAutofit/>
          </a:bodyPr>
          <a:lstStyle/>
          <a:p>
            <a:pPr marL="324000" lvl="1" indent="-216000">
              <a:buClr>
                <a:schemeClr val="tx2"/>
              </a:buClr>
              <a:buSzPct val="100000"/>
              <a:buFont typeface="Trebuchet MS" panose="020B0603020202020204" pitchFamily="34" charset="0"/>
              <a:buChar char="•"/>
            </a:pPr>
            <a:r>
              <a:rPr lang="en-US" altLang="ja-JP" sz="1600" dirty="0">
                <a:latin typeface="Meiryo UI" panose="020B0604030504040204" pitchFamily="50" charset="-128"/>
                <a:ea typeface="Meiryo UI" panose="020B0604030504040204" pitchFamily="50" charset="-128"/>
              </a:rPr>
              <a:t>XXX</a:t>
            </a:r>
            <a:endParaRPr lang="ja-JP" altLang="en-US" sz="1600" dirty="0">
              <a:latin typeface="Meiryo UI" panose="020B0604030504040204" pitchFamily="50" charset="-128"/>
              <a:ea typeface="Meiryo UI" panose="020B0604030504040204" pitchFamily="50" charset="-128"/>
            </a:endParaRPr>
          </a:p>
        </p:txBody>
      </p:sp>
      <p:sp>
        <p:nvSpPr>
          <p:cNvPr id="58" name="Oval 57">
            <a:extLst>
              <a:ext uri="{FF2B5EF4-FFF2-40B4-BE49-F238E27FC236}">
                <a16:creationId xmlns:a16="http://schemas.microsoft.com/office/drawing/2014/main" id="{3B160481-6A21-4475-BCA5-5A280E324ACE}"/>
              </a:ext>
            </a:extLst>
          </p:cNvPr>
          <p:cNvSpPr/>
          <p:nvPr/>
        </p:nvSpPr>
        <p:spPr>
          <a:xfrm>
            <a:off x="1463684" y="6135798"/>
            <a:ext cx="288000" cy="273611"/>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70" name="Straight Connector 6">
            <a:extLst>
              <a:ext uri="{FF2B5EF4-FFF2-40B4-BE49-F238E27FC236}">
                <a16:creationId xmlns:a16="http://schemas.microsoft.com/office/drawing/2014/main" id="{6DA32CC7-DAFA-4B39-85C9-408C9FF44128}"/>
              </a:ext>
            </a:extLst>
          </p:cNvPr>
          <p:cNvCxnSpPr>
            <a:cxnSpLocks/>
            <a:stCxn id="60" idx="2"/>
            <a:endCxn id="57" idx="1"/>
          </p:cNvCxnSpPr>
          <p:nvPr/>
        </p:nvCxnSpPr>
        <p:spPr>
          <a:xfrm rot="16200000" flipH="1">
            <a:off x="-527184" y="4531095"/>
            <a:ext cx="3287639" cy="534184"/>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3" name="Straight Connector 6">
            <a:extLst>
              <a:ext uri="{FF2B5EF4-FFF2-40B4-BE49-F238E27FC236}">
                <a16:creationId xmlns:a16="http://schemas.microsoft.com/office/drawing/2014/main" id="{B5672D4E-21E5-41CB-9E15-EBC1ADDB0DC6}"/>
              </a:ext>
            </a:extLst>
          </p:cNvPr>
          <p:cNvCxnSpPr>
            <a:cxnSpLocks/>
            <a:stCxn id="60" idx="2"/>
            <a:endCxn id="53" idx="1"/>
          </p:cNvCxnSpPr>
          <p:nvPr/>
        </p:nvCxnSpPr>
        <p:spPr>
          <a:xfrm rot="16200000" flipH="1">
            <a:off x="316048" y="3687862"/>
            <a:ext cx="1601173"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6" name="Straight Connector 6">
            <a:extLst>
              <a:ext uri="{FF2B5EF4-FFF2-40B4-BE49-F238E27FC236}">
                <a16:creationId xmlns:a16="http://schemas.microsoft.com/office/drawing/2014/main" id="{DBC5A23E-7BF8-44A4-A25D-E45937336E31}"/>
              </a:ext>
            </a:extLst>
          </p:cNvPr>
          <p:cNvCxnSpPr>
            <a:cxnSpLocks/>
            <a:stCxn id="60" idx="2"/>
            <a:endCxn id="55" idx="1"/>
          </p:cNvCxnSpPr>
          <p:nvPr/>
        </p:nvCxnSpPr>
        <p:spPr>
          <a:xfrm rot="16200000" flipH="1">
            <a:off x="-105568" y="4109478"/>
            <a:ext cx="2444405"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4530769-5714-4A9D-AEE8-13428EA77B9C}"/>
              </a:ext>
            </a:extLst>
          </p:cNvPr>
          <p:cNvSpPr/>
          <p:nvPr/>
        </p:nvSpPr>
        <p:spPr>
          <a:xfrm>
            <a:off x="630000" y="2505251"/>
            <a:ext cx="3130712" cy="652897"/>
          </a:xfrm>
          <a:prstGeom prst="rect">
            <a:avLst/>
          </a:prstGeom>
          <a:solidFill>
            <a:schemeClr val="bg1"/>
          </a:solidFill>
          <a:ln w="6350">
            <a:solidFill>
              <a:schemeClr val="tx1"/>
            </a:solidFill>
          </a:ln>
        </p:spPr>
        <p:txBody>
          <a:bodyPr wrap="square">
            <a:noAutofit/>
          </a:bodyPr>
          <a:lstStyle/>
          <a:p>
            <a:pPr marL="273050" lvl="2" indent="-228600"/>
            <a:r>
              <a:rPr lang="en-US" altLang="ja-JP" sz="1600" kern="100" dirty="0">
                <a:latin typeface="Meiryo UI" panose="020B0604030504040204" pitchFamily="50" charset="-128"/>
                <a:ea typeface="Meiryo UI" panose="020B0604030504040204" pitchFamily="50" charset="-128"/>
                <a:cs typeface="Mangal" panose="02040503050203030202" pitchFamily="18" charset="0"/>
              </a:rPr>
              <a:t>1. XXX</a:t>
            </a:r>
            <a:endParaRPr lang="ja-JP" altLang="ja-JP" sz="1600" kern="1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87" name="Straight Connector 6">
            <a:extLst>
              <a:ext uri="{FF2B5EF4-FFF2-40B4-BE49-F238E27FC236}">
                <a16:creationId xmlns:a16="http://schemas.microsoft.com/office/drawing/2014/main" id="{7060A05D-873C-4170-A224-0299CD05FAC5}"/>
              </a:ext>
            </a:extLst>
          </p:cNvPr>
          <p:cNvCxnSpPr>
            <a:cxnSpLocks/>
            <a:stCxn id="60" idx="2"/>
            <a:endCxn id="8" idx="1"/>
          </p:cNvCxnSpPr>
          <p:nvPr/>
        </p:nvCxnSpPr>
        <p:spPr>
          <a:xfrm rot="16200000" flipH="1">
            <a:off x="737662" y="3266248"/>
            <a:ext cx="757944" cy="534183"/>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66E6F21-0B3C-447A-BE1E-66A434B310F4}"/>
              </a:ext>
            </a:extLst>
          </p:cNvPr>
          <p:cNvSpPr/>
          <p:nvPr/>
        </p:nvSpPr>
        <p:spPr>
          <a:xfrm>
            <a:off x="653751" y="2850030"/>
            <a:ext cx="391583" cy="30433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600" dirty="0">
              <a:solidFill>
                <a:srgbClr val="FFFFFF"/>
              </a:solidFill>
            </a:endParaRPr>
          </a:p>
        </p:txBody>
      </p:sp>
      <p:sp>
        <p:nvSpPr>
          <p:cNvPr id="97" name="Rectangle 96">
            <a:extLst>
              <a:ext uri="{FF2B5EF4-FFF2-40B4-BE49-F238E27FC236}">
                <a16:creationId xmlns:a16="http://schemas.microsoft.com/office/drawing/2014/main" id="{B652FFDC-259E-4CE1-8A02-B85F6EBE6D85}"/>
              </a:ext>
            </a:extLst>
          </p:cNvPr>
          <p:cNvSpPr/>
          <p:nvPr/>
        </p:nvSpPr>
        <p:spPr>
          <a:xfrm>
            <a:off x="7455948" y="3219385"/>
            <a:ext cx="1677062" cy="338554"/>
          </a:xfrm>
          <a:prstGeom prst="rect">
            <a:avLst/>
          </a:prstGeom>
          <a:noFill/>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rPr>
              <a:t>KPI</a:t>
            </a:r>
            <a:r>
              <a:rPr lang="ja-JP" altLang="en-US" sz="1600" dirty="0">
                <a:solidFill>
                  <a:schemeClr val="tx2"/>
                </a:solidFill>
                <a:latin typeface="Meiryo UI" panose="020B0604030504040204" pitchFamily="50" charset="-128"/>
                <a:ea typeface="Meiryo UI" panose="020B0604030504040204" pitchFamily="50" charset="-128"/>
              </a:rPr>
              <a:t>設定の考え方</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33E74933-3E87-4397-81A6-CCF6BC7A2232}"/>
              </a:ext>
            </a:extLst>
          </p:cNvPr>
          <p:cNvSpPr/>
          <p:nvPr/>
        </p:nvSpPr>
        <p:spPr>
          <a:xfrm>
            <a:off x="724269" y="1194631"/>
            <a:ext cx="10800000" cy="970734"/>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・研究開発・社会実装計画におけるアウトプット目標を上回る研究開発項目の</a:t>
            </a:r>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年目標を設定（企業等の場合にはコミットメントの対象となり、達成度に応じて、国費負担額が変動）</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・高い目標値を設定した者は採択審査において高く評価、アウトプット目標を下回る目標や評価不可能な目標は不可（不採択となる場合あり）</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・アウトプット目標を達成するために必要な研究開発内容ごとの</a:t>
            </a:r>
            <a:r>
              <a:rPr lang="en-US" altLang="ja-JP" sz="1400" dirty="0" err="1">
                <a:solidFill>
                  <a:schemeClr val="tx1"/>
                </a:solidFill>
                <a:latin typeface="Meiryo UI" panose="020B0604030504040204" pitchFamily="50" charset="-128"/>
                <a:ea typeface="Meiryo UI" panose="020B0604030504040204" pitchFamily="50" charset="-128"/>
              </a:rPr>
              <a:t>KPI</a:t>
            </a:r>
            <a:r>
              <a:rPr lang="ja-JP" altLang="en-US" sz="1400" dirty="0">
                <a:solidFill>
                  <a:schemeClr val="tx1"/>
                </a:solidFill>
                <a:latin typeface="Meiryo UI" panose="020B0604030504040204" pitchFamily="50" charset="-128"/>
                <a:ea typeface="Meiryo UI" panose="020B0604030504040204" pitchFamily="50" charset="-128"/>
              </a:rPr>
              <a:t>を設定（ただし、採択にあたり、審査を踏まえて、その水準を調整する可能性あり）</a:t>
            </a:r>
          </a:p>
        </p:txBody>
      </p:sp>
      <p:sp>
        <p:nvSpPr>
          <p:cNvPr id="41" name="Title 1">
            <a:extLst>
              <a:ext uri="{FF2B5EF4-FFF2-40B4-BE49-F238E27FC236}">
                <a16:creationId xmlns:a16="http://schemas.microsoft.com/office/drawing/2014/main" id="{3CF7B34C-DEBB-430B-878F-E9DDBCA2229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1</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目標</a:t>
            </a:r>
            <a:endParaRPr kumimoji="1" lang="en-US" sz="2000" dirty="0"/>
          </a:p>
        </p:txBody>
      </p:sp>
      <p:sp>
        <p:nvSpPr>
          <p:cNvPr id="42" name="Title 1">
            <a:extLst>
              <a:ext uri="{FF2B5EF4-FFF2-40B4-BE49-F238E27FC236}">
                <a16:creationId xmlns:a16="http://schemas.microsoft.com/office/drawing/2014/main" id="{8BC0F8C4-64D8-4D69-AD60-F6481FE81D2F}"/>
              </a:ext>
            </a:extLst>
          </p:cNvPr>
          <p:cNvSpPr txBox="1">
            <a:spLocks/>
          </p:cNvSpPr>
          <p:nvPr/>
        </p:nvSpPr>
        <p:spPr>
          <a:xfrm>
            <a:off x="328302" y="62859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○○というアウトプット目標を達成するために必要な複数の</a:t>
            </a:r>
            <a:r>
              <a:rPr kumimoji="1" lang="en-US" altLang="ja-JP" dirty="0" err="1">
                <a:solidFill>
                  <a:schemeClr val="tx1"/>
                </a:solidFill>
              </a:rPr>
              <a:t>KPI</a:t>
            </a:r>
            <a:r>
              <a:rPr kumimoji="1" lang="ja-JP" altLang="en-US" dirty="0">
                <a:solidFill>
                  <a:schemeClr val="tx1"/>
                </a:solidFill>
              </a:rPr>
              <a:t>を設定</a:t>
            </a:r>
            <a:endParaRPr kumimoji="1" lang="en-US" dirty="0">
              <a:solidFill>
                <a:schemeClr val="tx1"/>
              </a:solidFill>
            </a:endParaRPr>
          </a:p>
        </p:txBody>
      </p:sp>
      <p:cxnSp>
        <p:nvCxnSpPr>
          <p:cNvPr id="43" name="直線コネクタ 42">
            <a:extLst>
              <a:ext uri="{FF2B5EF4-FFF2-40B4-BE49-F238E27FC236}">
                <a16:creationId xmlns:a16="http://schemas.microsoft.com/office/drawing/2014/main" id="{3AB41220-2828-4703-82FC-F921B997052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6" name="Rectangle 37">
            <a:extLst>
              <a:ext uri="{FF2B5EF4-FFF2-40B4-BE49-F238E27FC236}">
                <a16:creationId xmlns:a16="http://schemas.microsoft.com/office/drawing/2014/main" id="{00F62269-F28B-457D-BDBE-F0E54CD766F0}"/>
              </a:ext>
            </a:extLst>
          </p:cNvPr>
          <p:cNvSpPr/>
          <p:nvPr/>
        </p:nvSpPr>
        <p:spPr>
          <a:xfrm>
            <a:off x="3906987" y="4398896"/>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48" name="Rectangle 37">
            <a:extLst>
              <a:ext uri="{FF2B5EF4-FFF2-40B4-BE49-F238E27FC236}">
                <a16:creationId xmlns:a16="http://schemas.microsoft.com/office/drawing/2014/main" id="{00F62269-F28B-457D-BDBE-F0E54CD766F0}"/>
              </a:ext>
            </a:extLst>
          </p:cNvPr>
          <p:cNvSpPr/>
          <p:nvPr/>
        </p:nvSpPr>
        <p:spPr>
          <a:xfrm>
            <a:off x="3906987" y="5242128"/>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50" name="Rectangle 37">
            <a:extLst>
              <a:ext uri="{FF2B5EF4-FFF2-40B4-BE49-F238E27FC236}">
                <a16:creationId xmlns:a16="http://schemas.microsoft.com/office/drawing/2014/main" id="{00F62269-F28B-457D-BDBE-F0E54CD766F0}"/>
              </a:ext>
            </a:extLst>
          </p:cNvPr>
          <p:cNvSpPr/>
          <p:nvPr/>
        </p:nvSpPr>
        <p:spPr>
          <a:xfrm>
            <a:off x="3918863" y="6085360"/>
            <a:ext cx="3364322"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7" name="Rectangle 37">
            <a:extLst>
              <a:ext uri="{FF2B5EF4-FFF2-40B4-BE49-F238E27FC236}">
                <a16:creationId xmlns:a16="http://schemas.microsoft.com/office/drawing/2014/main" id="{00F62269-F28B-457D-BDBE-F0E54CD766F0}"/>
              </a:ext>
            </a:extLst>
          </p:cNvPr>
          <p:cNvSpPr/>
          <p:nvPr/>
        </p:nvSpPr>
        <p:spPr>
          <a:xfrm>
            <a:off x="7451966" y="3570297"/>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8" name="Rectangle 37">
            <a:extLst>
              <a:ext uri="{FF2B5EF4-FFF2-40B4-BE49-F238E27FC236}">
                <a16:creationId xmlns:a16="http://schemas.microsoft.com/office/drawing/2014/main" id="{00F62269-F28B-457D-BDBE-F0E54CD766F0}"/>
              </a:ext>
            </a:extLst>
          </p:cNvPr>
          <p:cNvSpPr/>
          <p:nvPr/>
        </p:nvSpPr>
        <p:spPr>
          <a:xfrm>
            <a:off x="7440090" y="4398900"/>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69" name="Rectangle 37">
            <a:extLst>
              <a:ext uri="{FF2B5EF4-FFF2-40B4-BE49-F238E27FC236}">
                <a16:creationId xmlns:a16="http://schemas.microsoft.com/office/drawing/2014/main" id="{00F62269-F28B-457D-BDBE-F0E54CD766F0}"/>
              </a:ext>
            </a:extLst>
          </p:cNvPr>
          <p:cNvSpPr/>
          <p:nvPr/>
        </p:nvSpPr>
        <p:spPr>
          <a:xfrm>
            <a:off x="7440090" y="5242132"/>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1" name="Rectangle 37">
            <a:extLst>
              <a:ext uri="{FF2B5EF4-FFF2-40B4-BE49-F238E27FC236}">
                <a16:creationId xmlns:a16="http://schemas.microsoft.com/office/drawing/2014/main" id="{00F62269-F28B-457D-BDBE-F0E54CD766F0}"/>
              </a:ext>
            </a:extLst>
          </p:cNvPr>
          <p:cNvSpPr/>
          <p:nvPr/>
        </p:nvSpPr>
        <p:spPr>
          <a:xfrm>
            <a:off x="7451966" y="6085364"/>
            <a:ext cx="3993567" cy="684029"/>
          </a:xfrm>
          <a:prstGeom prst="rect">
            <a:avLst/>
          </a:prstGeom>
          <a:solidFill>
            <a:schemeClr val="bg2"/>
          </a:solidFill>
          <a:ln>
            <a:noFill/>
          </a:ln>
        </p:spPr>
        <p:txBody>
          <a:bodyPr wrap="square">
            <a:noAutofit/>
          </a:bodyPr>
          <a:lstStyle/>
          <a:p>
            <a:pPr marL="108000" lvl="1">
              <a:buClr>
                <a:schemeClr val="tx2"/>
              </a:buClr>
              <a:buSzPct val="100000"/>
            </a:pPr>
            <a:r>
              <a:rPr lang="en-US" altLang="ja-JP" sz="1600" dirty="0">
                <a:latin typeface="Meiryo UI" panose="020B0604030504040204" pitchFamily="50" charset="-128"/>
                <a:ea typeface="Meiryo UI" panose="020B0604030504040204" pitchFamily="50" charset="-128"/>
              </a:rPr>
              <a:t>XXX</a:t>
            </a:r>
          </a:p>
        </p:txBody>
      </p:sp>
      <p:sp>
        <p:nvSpPr>
          <p:cNvPr id="72" name="Rectangle 27">
            <a:extLst>
              <a:ext uri="{FF2B5EF4-FFF2-40B4-BE49-F238E27FC236}">
                <a16:creationId xmlns:a16="http://schemas.microsoft.com/office/drawing/2014/main" id="{A73FE0F9-8509-47A8-809E-13A06D9E13C2}"/>
              </a:ext>
            </a:extLst>
          </p:cNvPr>
          <p:cNvSpPr/>
          <p:nvPr/>
        </p:nvSpPr>
        <p:spPr>
          <a:xfrm>
            <a:off x="1344631" y="3219385"/>
            <a:ext cx="1415772" cy="338554"/>
          </a:xfrm>
          <a:prstGeom prst="rect">
            <a:avLst/>
          </a:prstGeom>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研究開発内容</a:t>
            </a:r>
            <a:endParaRPr lang="en-US" sz="1600" dirty="0">
              <a:solidFill>
                <a:schemeClr val="tx2"/>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49793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839E2959-17DB-4703-B319-CB860D31AF02}"/>
              </a:ext>
            </a:extLst>
          </p:cNvPr>
          <p:cNvSpPr/>
          <p:nvPr/>
        </p:nvSpPr>
        <p:spPr>
          <a:xfrm>
            <a:off x="686562" y="1191793"/>
            <a:ext cx="10800000" cy="1002565"/>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・最新技術の現状と目標（</a:t>
            </a:r>
            <a:r>
              <a:rPr lang="en-US" altLang="ja-JP" sz="1400" dirty="0">
                <a:solidFill>
                  <a:schemeClr val="tx1"/>
                </a:solidFill>
                <a:latin typeface="Meiryo UI" panose="020B0604030504040204" pitchFamily="50" charset="-128"/>
                <a:ea typeface="Meiryo UI" panose="020B0604030504040204" pitchFamily="50" charset="-128"/>
                <a:hlinkClick r:id="rId2"/>
              </a:rPr>
              <a:t>IEA</a:t>
            </a:r>
            <a:r>
              <a:rPr lang="ja-JP" altLang="en-US" sz="1400" dirty="0">
                <a:solidFill>
                  <a:schemeClr val="tx1"/>
                </a:solidFill>
                <a:latin typeface="Meiryo UI" panose="020B0604030504040204" pitchFamily="50" charset="-128"/>
                <a:ea typeface="Meiryo UI" panose="020B0604030504040204" pitchFamily="50" charset="-128"/>
                <a:hlinkClick r:id="rId2"/>
              </a:rPr>
              <a:t>による</a:t>
            </a:r>
            <a:r>
              <a:rPr lang="en-US" altLang="ja-JP" sz="1400" dirty="0" err="1">
                <a:solidFill>
                  <a:schemeClr val="tx1"/>
                </a:solidFill>
                <a:latin typeface="Meiryo UI" panose="020B0604030504040204" pitchFamily="50" charset="-128"/>
                <a:ea typeface="Meiryo UI" panose="020B0604030504040204" pitchFamily="50" charset="-128"/>
                <a:hlinkClick r:id="rId2"/>
              </a:rPr>
              <a:t>TRL</a:t>
            </a:r>
            <a:r>
              <a:rPr lang="ja-JP" altLang="en-US" sz="1400" dirty="0">
                <a:solidFill>
                  <a:schemeClr val="tx1"/>
                </a:solidFill>
                <a:latin typeface="Meiryo UI" panose="020B0604030504040204" pitchFamily="50" charset="-128"/>
                <a:ea typeface="Meiryo UI" panose="020B0604030504040204" pitchFamily="50" charset="-128"/>
              </a:rPr>
              <a:t>を用いて目標の技術成熟度を表現）とのギャップに対して、どのような解決方法を行うのかを記載</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解決方法の詳細については、適宜、参考資料のスライドを挿入して説明すること（複数のソリューションを並行して実施する可能性がある場合は、それらを言及することも可（ただし、審査の結果、一部のみ採択される場合がある））</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・その際、実現可能性を示すため、これまでの知見、関連論文、</a:t>
            </a:r>
            <a:r>
              <a:rPr lang="en-US" altLang="ja-JP" sz="1400" dirty="0">
                <a:solidFill>
                  <a:schemeClr val="tx1"/>
                </a:solidFill>
                <a:latin typeface="Meiryo UI" panose="020B0604030504040204" pitchFamily="50" charset="-128"/>
                <a:ea typeface="Meiryo UI" panose="020B0604030504040204" pitchFamily="50" charset="-128"/>
              </a:rPr>
              <a:t>FS</a:t>
            </a:r>
            <a:r>
              <a:rPr lang="ja-JP" altLang="en-US" sz="1400" dirty="0">
                <a:solidFill>
                  <a:schemeClr val="tx1"/>
                </a:solidFill>
                <a:latin typeface="Meiryo UI" panose="020B0604030504040204" pitchFamily="50" charset="-128"/>
                <a:ea typeface="Meiryo UI" panose="020B0604030504040204" pitchFamily="50" charset="-128"/>
              </a:rPr>
              <a:t>結果等の裏付けを付した上で、想定される成功確率を記載すること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6" name="Rectangle 55">
            <a:extLst>
              <a:ext uri="{FF2B5EF4-FFF2-40B4-BE49-F238E27FC236}">
                <a16:creationId xmlns:a16="http://schemas.microsoft.com/office/drawing/2014/main" id="{ECD750BA-60F3-4F19-92F6-A5B688F4143B}"/>
              </a:ext>
            </a:extLst>
          </p:cNvPr>
          <p:cNvSpPr/>
          <p:nvPr/>
        </p:nvSpPr>
        <p:spPr>
          <a:xfrm>
            <a:off x="2497948" y="2404844"/>
            <a:ext cx="526106" cy="338554"/>
          </a:xfrm>
          <a:prstGeom prst="rect">
            <a:avLst/>
          </a:prstGeom>
        </p:spPr>
        <p:txBody>
          <a:bodyPr wrap="none">
            <a:spAutoFit/>
          </a:bodyPr>
          <a:lstStyle/>
          <a:p>
            <a:r>
              <a:rPr lang="en-US" altLang="ja-JP" sz="1600" dirty="0" err="1">
                <a:solidFill>
                  <a:schemeClr val="tx2"/>
                </a:solidFill>
                <a:latin typeface="Meiryo UI" panose="020B0604030504040204" pitchFamily="50" charset="-128"/>
                <a:ea typeface="Meiryo UI" panose="020B0604030504040204" pitchFamily="50" charset="-128"/>
                <a:cs typeface="ＭＳ Ｐゴシック" panose="020B0600070205080204" pitchFamily="50" charset="-128"/>
              </a:rPr>
              <a:t>KPI</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57" name="Rectangle 56">
            <a:extLst>
              <a:ext uri="{FF2B5EF4-FFF2-40B4-BE49-F238E27FC236}">
                <a16:creationId xmlns:a16="http://schemas.microsoft.com/office/drawing/2014/main" id="{7244DA5D-DC06-42F2-ACCB-E1F5F60AE5DD}"/>
              </a:ext>
            </a:extLst>
          </p:cNvPr>
          <p:cNvSpPr/>
          <p:nvPr/>
        </p:nvSpPr>
        <p:spPr>
          <a:xfrm>
            <a:off x="3956937" y="2404844"/>
            <a:ext cx="595035"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現状</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1" name="Rectangle 60">
            <a:extLst>
              <a:ext uri="{FF2B5EF4-FFF2-40B4-BE49-F238E27FC236}">
                <a16:creationId xmlns:a16="http://schemas.microsoft.com/office/drawing/2014/main" id="{015F21C5-2640-47C2-AA58-8FB6BF00987A}"/>
              </a:ext>
            </a:extLst>
          </p:cNvPr>
          <p:cNvSpPr/>
          <p:nvPr/>
        </p:nvSpPr>
        <p:spPr>
          <a:xfrm>
            <a:off x="5143616" y="2411780"/>
            <a:ext cx="1103187"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達成レベル</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68" name="Rectangle 67">
            <a:extLst>
              <a:ext uri="{FF2B5EF4-FFF2-40B4-BE49-F238E27FC236}">
                <a16:creationId xmlns:a16="http://schemas.microsoft.com/office/drawing/2014/main" id="{273D5E34-6262-42D6-8CC4-5F999AD3B5A1}"/>
              </a:ext>
            </a:extLst>
          </p:cNvPr>
          <p:cNvSpPr/>
          <p:nvPr/>
        </p:nvSpPr>
        <p:spPr>
          <a:xfrm>
            <a:off x="6432281" y="2384594"/>
            <a:ext cx="1005403" cy="338554"/>
          </a:xfrm>
          <a:prstGeom prst="rect">
            <a:avLst/>
          </a:prstGeom>
          <a:noFill/>
        </p:spPr>
        <p:txBody>
          <a:bodyPr wrap="none">
            <a:spAutoFit/>
          </a:bodyPr>
          <a:lstStyle/>
          <a:p>
            <a:r>
              <a:rPr lang="ja-JP" altLang="en-US" sz="1600" dirty="0">
                <a:solidFill>
                  <a:schemeClr val="tx2"/>
                </a:solidFill>
                <a:latin typeface="Meiryo UI" panose="020B0604030504040204" pitchFamily="50" charset="-128"/>
                <a:ea typeface="Meiryo UI" panose="020B0604030504040204" pitchFamily="50" charset="-128"/>
              </a:rPr>
              <a:t>解決方法</a:t>
            </a:r>
            <a:endParaRPr lang="en-US" sz="1600" dirty="0">
              <a:solidFill>
                <a:schemeClr val="tx2"/>
              </a:solidFill>
              <a:latin typeface="Meiryo UI" panose="020B0604030504040204" pitchFamily="50" charset="-128"/>
              <a:ea typeface="Meiryo UI" panose="020B0604030504040204" pitchFamily="50" charset="-128"/>
            </a:endParaRPr>
          </a:p>
        </p:txBody>
      </p:sp>
      <p:sp>
        <p:nvSpPr>
          <p:cNvPr id="72" name="Rectangle 71">
            <a:extLst>
              <a:ext uri="{FF2B5EF4-FFF2-40B4-BE49-F238E27FC236}">
                <a16:creationId xmlns:a16="http://schemas.microsoft.com/office/drawing/2014/main" id="{6BA8EE84-5F3A-4D2D-8650-C8F34A902E8B}"/>
              </a:ext>
            </a:extLst>
          </p:cNvPr>
          <p:cNvSpPr/>
          <p:nvPr/>
        </p:nvSpPr>
        <p:spPr>
          <a:xfrm>
            <a:off x="10063828" y="2227114"/>
            <a:ext cx="1210588" cy="523220"/>
          </a:xfrm>
          <a:prstGeom prst="rect">
            <a:avLst/>
          </a:prstGeom>
          <a:noFill/>
        </p:spPr>
        <p:txBody>
          <a:bodyPr wrap="none">
            <a:spAutoFit/>
          </a:bodyPr>
          <a:lstStyle/>
          <a:p>
            <a:pPr algn="ctr"/>
            <a:r>
              <a:rPr lang="ja-JP" altLang="en-US" sz="1600" dirty="0">
                <a:solidFill>
                  <a:schemeClr val="tx2"/>
                </a:solidFill>
                <a:latin typeface="Meiryo UI" panose="020B0604030504040204" pitchFamily="50" charset="-128"/>
                <a:ea typeface="Meiryo UI" panose="020B0604030504040204" pitchFamily="50" charset="-128"/>
              </a:rPr>
              <a:t>実現可能性</a:t>
            </a:r>
            <a:endParaRPr lang="en-US" altLang="ja-JP" sz="1600" dirty="0">
              <a:solidFill>
                <a:schemeClr val="tx2"/>
              </a:solidFill>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（成功確率）</a:t>
            </a:r>
            <a:endParaRPr lang="en-US" sz="1200" dirty="0">
              <a:latin typeface="Meiryo UI" panose="020B0604030504040204" pitchFamily="50" charset="-128"/>
              <a:ea typeface="Meiryo UI" panose="020B0604030504040204" pitchFamily="50" charset="-128"/>
            </a:endParaRPr>
          </a:p>
        </p:txBody>
      </p:sp>
      <p:grpSp>
        <p:nvGrpSpPr>
          <p:cNvPr id="8" name="Group 7">
            <a:extLst>
              <a:ext uri="{FF2B5EF4-FFF2-40B4-BE49-F238E27FC236}">
                <a16:creationId xmlns:a16="http://schemas.microsoft.com/office/drawing/2014/main" id="{C86C34D3-313D-40C9-BC4D-E6527E960D21}"/>
              </a:ext>
            </a:extLst>
          </p:cNvPr>
          <p:cNvGrpSpPr/>
          <p:nvPr/>
        </p:nvGrpSpPr>
        <p:grpSpPr>
          <a:xfrm>
            <a:off x="6240077" y="2720953"/>
            <a:ext cx="216000" cy="968400"/>
            <a:chOff x="6240077" y="2274819"/>
            <a:chExt cx="216000" cy="968400"/>
          </a:xfrm>
        </p:grpSpPr>
        <p:cxnSp>
          <p:nvCxnSpPr>
            <p:cNvPr id="42" name="Straight Connector 41">
              <a:extLst>
                <a:ext uri="{FF2B5EF4-FFF2-40B4-BE49-F238E27FC236}">
                  <a16:creationId xmlns:a16="http://schemas.microsoft.com/office/drawing/2014/main" id="{AA6F606C-6711-42B9-93E1-D028873F33A2}"/>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5EDC555E-08E5-4717-A6C5-5F96D9423C25}"/>
                </a:ext>
              </a:extLst>
            </p:cNvPr>
            <p:cNvGrpSpPr/>
            <p:nvPr/>
          </p:nvGrpSpPr>
          <p:grpSpPr>
            <a:xfrm>
              <a:off x="6240077" y="2651019"/>
              <a:ext cx="216000" cy="216000"/>
              <a:chOff x="5937564" y="3833745"/>
              <a:chExt cx="306171" cy="306910"/>
            </a:xfrm>
          </p:grpSpPr>
          <p:sp>
            <p:nvSpPr>
              <p:cNvPr id="44" name="Freeform 94">
                <a:extLst>
                  <a:ext uri="{FF2B5EF4-FFF2-40B4-BE49-F238E27FC236}">
                    <a16:creationId xmlns:a16="http://schemas.microsoft.com/office/drawing/2014/main" id="{9288A674-01E1-4B41-BED7-5CC437ACDB1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9725C87B-D93A-4E19-8C22-AD63B0ABC55B}"/>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6" name="Rectangle 45">
            <a:extLst>
              <a:ext uri="{FF2B5EF4-FFF2-40B4-BE49-F238E27FC236}">
                <a16:creationId xmlns:a16="http://schemas.microsoft.com/office/drawing/2014/main" id="{DE9B8A3E-531B-443C-86AB-1167FAB84127}"/>
              </a:ext>
            </a:extLst>
          </p:cNvPr>
          <p:cNvSpPr/>
          <p:nvPr/>
        </p:nvSpPr>
        <p:spPr>
          <a:xfrm>
            <a:off x="617739" y="271548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48" name="Rectangle 47">
            <a:extLst>
              <a:ext uri="{FF2B5EF4-FFF2-40B4-BE49-F238E27FC236}">
                <a16:creationId xmlns:a16="http://schemas.microsoft.com/office/drawing/2014/main" id="{2C7661BD-BBB3-44B9-89E3-30C9BE2C32FC}"/>
              </a:ext>
            </a:extLst>
          </p:cNvPr>
          <p:cNvSpPr/>
          <p:nvPr/>
        </p:nvSpPr>
        <p:spPr>
          <a:xfrm>
            <a:off x="2477306" y="2722452"/>
            <a:ext cx="1391315"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49" name="Rectangle 48">
            <a:extLst>
              <a:ext uri="{FF2B5EF4-FFF2-40B4-BE49-F238E27FC236}">
                <a16:creationId xmlns:a16="http://schemas.microsoft.com/office/drawing/2014/main" id="{8FB1A2A8-F9E9-4706-A426-BA85DD5EF64A}"/>
              </a:ext>
            </a:extLst>
          </p:cNvPr>
          <p:cNvSpPr/>
          <p:nvPr/>
        </p:nvSpPr>
        <p:spPr>
          <a:xfrm>
            <a:off x="3956937"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50" name="Rectangle 49">
            <a:extLst>
              <a:ext uri="{FF2B5EF4-FFF2-40B4-BE49-F238E27FC236}">
                <a16:creationId xmlns:a16="http://schemas.microsoft.com/office/drawing/2014/main" id="{E33FA576-9E35-48D1-84F4-4B5ADEA61B11}"/>
              </a:ext>
            </a:extLst>
          </p:cNvPr>
          <p:cNvSpPr/>
          <p:nvPr/>
        </p:nvSpPr>
        <p:spPr>
          <a:xfrm>
            <a:off x="5156554" y="2722452"/>
            <a:ext cx="1080000" cy="96962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62" name="Rectangle 61">
            <a:extLst>
              <a:ext uri="{FF2B5EF4-FFF2-40B4-BE49-F238E27FC236}">
                <a16:creationId xmlns:a16="http://schemas.microsoft.com/office/drawing/2014/main" id="{553A9537-0D96-4558-98AF-CBA624E34C06}"/>
              </a:ext>
            </a:extLst>
          </p:cNvPr>
          <p:cNvSpPr/>
          <p:nvPr/>
        </p:nvSpPr>
        <p:spPr>
          <a:xfrm>
            <a:off x="6479553" y="2712975"/>
            <a:ext cx="3384752"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71" name="Rectangle 70">
            <a:extLst>
              <a:ext uri="{FF2B5EF4-FFF2-40B4-BE49-F238E27FC236}">
                <a16:creationId xmlns:a16="http://schemas.microsoft.com/office/drawing/2014/main" id="{EA9B5F30-FB81-4CA6-8F6F-9BB9BFF755C1}"/>
              </a:ext>
            </a:extLst>
          </p:cNvPr>
          <p:cNvSpPr/>
          <p:nvPr/>
        </p:nvSpPr>
        <p:spPr>
          <a:xfrm>
            <a:off x="9963545" y="2712975"/>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p:txBody>
      </p:sp>
      <p:sp>
        <p:nvSpPr>
          <p:cNvPr id="73" name="Rectangle 72">
            <a:extLst>
              <a:ext uri="{FF2B5EF4-FFF2-40B4-BE49-F238E27FC236}">
                <a16:creationId xmlns:a16="http://schemas.microsoft.com/office/drawing/2014/main" id="{34694E38-300B-49A8-8226-5B53BE6E097B}"/>
              </a:ext>
            </a:extLst>
          </p:cNvPr>
          <p:cNvSpPr/>
          <p:nvPr/>
        </p:nvSpPr>
        <p:spPr>
          <a:xfrm>
            <a:off x="617739" y="3762262"/>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75" name="Rectangle 74">
            <a:extLst>
              <a:ext uri="{FF2B5EF4-FFF2-40B4-BE49-F238E27FC236}">
                <a16:creationId xmlns:a16="http://schemas.microsoft.com/office/drawing/2014/main" id="{D24CE6C8-2E87-463D-8D62-803381D0C124}"/>
              </a:ext>
            </a:extLst>
          </p:cNvPr>
          <p:cNvSpPr/>
          <p:nvPr/>
        </p:nvSpPr>
        <p:spPr>
          <a:xfrm>
            <a:off x="2477306" y="3762262"/>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76" name="Rectangle 75">
            <a:extLst>
              <a:ext uri="{FF2B5EF4-FFF2-40B4-BE49-F238E27FC236}">
                <a16:creationId xmlns:a16="http://schemas.microsoft.com/office/drawing/2014/main" id="{9407278D-1FAF-42CE-86D6-188B4BA32CBB}"/>
              </a:ext>
            </a:extLst>
          </p:cNvPr>
          <p:cNvSpPr/>
          <p:nvPr/>
        </p:nvSpPr>
        <p:spPr>
          <a:xfrm>
            <a:off x="3956938"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77" name="Rectangle 76">
            <a:extLst>
              <a:ext uri="{FF2B5EF4-FFF2-40B4-BE49-F238E27FC236}">
                <a16:creationId xmlns:a16="http://schemas.microsoft.com/office/drawing/2014/main" id="{515DF52F-C96C-4BD2-8B91-BAFEA0B614F1}"/>
              </a:ext>
            </a:extLst>
          </p:cNvPr>
          <p:cNvSpPr/>
          <p:nvPr/>
        </p:nvSpPr>
        <p:spPr>
          <a:xfrm>
            <a:off x="5166803" y="376226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1966D7A0-6913-4921-BA25-63DE3EB0D448}"/>
              </a:ext>
            </a:extLst>
          </p:cNvPr>
          <p:cNvSpPr/>
          <p:nvPr/>
        </p:nvSpPr>
        <p:spPr>
          <a:xfrm>
            <a:off x="6475740" y="3762262"/>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80" name="Rectangle 79">
            <a:extLst>
              <a:ext uri="{FF2B5EF4-FFF2-40B4-BE49-F238E27FC236}">
                <a16:creationId xmlns:a16="http://schemas.microsoft.com/office/drawing/2014/main" id="{938A3B03-04DD-442E-BA61-EF6FE4F9D9AF}"/>
              </a:ext>
            </a:extLst>
          </p:cNvPr>
          <p:cNvSpPr/>
          <p:nvPr/>
        </p:nvSpPr>
        <p:spPr>
          <a:xfrm>
            <a:off x="9963545" y="3797043"/>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86" name="Rectangle 85">
            <a:extLst>
              <a:ext uri="{FF2B5EF4-FFF2-40B4-BE49-F238E27FC236}">
                <a16:creationId xmlns:a16="http://schemas.microsoft.com/office/drawing/2014/main" id="{40804CE1-B024-4DDF-BB7A-F09A6A921B24}"/>
              </a:ext>
            </a:extLst>
          </p:cNvPr>
          <p:cNvSpPr/>
          <p:nvPr/>
        </p:nvSpPr>
        <p:spPr>
          <a:xfrm>
            <a:off x="617739" y="4810166"/>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88" name="Rectangle 87">
            <a:extLst>
              <a:ext uri="{FF2B5EF4-FFF2-40B4-BE49-F238E27FC236}">
                <a16:creationId xmlns:a16="http://schemas.microsoft.com/office/drawing/2014/main" id="{C3E0F79D-4947-4EE5-A2B3-12B4A5FA56A6}"/>
              </a:ext>
            </a:extLst>
          </p:cNvPr>
          <p:cNvSpPr/>
          <p:nvPr/>
        </p:nvSpPr>
        <p:spPr>
          <a:xfrm>
            <a:off x="2481118" y="4810166"/>
            <a:ext cx="1391315" cy="982414"/>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89" name="Rectangle 88">
            <a:extLst>
              <a:ext uri="{FF2B5EF4-FFF2-40B4-BE49-F238E27FC236}">
                <a16:creationId xmlns:a16="http://schemas.microsoft.com/office/drawing/2014/main" id="{7B6E169D-C4E6-48E1-98E5-0412E6CD739A}"/>
              </a:ext>
            </a:extLst>
          </p:cNvPr>
          <p:cNvSpPr/>
          <p:nvPr/>
        </p:nvSpPr>
        <p:spPr>
          <a:xfrm>
            <a:off x="3960750" y="4802182"/>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90" name="Rectangle 89">
            <a:extLst>
              <a:ext uri="{FF2B5EF4-FFF2-40B4-BE49-F238E27FC236}">
                <a16:creationId xmlns:a16="http://schemas.microsoft.com/office/drawing/2014/main" id="{147FED45-5814-4443-ABC4-5CBE1D9ECDCF}"/>
              </a:ext>
            </a:extLst>
          </p:cNvPr>
          <p:cNvSpPr/>
          <p:nvPr/>
        </p:nvSpPr>
        <p:spPr>
          <a:xfrm>
            <a:off x="5170615" y="4810166"/>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EF630592-A623-416A-9CE4-4B2DFDE96467}"/>
              </a:ext>
            </a:extLst>
          </p:cNvPr>
          <p:cNvSpPr/>
          <p:nvPr/>
        </p:nvSpPr>
        <p:spPr>
          <a:xfrm>
            <a:off x="6479552" y="4810166"/>
            <a:ext cx="3384753"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方式① </a:t>
            </a: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ja-JP" altLang="en-US" sz="1400" dirty="0">
                <a:latin typeface="Trebuchet MS" panose="020B0603020202020204" pitchFamily="34" charset="0"/>
                <a:ea typeface="Meiryo UI" panose="020B0604030504040204" pitchFamily="50" charset="-128"/>
              </a:rPr>
              <a:t>方式② </a:t>
            </a: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93" name="Rectangle 92">
            <a:extLst>
              <a:ext uri="{FF2B5EF4-FFF2-40B4-BE49-F238E27FC236}">
                <a16:creationId xmlns:a16="http://schemas.microsoft.com/office/drawing/2014/main" id="{0E3BF337-AA87-4E2E-8F34-A71CCBD58912}"/>
              </a:ext>
            </a:extLst>
          </p:cNvPr>
          <p:cNvSpPr/>
          <p:nvPr/>
        </p:nvSpPr>
        <p:spPr>
          <a:xfrm>
            <a:off x="9963545" y="4810166"/>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7" name="Straight Arrow Connector 6">
            <a:extLst>
              <a:ext uri="{FF2B5EF4-FFF2-40B4-BE49-F238E27FC236}">
                <a16:creationId xmlns:a16="http://schemas.microsoft.com/office/drawing/2014/main" id="{974B5EE8-7A0B-4BB9-A2E8-79285C654839}"/>
              </a:ext>
            </a:extLst>
          </p:cNvPr>
          <p:cNvCxnSpPr>
            <a:cxnSpLocks/>
          </p:cNvCxnSpPr>
          <p:nvPr/>
        </p:nvCxnSpPr>
        <p:spPr>
          <a:xfrm flipH="1">
            <a:off x="4931287" y="32072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873BA56E-48E6-4ADA-8917-E4D9193ABC1E}"/>
              </a:ext>
            </a:extLst>
          </p:cNvPr>
          <p:cNvCxnSpPr>
            <a:cxnSpLocks/>
          </p:cNvCxnSpPr>
          <p:nvPr/>
        </p:nvCxnSpPr>
        <p:spPr>
          <a:xfrm flipH="1">
            <a:off x="4931287" y="4267847"/>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F00F8C0F-65BC-4D31-B9F4-EB51F6D0DDC9}"/>
              </a:ext>
            </a:extLst>
          </p:cNvPr>
          <p:cNvCxnSpPr>
            <a:cxnSpLocks/>
          </p:cNvCxnSpPr>
          <p:nvPr/>
        </p:nvCxnSpPr>
        <p:spPr>
          <a:xfrm flipH="1">
            <a:off x="4931287" y="5307766"/>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8E7CA2C-471B-4341-AB86-5B06DD639507}"/>
              </a:ext>
            </a:extLst>
          </p:cNvPr>
          <p:cNvSpPr/>
          <p:nvPr/>
        </p:nvSpPr>
        <p:spPr>
          <a:xfrm>
            <a:off x="617739" y="5846704"/>
            <a:ext cx="1774861" cy="969628"/>
          </a:xfrm>
          <a:prstGeom prst="rect">
            <a:avLst/>
          </a:prstGeom>
          <a:ln w="6350">
            <a:solidFill>
              <a:schemeClr val="accent5"/>
            </a:solid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105" name="Rectangle 104">
            <a:extLst>
              <a:ext uri="{FF2B5EF4-FFF2-40B4-BE49-F238E27FC236}">
                <a16:creationId xmlns:a16="http://schemas.microsoft.com/office/drawing/2014/main" id="{976C1D45-26F0-4899-BC4E-088EDCE1145B}"/>
              </a:ext>
            </a:extLst>
          </p:cNvPr>
          <p:cNvSpPr/>
          <p:nvPr/>
        </p:nvSpPr>
        <p:spPr>
          <a:xfrm>
            <a:off x="2477306" y="5846704"/>
            <a:ext cx="1391315" cy="982414"/>
          </a:xfrm>
          <a:prstGeom prst="rect">
            <a:avLst/>
          </a:prstGeom>
          <a:solidFill>
            <a:schemeClr val="bg2"/>
          </a:solidFill>
          <a:ln>
            <a:noFill/>
          </a:ln>
        </p:spPr>
        <p:txBody>
          <a:bodyPr wrap="square" lIns="0" rIns="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p:txBody>
      </p:sp>
      <p:sp>
        <p:nvSpPr>
          <p:cNvPr id="106" name="Rectangle 105">
            <a:extLst>
              <a:ext uri="{FF2B5EF4-FFF2-40B4-BE49-F238E27FC236}">
                <a16:creationId xmlns:a16="http://schemas.microsoft.com/office/drawing/2014/main" id="{5E79C79E-4D62-4ACF-98B3-BF2B73C667C9}"/>
              </a:ext>
            </a:extLst>
          </p:cNvPr>
          <p:cNvSpPr/>
          <p:nvPr/>
        </p:nvSpPr>
        <p:spPr>
          <a:xfrm>
            <a:off x="3956938"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p:txBody>
      </p:sp>
      <p:sp>
        <p:nvSpPr>
          <p:cNvPr id="107" name="Rectangle 106">
            <a:extLst>
              <a:ext uri="{FF2B5EF4-FFF2-40B4-BE49-F238E27FC236}">
                <a16:creationId xmlns:a16="http://schemas.microsoft.com/office/drawing/2014/main" id="{2DC12FD0-A5F5-4D36-9253-FCD66690C4DA}"/>
              </a:ext>
            </a:extLst>
          </p:cNvPr>
          <p:cNvSpPr/>
          <p:nvPr/>
        </p:nvSpPr>
        <p:spPr>
          <a:xfrm>
            <a:off x="5166803" y="5846704"/>
            <a:ext cx="1080000" cy="990398"/>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r>
              <a:rPr lang="en-US" altLang="ja-JP" sz="1400" dirty="0" err="1">
                <a:latin typeface="Meiryo UI" panose="020B0604030504040204" pitchFamily="50" charset="-128"/>
                <a:ea typeface="Meiryo UI" panose="020B0604030504040204" pitchFamily="50" charset="-128"/>
              </a:rPr>
              <a:t>TRL</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a:t>
            </a: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sp>
        <p:nvSpPr>
          <p:cNvPr id="108" name="Rectangle 107">
            <a:extLst>
              <a:ext uri="{FF2B5EF4-FFF2-40B4-BE49-F238E27FC236}">
                <a16:creationId xmlns:a16="http://schemas.microsoft.com/office/drawing/2014/main" id="{C11F067C-0784-4CA1-9AA5-BE7F5AF76066}"/>
              </a:ext>
            </a:extLst>
          </p:cNvPr>
          <p:cNvSpPr/>
          <p:nvPr/>
        </p:nvSpPr>
        <p:spPr>
          <a:xfrm>
            <a:off x="6475740" y="5846704"/>
            <a:ext cx="3388565" cy="969628"/>
          </a:xfrm>
          <a:prstGeom prst="rect">
            <a:avLst/>
          </a:prstGeom>
          <a:solidFill>
            <a:schemeClr val="bg2"/>
          </a:solidFill>
          <a:ln>
            <a:noFill/>
          </a:ln>
        </p:spPr>
        <p:txBody>
          <a:bodyPr wrap="square" lIns="0" rIns="72000">
            <a:noAutofit/>
          </a:bodyPr>
          <a:lstStyle/>
          <a:p>
            <a:pPr marL="324000" lvl="1"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lang="en-US" altLang="ja-JP" sz="1400" dirty="0">
                <a:latin typeface="Trebuchet MS" panose="020B0603020202020204" pitchFamily="34" charset="0"/>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dirty="0">
              <a:latin typeface="Trebuchet MS" panose="020B0603020202020204" pitchFamily="34" charset="0"/>
              <a:ea typeface="Meiryo UI" panose="020B0604030504040204" pitchFamily="50" charset="-128"/>
            </a:endParaRPr>
          </a:p>
        </p:txBody>
      </p:sp>
      <p:sp>
        <p:nvSpPr>
          <p:cNvPr id="110" name="Rectangle 109">
            <a:extLst>
              <a:ext uri="{FF2B5EF4-FFF2-40B4-BE49-F238E27FC236}">
                <a16:creationId xmlns:a16="http://schemas.microsoft.com/office/drawing/2014/main" id="{110E7193-E0B2-4322-AF50-E72CA3BA367F}"/>
              </a:ext>
            </a:extLst>
          </p:cNvPr>
          <p:cNvSpPr/>
          <p:nvPr/>
        </p:nvSpPr>
        <p:spPr>
          <a:xfrm>
            <a:off x="9963545" y="5853097"/>
            <a:ext cx="1411154" cy="969627"/>
          </a:xfrm>
          <a:prstGeom prst="rect">
            <a:avLst/>
          </a:prstGeom>
          <a:solidFill>
            <a:schemeClr val="bg2"/>
          </a:solidFill>
          <a:ln>
            <a:noFill/>
          </a:ln>
        </p:spPr>
        <p:txBody>
          <a:bodyPr wrap="square" lIns="0" rIns="72000">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　</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r>
              <a:rPr lang="ja-JP" altLang="en-US" sz="1400" dirty="0">
                <a:latin typeface="Meiryo UI" panose="020B0604030504040204" pitchFamily="50" charset="-128"/>
                <a:ea typeface="Meiryo UI" panose="020B0604030504040204" pitchFamily="50" charset="-128"/>
              </a:rPr>
              <a:t>（○％）</a:t>
            </a:r>
            <a:endParaRPr lang="en-US" altLang="ja-JP" sz="1400" dirty="0">
              <a:latin typeface="Meiryo UI" panose="020B0604030504040204" pitchFamily="50" charset="-128"/>
              <a:ea typeface="Meiryo UI" panose="020B0604030504040204" pitchFamily="50" charset="-128"/>
            </a:endParaRPr>
          </a:p>
          <a:p>
            <a:pPr marL="108000" lvl="1">
              <a:buClr>
                <a:schemeClr val="tx2"/>
              </a:buClr>
              <a:buSzPct val="100000"/>
            </a:pPr>
            <a:endParaRPr lang="en-US" altLang="ja-JP" sz="1400" dirty="0">
              <a:latin typeface="Meiryo UI" panose="020B0604030504040204" pitchFamily="50" charset="-128"/>
              <a:ea typeface="Meiryo UI" panose="020B0604030504040204" pitchFamily="50" charset="-128"/>
            </a:endParaRPr>
          </a:p>
        </p:txBody>
      </p:sp>
      <p:cxnSp>
        <p:nvCxnSpPr>
          <p:cNvPr id="111" name="Straight Arrow Connector 110">
            <a:extLst>
              <a:ext uri="{FF2B5EF4-FFF2-40B4-BE49-F238E27FC236}">
                <a16:creationId xmlns:a16="http://schemas.microsoft.com/office/drawing/2014/main" id="{0C497CBF-9BAF-4313-8B8C-2B07690BCCE9}"/>
              </a:ext>
            </a:extLst>
          </p:cNvPr>
          <p:cNvCxnSpPr>
            <a:cxnSpLocks/>
          </p:cNvCxnSpPr>
          <p:nvPr/>
        </p:nvCxnSpPr>
        <p:spPr>
          <a:xfrm flipH="1">
            <a:off x="4927475" y="6341903"/>
            <a:ext cx="360000" cy="0"/>
          </a:xfrm>
          <a:prstGeom prst="straightConnector1">
            <a:avLst/>
          </a:prstGeom>
          <a:ln w="28575" cap="rnd">
            <a:solidFill>
              <a:schemeClr val="tx1">
                <a:lumMod val="60000"/>
                <a:lumOff val="40000"/>
              </a:schemeClr>
            </a:solidFill>
            <a:prstDash val="solid"/>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12" name="Group 111">
            <a:extLst>
              <a:ext uri="{FF2B5EF4-FFF2-40B4-BE49-F238E27FC236}">
                <a16:creationId xmlns:a16="http://schemas.microsoft.com/office/drawing/2014/main" id="{03B3755C-F711-4815-9DD4-3EEB050961CB}"/>
              </a:ext>
            </a:extLst>
          </p:cNvPr>
          <p:cNvGrpSpPr/>
          <p:nvPr/>
        </p:nvGrpSpPr>
        <p:grpSpPr>
          <a:xfrm>
            <a:off x="6246803" y="3768483"/>
            <a:ext cx="216000" cy="968400"/>
            <a:chOff x="6240077" y="2274819"/>
            <a:chExt cx="216000" cy="968400"/>
          </a:xfrm>
        </p:grpSpPr>
        <p:cxnSp>
          <p:nvCxnSpPr>
            <p:cNvPr id="113" name="Straight Connector 112">
              <a:extLst>
                <a:ext uri="{FF2B5EF4-FFF2-40B4-BE49-F238E27FC236}">
                  <a16:creationId xmlns:a16="http://schemas.microsoft.com/office/drawing/2014/main" id="{D4F9CCF4-08FF-4D75-BFB7-2DF9200872DE}"/>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4" name="Group 113">
              <a:extLst>
                <a:ext uri="{FF2B5EF4-FFF2-40B4-BE49-F238E27FC236}">
                  <a16:creationId xmlns:a16="http://schemas.microsoft.com/office/drawing/2014/main" id="{D50A2D18-EDD9-4A2C-841C-6CEC5BBE633C}"/>
                </a:ext>
              </a:extLst>
            </p:cNvPr>
            <p:cNvGrpSpPr/>
            <p:nvPr/>
          </p:nvGrpSpPr>
          <p:grpSpPr>
            <a:xfrm>
              <a:off x="6240077" y="2651019"/>
              <a:ext cx="216000" cy="216000"/>
              <a:chOff x="5937564" y="3833745"/>
              <a:chExt cx="306171" cy="306910"/>
            </a:xfrm>
          </p:grpSpPr>
          <p:sp>
            <p:nvSpPr>
              <p:cNvPr id="115" name="Freeform 94">
                <a:extLst>
                  <a:ext uri="{FF2B5EF4-FFF2-40B4-BE49-F238E27FC236}">
                    <a16:creationId xmlns:a16="http://schemas.microsoft.com/office/drawing/2014/main" id="{EA178C45-2A87-4A70-9C49-AEABC5E5BD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16" name="Freeform 95">
                <a:extLst>
                  <a:ext uri="{FF2B5EF4-FFF2-40B4-BE49-F238E27FC236}">
                    <a16:creationId xmlns:a16="http://schemas.microsoft.com/office/drawing/2014/main" id="{EBB89285-8684-43DA-8656-2D3554427E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17" name="Group 116">
            <a:extLst>
              <a:ext uri="{FF2B5EF4-FFF2-40B4-BE49-F238E27FC236}">
                <a16:creationId xmlns:a16="http://schemas.microsoft.com/office/drawing/2014/main" id="{B06B586E-F56C-4ABB-9C4E-09FFAE0F83DD}"/>
              </a:ext>
            </a:extLst>
          </p:cNvPr>
          <p:cNvGrpSpPr/>
          <p:nvPr/>
        </p:nvGrpSpPr>
        <p:grpSpPr>
          <a:xfrm>
            <a:off x="6242912" y="4816013"/>
            <a:ext cx="216000" cy="968400"/>
            <a:chOff x="6240077" y="2274819"/>
            <a:chExt cx="216000" cy="968400"/>
          </a:xfrm>
        </p:grpSpPr>
        <p:cxnSp>
          <p:nvCxnSpPr>
            <p:cNvPr id="118" name="Straight Connector 117">
              <a:extLst>
                <a:ext uri="{FF2B5EF4-FFF2-40B4-BE49-F238E27FC236}">
                  <a16:creationId xmlns:a16="http://schemas.microsoft.com/office/drawing/2014/main" id="{1BA6A3E8-9427-48FC-B0CC-CFF92C936DC7}"/>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19" name="Group 118">
              <a:extLst>
                <a:ext uri="{FF2B5EF4-FFF2-40B4-BE49-F238E27FC236}">
                  <a16:creationId xmlns:a16="http://schemas.microsoft.com/office/drawing/2014/main" id="{D6217E15-B224-4712-8522-F2CF46B2AE5A}"/>
                </a:ext>
              </a:extLst>
            </p:cNvPr>
            <p:cNvGrpSpPr/>
            <p:nvPr/>
          </p:nvGrpSpPr>
          <p:grpSpPr>
            <a:xfrm>
              <a:off x="6240077" y="2651019"/>
              <a:ext cx="216000" cy="216000"/>
              <a:chOff x="5937564" y="3833745"/>
              <a:chExt cx="306171" cy="306910"/>
            </a:xfrm>
          </p:grpSpPr>
          <p:sp>
            <p:nvSpPr>
              <p:cNvPr id="120" name="Freeform 94">
                <a:extLst>
                  <a:ext uri="{FF2B5EF4-FFF2-40B4-BE49-F238E27FC236}">
                    <a16:creationId xmlns:a16="http://schemas.microsoft.com/office/drawing/2014/main" id="{B068598F-785C-4A29-B3CA-E06281BFAF54}"/>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1" name="Freeform 95">
                <a:extLst>
                  <a:ext uri="{FF2B5EF4-FFF2-40B4-BE49-F238E27FC236}">
                    <a16:creationId xmlns:a16="http://schemas.microsoft.com/office/drawing/2014/main" id="{E875E339-7346-41F7-BF43-DCBF0526E9F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grpSp>
        <p:nvGrpSpPr>
          <p:cNvPr id="122" name="Group 121">
            <a:extLst>
              <a:ext uri="{FF2B5EF4-FFF2-40B4-BE49-F238E27FC236}">
                <a16:creationId xmlns:a16="http://schemas.microsoft.com/office/drawing/2014/main" id="{27C4670F-56A3-4352-935C-912F130FCAC8}"/>
              </a:ext>
            </a:extLst>
          </p:cNvPr>
          <p:cNvGrpSpPr/>
          <p:nvPr/>
        </p:nvGrpSpPr>
        <p:grpSpPr>
          <a:xfrm>
            <a:off x="6246803" y="5863543"/>
            <a:ext cx="216000" cy="968400"/>
            <a:chOff x="6240077" y="2274819"/>
            <a:chExt cx="216000" cy="968400"/>
          </a:xfrm>
        </p:grpSpPr>
        <p:cxnSp>
          <p:nvCxnSpPr>
            <p:cNvPr id="123" name="Straight Connector 122">
              <a:extLst>
                <a:ext uri="{FF2B5EF4-FFF2-40B4-BE49-F238E27FC236}">
                  <a16:creationId xmlns:a16="http://schemas.microsoft.com/office/drawing/2014/main" id="{5E6140DB-2359-4D9C-AB75-7D512303AE1C}"/>
                </a:ext>
              </a:extLst>
            </p:cNvPr>
            <p:cNvCxnSpPr>
              <a:cxnSpLocks/>
            </p:cNvCxnSpPr>
            <p:nvPr/>
          </p:nvCxnSpPr>
          <p:spPr>
            <a:xfrm flipH="1">
              <a:off x="6348077" y="2274819"/>
              <a:ext cx="0" cy="9684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24" name="Group 123">
              <a:extLst>
                <a:ext uri="{FF2B5EF4-FFF2-40B4-BE49-F238E27FC236}">
                  <a16:creationId xmlns:a16="http://schemas.microsoft.com/office/drawing/2014/main" id="{2636453B-5456-48EA-BA97-45DFC0DB4255}"/>
                </a:ext>
              </a:extLst>
            </p:cNvPr>
            <p:cNvGrpSpPr/>
            <p:nvPr/>
          </p:nvGrpSpPr>
          <p:grpSpPr>
            <a:xfrm>
              <a:off x="6240077" y="2651019"/>
              <a:ext cx="216000" cy="216000"/>
              <a:chOff x="5937564" y="3833745"/>
              <a:chExt cx="306171" cy="306910"/>
            </a:xfrm>
          </p:grpSpPr>
          <p:sp>
            <p:nvSpPr>
              <p:cNvPr id="125" name="Freeform 94">
                <a:extLst>
                  <a:ext uri="{FF2B5EF4-FFF2-40B4-BE49-F238E27FC236}">
                    <a16:creationId xmlns:a16="http://schemas.microsoft.com/office/drawing/2014/main" id="{4D962C3E-4148-48DE-9F00-25E718B5454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126" name="Freeform 95">
                <a:extLst>
                  <a:ext uri="{FF2B5EF4-FFF2-40B4-BE49-F238E27FC236}">
                    <a16:creationId xmlns:a16="http://schemas.microsoft.com/office/drawing/2014/main" id="{80221930-93D8-4420-99CE-DEDD17B2C10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grpSp>
      <p:sp>
        <p:nvSpPr>
          <p:cNvPr id="47" name="Oval 46">
            <a:extLst>
              <a:ext uri="{FF2B5EF4-FFF2-40B4-BE49-F238E27FC236}">
                <a16:creationId xmlns:a16="http://schemas.microsoft.com/office/drawing/2014/main" id="{B570DA3F-D9CF-4FDF-A4EE-C5CAF6E3BF74}"/>
              </a:ext>
            </a:extLst>
          </p:cNvPr>
          <p:cNvSpPr/>
          <p:nvPr/>
        </p:nvSpPr>
        <p:spPr>
          <a:xfrm>
            <a:off x="593354" y="2661996"/>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74" name="Oval 73">
            <a:extLst>
              <a:ext uri="{FF2B5EF4-FFF2-40B4-BE49-F238E27FC236}">
                <a16:creationId xmlns:a16="http://schemas.microsoft.com/office/drawing/2014/main" id="{82B81341-CA85-4BB8-8350-DA321A3D31BF}"/>
              </a:ext>
            </a:extLst>
          </p:cNvPr>
          <p:cNvSpPr/>
          <p:nvPr/>
        </p:nvSpPr>
        <p:spPr>
          <a:xfrm>
            <a:off x="601802" y="3706238"/>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7" name="Oval 86">
            <a:extLst>
              <a:ext uri="{FF2B5EF4-FFF2-40B4-BE49-F238E27FC236}">
                <a16:creationId xmlns:a16="http://schemas.microsoft.com/office/drawing/2014/main" id="{F4461CED-8D75-4209-9319-700CF69EAF4A}"/>
              </a:ext>
            </a:extLst>
          </p:cNvPr>
          <p:cNvSpPr/>
          <p:nvPr/>
        </p:nvSpPr>
        <p:spPr>
          <a:xfrm>
            <a:off x="605614" y="4750480"/>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3</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103" name="Oval 102">
            <a:extLst>
              <a:ext uri="{FF2B5EF4-FFF2-40B4-BE49-F238E27FC236}">
                <a16:creationId xmlns:a16="http://schemas.microsoft.com/office/drawing/2014/main" id="{E71EF415-3F5C-4EA3-9877-A5F6632A3AA6}"/>
              </a:ext>
            </a:extLst>
          </p:cNvPr>
          <p:cNvSpPr/>
          <p:nvPr/>
        </p:nvSpPr>
        <p:spPr>
          <a:xfrm>
            <a:off x="601802" y="5794721"/>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4</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66" name="Title 1">
            <a:extLst>
              <a:ext uri="{FF2B5EF4-FFF2-40B4-BE49-F238E27FC236}">
                <a16:creationId xmlns:a16="http://schemas.microsoft.com/office/drawing/2014/main" id="{2EF0A86D-DBBA-46D0-9B50-11B7DB7625B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2</a:t>
            </a:r>
            <a:r>
              <a:rPr kumimoji="1" lang="ja-JP" altLang="en-US" sz="2000" dirty="0"/>
              <a:t>）研究開発</a:t>
            </a:r>
            <a:r>
              <a:rPr kumimoji="1" lang="ja-JP" altLang="en-US" sz="2000" dirty="0">
                <a:latin typeface="Meiryo UI" panose="020B0604030504040204" pitchFamily="50" charset="-128"/>
                <a:ea typeface="Meiryo UI" panose="020B0604030504040204" pitchFamily="50" charset="-128"/>
              </a:rPr>
              <a:t>内容</a:t>
            </a:r>
            <a:endParaRPr kumimoji="1" lang="en-US" sz="2000" dirty="0"/>
          </a:p>
        </p:txBody>
      </p:sp>
      <p:sp>
        <p:nvSpPr>
          <p:cNvPr id="67" name="Title 1">
            <a:extLst>
              <a:ext uri="{FF2B5EF4-FFF2-40B4-BE49-F238E27FC236}">
                <a16:creationId xmlns:a16="http://schemas.microsoft.com/office/drawing/2014/main" id="{5D8C8639-D251-4E78-BA4B-62FD46DBCEBC}"/>
              </a:ext>
            </a:extLst>
          </p:cNvPr>
          <p:cNvSpPr txBox="1">
            <a:spLocks/>
          </p:cNvSpPr>
          <p:nvPr/>
        </p:nvSpPr>
        <p:spPr>
          <a:xfrm>
            <a:off x="328302" y="61509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a:t>
            </a:r>
            <a:r>
              <a:rPr kumimoji="1" lang="en-US" altLang="ja-JP" dirty="0" err="1">
                <a:solidFill>
                  <a:schemeClr val="tx1"/>
                </a:solidFill>
              </a:rPr>
              <a:t>KPI</a:t>
            </a:r>
            <a:r>
              <a:rPr kumimoji="1" lang="ja-JP" altLang="en-US" dirty="0">
                <a:solidFill>
                  <a:schemeClr val="tx1"/>
                </a:solidFill>
              </a:rPr>
              <a:t>の目標達成に必要な解決方法を提案</a:t>
            </a:r>
            <a:endParaRPr kumimoji="1" lang="en-US" dirty="0">
              <a:solidFill>
                <a:schemeClr val="tx1"/>
              </a:solidFill>
            </a:endParaRPr>
          </a:p>
        </p:txBody>
      </p:sp>
      <p:cxnSp>
        <p:nvCxnSpPr>
          <p:cNvPr id="81" name="直線コネクタ 80">
            <a:extLst>
              <a:ext uri="{FF2B5EF4-FFF2-40B4-BE49-F238E27FC236}">
                <a16:creationId xmlns:a16="http://schemas.microsoft.com/office/drawing/2014/main" id="{D9377173-3B03-4076-9427-07D13E39BAF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0419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1478" y="2163369"/>
            <a:ext cx="10933350" cy="1793336"/>
          </a:xfrm>
          <a:solidFill>
            <a:schemeClr val="tx2">
              <a:lumMod val="40000"/>
              <a:lumOff val="60000"/>
            </a:schemeClr>
          </a:solidFill>
        </p:spPr>
        <p:txBody>
          <a:bodyPr anchor="ctr"/>
          <a:lstStyle/>
          <a:p>
            <a:pPr marL="182563" indent="-1588"/>
            <a:r>
              <a:rPr kumimoji="1" lang="ja-JP" altLang="en-US" dirty="0">
                <a:solidFill>
                  <a:schemeClr val="tx1"/>
                </a:solidFill>
              </a:rPr>
              <a:t>（個別の研究開発内容に対する提案の詳細に関する参考資料を挿入）</a:t>
            </a:r>
            <a:br>
              <a:rPr kumimoji="1" lang="en-US" altLang="ja-JP" dirty="0">
                <a:solidFill>
                  <a:schemeClr val="tx1"/>
                </a:solidFill>
              </a:rPr>
            </a:br>
            <a:br>
              <a:rPr kumimoji="1" lang="en-US" altLang="ja-JP" dirty="0">
                <a:solidFill>
                  <a:schemeClr val="tx1"/>
                </a:solidFill>
              </a:rPr>
            </a:br>
            <a:r>
              <a:rPr kumimoji="1" lang="en-US" altLang="ja-JP" sz="1800" dirty="0">
                <a:solidFill>
                  <a:schemeClr val="tx1"/>
                </a:solidFill>
              </a:rPr>
              <a:t>※</a:t>
            </a:r>
            <a:r>
              <a:rPr kumimoji="1" lang="ja-JP" altLang="en-US" sz="1800" dirty="0">
                <a:solidFill>
                  <a:schemeClr val="tx1"/>
                </a:solidFill>
              </a:rPr>
              <a:t>様式・分量自由</a:t>
            </a:r>
            <a:br>
              <a:rPr kumimoji="1" lang="en-US" altLang="ja-JP" sz="1800" dirty="0">
                <a:solidFill>
                  <a:schemeClr val="tx1"/>
                </a:solidFill>
              </a:rPr>
            </a:br>
            <a:r>
              <a:rPr kumimoji="1" lang="en-US" altLang="ja-JP" sz="1800" dirty="0">
                <a:solidFill>
                  <a:schemeClr val="tx1"/>
                </a:solidFill>
              </a:rPr>
              <a:t>※</a:t>
            </a:r>
            <a:r>
              <a:rPr kumimoji="1" lang="ja-JP" altLang="en-US" sz="1800" dirty="0">
                <a:solidFill>
                  <a:schemeClr val="tx1"/>
                </a:solidFill>
              </a:rPr>
              <a:t>ただし、当該技術の独自性・新規性・他技術に対する優位性・実現可能性・残された技術課題の解決の見通し等に</a:t>
            </a:r>
            <a:br>
              <a:rPr kumimoji="1" lang="en-US" altLang="ja-JP" sz="1800" dirty="0">
                <a:solidFill>
                  <a:schemeClr val="tx1"/>
                </a:solidFill>
              </a:rPr>
            </a:br>
            <a:r>
              <a:rPr kumimoji="1" lang="ja-JP" altLang="en-US" sz="1800" dirty="0">
                <a:solidFill>
                  <a:schemeClr val="tx1"/>
                </a:solidFill>
              </a:rPr>
              <a:t>　ついて言及すること（十分な情報が記載されていない場合、審査において正しく評価されない可能性あり）</a:t>
            </a:r>
          </a:p>
        </p:txBody>
      </p:sp>
    </p:spTree>
    <p:extLst>
      <p:ext uri="{BB962C8B-B14F-4D97-AF65-F5344CB8AC3E}">
        <p14:creationId xmlns:p14="http://schemas.microsoft.com/office/powerpoint/2010/main" val="38214755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tx2">
                <a:lumMod val="60000"/>
                <a:lumOff val="40000"/>
              </a:schemeClr>
            </a:gs>
            <a:gs pos="100000">
              <a:schemeClr val="tx2">
                <a:lumMod val="60000"/>
                <a:lumOff val="40000"/>
              </a:schemeClr>
            </a:gs>
          </a:gsLst>
          <a:lin ang="8100000" scaled="1"/>
        </a:gra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4317DD1-E762-45B1-9691-5A674889553C}"/>
              </a:ext>
            </a:extLst>
          </p:cNvPr>
          <p:cNvSpPr/>
          <p:nvPr>
            <p:custDataLst>
              <p:tags r:id="rId2"/>
            </p:custDataLst>
          </p:nvPr>
        </p:nvSpPr>
        <p:spPr>
          <a:xfrm>
            <a:off x="1054498" y="735211"/>
            <a:ext cx="3448081" cy="348910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252000" rIns="0" bIns="0" numCol="1" spcCol="0" rtlCol="0" fromWordArt="0" anchor="t" anchorCtr="0" forceAA="0" compatLnSpc="1">
            <a:prstTxWarp prst="textNoShape">
              <a:avLst/>
            </a:prstTxWarp>
            <a:noAutofit/>
          </a:bodyPr>
          <a:lstStyle/>
          <a:p>
            <a:pPr>
              <a:spcBef>
                <a:spcPct val="0"/>
              </a:spcBef>
              <a:spcAft>
                <a:spcPct val="0"/>
              </a:spcAft>
            </a:pPr>
            <a:r>
              <a:rPr kumimoji="1" lang="ja-JP" altLang="en-US" sz="4000" dirty="0">
                <a:solidFill>
                  <a:srgbClr val="FFFFFF"/>
                </a:solidFill>
                <a:latin typeface="Trebuchet MS" panose="020B0603020202020204" pitchFamily="34" charset="0"/>
                <a:ea typeface="Meiryo UI" panose="020B0604030504040204" pitchFamily="50" charset="-128"/>
              </a:rPr>
              <a:t> 目次</a:t>
            </a:r>
            <a:endParaRPr kumimoji="1" lang="en-US" sz="4000" dirty="0">
              <a:solidFill>
                <a:srgbClr val="FFFFFF"/>
              </a:solidFill>
              <a:latin typeface="Trebuchet MS" panose="020B0603020202020204" pitchFamily="34" charset="0"/>
              <a:ea typeface="Meiryo UI" panose="020B0604030504040204" pitchFamily="50" charset="-128"/>
            </a:endParaRPr>
          </a:p>
        </p:txBody>
      </p:sp>
      <p:sp>
        <p:nvSpPr>
          <p:cNvPr id="24" name="Rectangle 23">
            <a:extLst>
              <a:ext uri="{FF2B5EF4-FFF2-40B4-BE49-F238E27FC236}">
                <a16:creationId xmlns:a16="http://schemas.microsoft.com/office/drawing/2014/main" id="{B8C00903-167C-46E5-9B21-3A4C805FC94F}"/>
              </a:ext>
            </a:extLst>
          </p:cNvPr>
          <p:cNvSpPr/>
          <p:nvPr/>
        </p:nvSpPr>
        <p:spPr>
          <a:xfrm>
            <a:off x="4921026" y="237144"/>
            <a:ext cx="6598528" cy="6545826"/>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6000" rIns="91440" bIns="0" numCol="1" spcCol="0" rtlCol="0" fromWordArt="0" anchor="t" anchorCtr="0" forceAA="0" compatLnSpc="1">
            <a:prstTxWarp prst="textNoShape">
              <a:avLst/>
            </a:prstTxWarp>
            <a:spAutoFit/>
          </a:bodyPr>
          <a:lstStyle/>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0. </a:t>
            </a:r>
            <a:r>
              <a:rPr kumimoji="1" lang="ja-JP" altLang="en-US" sz="1600" dirty="0">
                <a:solidFill>
                  <a:schemeClr val="bg1"/>
                </a:solidFill>
                <a:latin typeface="Meiryo UI" panose="020B0604030504040204" pitchFamily="50" charset="-128"/>
                <a:ea typeface="Meiryo UI" panose="020B0604030504040204" pitchFamily="50" charset="-128"/>
              </a:rPr>
              <a:t>コンソーシアム内における各主体の役割分担</a:t>
            </a:r>
            <a:endParaRPr kumimoji="1" lang="en-US" altLang="ja-JP" sz="1600" dirty="0">
              <a:solidFill>
                <a:schemeClr val="bg1"/>
              </a:solidFill>
              <a:latin typeface="Meiryo UI" panose="020B0604030504040204" pitchFamily="50" charset="-128"/>
              <a:ea typeface="Meiryo UI" panose="020B0604030504040204" pitchFamily="50" charset="-128"/>
            </a:endParaRPr>
          </a:p>
          <a:p>
            <a:pPr>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1. </a:t>
            </a:r>
            <a:r>
              <a:rPr lang="ja-JP"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事業戦略</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・事業計画</a:t>
            </a:r>
            <a:endParaRPr lang="en-US" altLang="ja-JP" sz="16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）産業構造変化に対する認識</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）市場のセグメント・ターゲット</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）提供価値・ビジネスモデル</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4</a:t>
            </a:r>
            <a:r>
              <a:rPr kumimoji="1" lang="ja-JP" altLang="en-US" sz="1200" dirty="0">
                <a:solidFill>
                  <a:schemeClr val="bg1"/>
                </a:solidFill>
                <a:latin typeface="Meiryo UI" panose="020B0604030504040204" pitchFamily="50" charset="-128"/>
                <a:ea typeface="Meiryo UI" panose="020B0604030504040204" pitchFamily="50" charset="-128"/>
              </a:rPr>
              <a:t>）経営資源・ポジショニング</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5</a:t>
            </a:r>
            <a:r>
              <a:rPr kumimoji="1" lang="ja-JP" altLang="en-US" sz="1200" dirty="0">
                <a:solidFill>
                  <a:schemeClr val="bg1"/>
                </a:solidFill>
                <a:latin typeface="Meiryo UI" panose="020B0604030504040204" pitchFamily="50" charset="-128"/>
                <a:ea typeface="Meiryo UI" panose="020B0604030504040204" pitchFamily="50" charset="-128"/>
              </a:rPr>
              <a:t>）事業計画の全体像</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6</a:t>
            </a:r>
            <a:r>
              <a:rPr kumimoji="1" lang="ja-JP" altLang="en-US" sz="1200" dirty="0">
                <a:solidFill>
                  <a:schemeClr val="bg1"/>
                </a:solidFill>
                <a:latin typeface="Meiryo UI" panose="020B0604030504040204" pitchFamily="50" charset="-128"/>
                <a:ea typeface="Meiryo UI" panose="020B0604030504040204" pitchFamily="50" charset="-128"/>
              </a:rPr>
              <a:t>）研究開発・設備投資・マーケティング計画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266700">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7</a:t>
            </a:r>
            <a:r>
              <a:rPr kumimoji="1" lang="ja-JP" altLang="en-US" sz="1200" dirty="0">
                <a:solidFill>
                  <a:schemeClr val="bg1"/>
                </a:solidFill>
                <a:latin typeface="Meiryo UI" panose="020B0604030504040204" pitchFamily="50" charset="-128"/>
                <a:ea typeface="Meiryo UI" panose="020B0604030504040204" pitchFamily="50" charset="-128"/>
              </a:rPr>
              <a:t>）資金計画</a:t>
            </a:r>
            <a:endParaRPr kumimoji="1" lang="en-US" altLang="ja-JP" sz="1200" dirty="0">
              <a:solidFill>
                <a:schemeClr val="bg1"/>
              </a:solidFill>
              <a:latin typeface="Meiryo UI" panose="020B0604030504040204" pitchFamily="50" charset="-128"/>
              <a:ea typeface="Meiryo UI" panose="020B0604030504040204" pitchFamily="50" charset="-128"/>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2. </a:t>
            </a:r>
            <a:r>
              <a:rPr lang="ja-JP" altLang="en-US" sz="16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研究開発計画</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a:t>
            </a:r>
            <a:r>
              <a:rPr lang="ja-JP"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目標</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）研究開発内容</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）実施スケジュール</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）研究開発体制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5</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）技術的優位性</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3. </a:t>
            </a:r>
            <a:r>
              <a:rPr kumimoji="1" lang="ja-JP" altLang="en-US" sz="1600" dirty="0">
                <a:solidFill>
                  <a:schemeClr val="bg1"/>
                </a:solidFill>
                <a:latin typeface="Meiryo UI" panose="020B0604030504040204" pitchFamily="50" charset="-128"/>
                <a:ea typeface="Meiryo UI" panose="020B0604030504040204" pitchFamily="50" charset="-128"/>
              </a:rPr>
              <a:t>イノベーション推進体制</a:t>
            </a:r>
            <a:r>
              <a:rPr kumimoji="1" lang="ja-JP" altLang="en-US" sz="1200" dirty="0">
                <a:solidFill>
                  <a:schemeClr val="bg1"/>
                </a:solidFill>
                <a:latin typeface="Meiryo UI" panose="020B0604030504040204" pitchFamily="50" charset="-128"/>
                <a:ea typeface="Meiryo UI" panose="020B0604030504040204" pitchFamily="50" charset="-128"/>
              </a:rPr>
              <a:t>（経営のコミットメントを示すマネジメントシート）</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1</a:t>
            </a:r>
            <a:r>
              <a:rPr kumimoji="1" lang="ja-JP" altLang="en-US" sz="1200" dirty="0">
                <a:solidFill>
                  <a:schemeClr val="bg1"/>
                </a:solidFill>
                <a:latin typeface="Meiryo UI" panose="020B0604030504040204" pitchFamily="50" charset="-128"/>
                <a:ea typeface="Meiryo UI" panose="020B0604030504040204" pitchFamily="50" charset="-128"/>
              </a:rPr>
              <a:t>）組織内の事業推進体制</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2</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）マネジメントチェック項目①　経営者等の事業への関与</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kumimoji="1" lang="ja-JP" altLang="en-US" sz="1200" dirty="0">
                <a:solidFill>
                  <a:schemeClr val="bg1"/>
                </a:solidFill>
                <a:latin typeface="Meiryo UI" panose="020B0604030504040204" pitchFamily="50" charset="-128"/>
                <a:ea typeface="Meiryo UI" panose="020B0604030504040204" pitchFamily="50" charset="-128"/>
              </a:rPr>
              <a:t>（</a:t>
            </a:r>
            <a:r>
              <a:rPr kumimoji="1" lang="en-US" altLang="ja-JP" sz="1200" dirty="0">
                <a:solidFill>
                  <a:schemeClr val="bg1"/>
                </a:solidFill>
                <a:latin typeface="Meiryo UI" panose="020B0604030504040204" pitchFamily="50" charset="-128"/>
                <a:ea typeface="Meiryo UI" panose="020B0604030504040204" pitchFamily="50" charset="-128"/>
              </a:rPr>
              <a:t>3</a:t>
            </a:r>
            <a:r>
              <a:rPr kumimoji="1" lang="ja-JP" altLang="en-US" sz="1200" dirty="0">
                <a:solidFill>
                  <a:schemeClr val="bg1"/>
                </a:solidFill>
                <a:latin typeface="Meiryo UI" panose="020B0604030504040204" pitchFamily="50" charset="-128"/>
                <a:ea typeface="Meiryo UI" panose="020B0604030504040204" pitchFamily="50" charset="-128"/>
              </a:rPr>
              <a:t>）マネジメントチェック項目②　経営戦略における事業の位置づけ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2">
              <a:spcBef>
                <a:spcPts val="600"/>
              </a:spcBef>
              <a:buClr>
                <a:schemeClr val="tx2"/>
              </a:buClr>
              <a:buSzPct val="100000"/>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4</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）マネジメントチェック項目③　事業推進体制の確保</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0" lvl="3">
              <a:spcBef>
                <a:spcPts val="600"/>
              </a:spcBef>
            </a:pPr>
            <a:r>
              <a:rPr kumimoji="1" lang="en-US" altLang="ja-JP" sz="1600" dirty="0">
                <a:solidFill>
                  <a:schemeClr val="bg1"/>
                </a:solidFill>
                <a:latin typeface="Meiryo UI" panose="020B0604030504040204" pitchFamily="50" charset="-128"/>
                <a:ea typeface="Meiryo UI" panose="020B0604030504040204" pitchFamily="50" charset="-128"/>
              </a:rPr>
              <a:t>4. </a:t>
            </a:r>
            <a:r>
              <a:rPr kumimoji="1" lang="ja-JP" altLang="en-US" sz="1600" dirty="0">
                <a:solidFill>
                  <a:schemeClr val="bg1"/>
                </a:solidFill>
                <a:latin typeface="Meiryo UI" panose="020B0604030504040204" pitchFamily="50" charset="-128"/>
                <a:ea typeface="Meiryo UI" panose="020B0604030504040204" pitchFamily="50" charset="-128"/>
              </a:rPr>
              <a:t>その他</a:t>
            </a:r>
            <a:endParaRPr kumimoji="1" lang="en-US" altLang="ja-JP" sz="1600" dirty="0">
              <a:solidFill>
                <a:schemeClr val="bg1"/>
              </a:solidFill>
              <a:latin typeface="Meiryo UI" panose="020B0604030504040204" pitchFamily="50" charset="-128"/>
              <a:ea typeface="Meiryo UI" panose="020B0604030504040204" pitchFamily="50" charset="-128"/>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(1)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想定されるリスク要因と対処方針 </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(2)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技術流出防止措置</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a:p>
            <a:pPr marL="266700" lvl="3">
              <a:spcBef>
                <a:spcPts val="600"/>
              </a:spcBef>
            </a:pP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　</a:t>
            </a:r>
            <a:r>
              <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(3) </a:t>
            </a:r>
            <a:r>
              <a:rPr lang="ja-JP" altLang="en-US" sz="1200" dirty="0">
                <a:solidFill>
                  <a:schemeClr val="bg1"/>
                </a:solidFill>
                <a:latin typeface="Meiryo UI" panose="020B0604030504040204" pitchFamily="50" charset="-128"/>
                <a:ea typeface="Meiryo UI" panose="020B0604030504040204" pitchFamily="50" charset="-128"/>
                <a:cs typeface="Mangal" panose="02040503050203030202" pitchFamily="18" charset="0"/>
              </a:rPr>
              <a:t>提案者情報</a:t>
            </a:r>
            <a:endParaRPr lang="en-US" altLang="ja-JP" sz="1200" dirty="0">
              <a:solidFill>
                <a:schemeClr val="bg1"/>
              </a:solidFill>
              <a:latin typeface="Meiryo UI" panose="020B0604030504040204" pitchFamily="50" charset="-128"/>
              <a:ea typeface="Meiryo UI" panose="020B0604030504040204" pitchFamily="50" charset="-128"/>
              <a:cs typeface="Mangal" panose="02040503050203030202" pitchFamily="18" charset="0"/>
            </a:endParaRPr>
          </a:p>
        </p:txBody>
      </p:sp>
    </p:spTree>
    <p:custDataLst>
      <p:tags r:id="rId1"/>
    </p:custDataLst>
    <p:extLst>
      <p:ext uri="{BB962C8B-B14F-4D97-AF65-F5344CB8AC3E}">
        <p14:creationId xmlns:p14="http://schemas.microsoft.com/office/powerpoint/2010/main" val="1538782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線コネクタ 144">
            <a:extLst>
              <a:ext uri="{FF2B5EF4-FFF2-40B4-BE49-F238E27FC236}">
                <a16:creationId xmlns:a16="http://schemas.microsoft.com/office/drawing/2014/main" id="{4254EABD-F7A6-4A36-9755-753E2B0623F8}"/>
              </a:ext>
            </a:extLst>
          </p:cNvPr>
          <p:cNvCxnSpPr>
            <a:cxnSpLocks/>
          </p:cNvCxnSpPr>
          <p:nvPr/>
        </p:nvCxnSpPr>
        <p:spPr>
          <a:xfrm>
            <a:off x="8217458" y="3737999"/>
            <a:ext cx="2151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3" name="Group 122">
            <a:extLst>
              <a:ext uri="{FF2B5EF4-FFF2-40B4-BE49-F238E27FC236}">
                <a16:creationId xmlns:a16="http://schemas.microsoft.com/office/drawing/2014/main" id="{73F0DD32-197F-4861-A9DE-93C331DDBE06}"/>
              </a:ext>
            </a:extLst>
          </p:cNvPr>
          <p:cNvGrpSpPr/>
          <p:nvPr/>
        </p:nvGrpSpPr>
        <p:grpSpPr>
          <a:xfrm>
            <a:off x="548185" y="2651430"/>
            <a:ext cx="2286000" cy="48738"/>
            <a:chOff x="379032" y="1544328"/>
            <a:chExt cx="2088729" cy="48738"/>
          </a:xfrm>
        </p:grpSpPr>
        <p:sp>
          <p:nvSpPr>
            <p:cNvPr id="16" name="TextBox 15">
              <a:extLst>
                <a:ext uri="{FF2B5EF4-FFF2-40B4-BE49-F238E27FC236}">
                  <a16:creationId xmlns:a16="http://schemas.microsoft.com/office/drawing/2014/main" id="{3B342505-C46E-4358-93FB-EC8B4CEF58C2}"/>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研究開発項目・事業規模</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7" name="Straight Connector 16">
              <a:extLst>
                <a:ext uri="{FF2B5EF4-FFF2-40B4-BE49-F238E27FC236}">
                  <a16:creationId xmlns:a16="http://schemas.microsoft.com/office/drawing/2014/main" id="{07A363F8-381E-40FE-9F16-9D6FB764846B}"/>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2" name="Straight Connector 21">
            <a:extLst>
              <a:ext uri="{FF2B5EF4-FFF2-40B4-BE49-F238E27FC236}">
                <a16:creationId xmlns:a16="http://schemas.microsoft.com/office/drawing/2014/main" id="{A19D9A03-3354-44EF-BF53-4A86E707E505}"/>
              </a:ext>
            </a:extLst>
          </p:cNvPr>
          <p:cNvCxnSpPr>
            <a:cxnSpLocks/>
          </p:cNvCxnSpPr>
          <p:nvPr/>
        </p:nvCxnSpPr>
        <p:spPr>
          <a:xfrm>
            <a:off x="1436623" y="5256834"/>
            <a:ext cx="9696421"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32" name="Rectangle 71">
            <a:extLst>
              <a:ext uri="{FF2B5EF4-FFF2-40B4-BE49-F238E27FC236}">
                <a16:creationId xmlns:a16="http://schemas.microsoft.com/office/drawing/2014/main" id="{B68DDD1F-62F8-4EFC-B71C-6FEB4D795234}"/>
              </a:ext>
            </a:extLst>
          </p:cNvPr>
          <p:cNvSpPr/>
          <p:nvPr/>
        </p:nvSpPr>
        <p:spPr>
          <a:xfrm>
            <a:off x="1498397" y="4037036"/>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33" name="Rectangle 71">
            <a:extLst>
              <a:ext uri="{FF2B5EF4-FFF2-40B4-BE49-F238E27FC236}">
                <a16:creationId xmlns:a16="http://schemas.microsoft.com/office/drawing/2014/main" id="{D9A05538-52B6-4B52-A799-C6D9C50CE097}"/>
              </a:ext>
            </a:extLst>
          </p:cNvPr>
          <p:cNvSpPr/>
          <p:nvPr/>
        </p:nvSpPr>
        <p:spPr>
          <a:xfrm>
            <a:off x="1498397" y="4720819"/>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37" name="Straight Connector 36">
            <a:extLst>
              <a:ext uri="{FF2B5EF4-FFF2-40B4-BE49-F238E27FC236}">
                <a16:creationId xmlns:a16="http://schemas.microsoft.com/office/drawing/2014/main" id="{4434A5A0-04D8-4401-85E2-1759B06C29E5}"/>
              </a:ext>
            </a:extLst>
          </p:cNvPr>
          <p:cNvCxnSpPr>
            <a:cxnSpLocks/>
          </p:cNvCxnSpPr>
          <p:nvPr/>
        </p:nvCxnSpPr>
        <p:spPr>
          <a:xfrm>
            <a:off x="657287" y="4586672"/>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EB68574-E9F0-451C-B8BC-3776323C8C96}"/>
              </a:ext>
            </a:extLst>
          </p:cNvPr>
          <p:cNvCxnSpPr>
            <a:cxnSpLocks/>
          </p:cNvCxnSpPr>
          <p:nvPr/>
        </p:nvCxnSpPr>
        <p:spPr>
          <a:xfrm>
            <a:off x="614255" y="5929161"/>
            <a:ext cx="10462908" cy="0"/>
          </a:xfrm>
          <a:prstGeom prst="line">
            <a:avLst/>
          </a:prstGeom>
          <a:ln w="9525" cap="rnd">
            <a:solidFill>
              <a:schemeClr val="bg1">
                <a:lumMod val="8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30" name="Group 129">
            <a:extLst>
              <a:ext uri="{FF2B5EF4-FFF2-40B4-BE49-F238E27FC236}">
                <a16:creationId xmlns:a16="http://schemas.microsoft.com/office/drawing/2014/main" id="{B05AFA39-576A-4745-884F-11463037A555}"/>
              </a:ext>
            </a:extLst>
          </p:cNvPr>
          <p:cNvGrpSpPr/>
          <p:nvPr/>
        </p:nvGrpSpPr>
        <p:grpSpPr>
          <a:xfrm>
            <a:off x="4114159" y="2651430"/>
            <a:ext cx="7271072" cy="48738"/>
            <a:chOff x="4152093" y="1545665"/>
            <a:chExt cx="6000151" cy="48738"/>
          </a:xfrm>
        </p:grpSpPr>
        <p:sp>
          <p:nvSpPr>
            <p:cNvPr id="51" name="TextBox 50">
              <a:extLst>
                <a:ext uri="{FF2B5EF4-FFF2-40B4-BE49-F238E27FC236}">
                  <a16:creationId xmlns:a16="http://schemas.microsoft.com/office/drawing/2014/main" id="{3363499B-A225-42AC-92E1-D7C9B59458DB}"/>
                </a:ext>
              </a:extLst>
            </p:cNvPr>
            <p:cNvSpPr txBox="1"/>
            <p:nvPr/>
          </p:nvSpPr>
          <p:spPr>
            <a:xfrm>
              <a:off x="4152093" y="1545665"/>
              <a:ext cx="6000151"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実施スケジュール</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52" name="Straight Connector 51">
              <a:extLst>
                <a:ext uri="{FF2B5EF4-FFF2-40B4-BE49-F238E27FC236}">
                  <a16:creationId xmlns:a16="http://schemas.microsoft.com/office/drawing/2014/main" id="{6A0B1FFC-E003-4540-8057-350F0726753E}"/>
                </a:ext>
              </a:extLst>
            </p:cNvPr>
            <p:cNvCxnSpPr/>
            <p:nvPr/>
          </p:nvCxnSpPr>
          <p:spPr>
            <a:xfrm>
              <a:off x="4152093" y="1594403"/>
              <a:ext cx="600015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53" name="直線矢印コネクタ 9">
            <a:extLst>
              <a:ext uri="{FF2B5EF4-FFF2-40B4-BE49-F238E27FC236}">
                <a16:creationId xmlns:a16="http://schemas.microsoft.com/office/drawing/2014/main" id="{EE8AF439-B092-47F7-89D7-5826B59038C4}"/>
              </a:ext>
            </a:extLst>
          </p:cNvPr>
          <p:cNvCxnSpPr>
            <a:cxnSpLocks/>
          </p:cNvCxnSpPr>
          <p:nvPr/>
        </p:nvCxnSpPr>
        <p:spPr>
          <a:xfrm>
            <a:off x="4120994" y="2951233"/>
            <a:ext cx="7271073" cy="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54" name="直線コネクタ 14">
            <a:extLst>
              <a:ext uri="{FF2B5EF4-FFF2-40B4-BE49-F238E27FC236}">
                <a16:creationId xmlns:a16="http://schemas.microsoft.com/office/drawing/2014/main" id="{9324A9B3-4182-411E-9920-E9C9417BDC5F}"/>
              </a:ext>
            </a:extLst>
          </p:cNvPr>
          <p:cNvCxnSpPr>
            <a:cxnSpLocks/>
          </p:cNvCxnSpPr>
          <p:nvPr/>
        </p:nvCxnSpPr>
        <p:spPr>
          <a:xfrm flipH="1">
            <a:off x="4158022" y="2853994"/>
            <a:ext cx="0" cy="216000"/>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5" name="直線コネクタ 117">
            <a:extLst>
              <a:ext uri="{FF2B5EF4-FFF2-40B4-BE49-F238E27FC236}">
                <a16:creationId xmlns:a16="http://schemas.microsoft.com/office/drawing/2014/main" id="{FC23595F-7456-4AFC-A6A4-2E59C68C0BD7}"/>
              </a:ext>
            </a:extLst>
          </p:cNvPr>
          <p:cNvCxnSpPr>
            <a:cxnSpLocks/>
          </p:cNvCxnSpPr>
          <p:nvPr/>
        </p:nvCxnSpPr>
        <p:spPr>
          <a:xfrm>
            <a:off x="7047909" y="2873451"/>
            <a:ext cx="3139"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直線コネクタ 121">
            <a:extLst>
              <a:ext uri="{FF2B5EF4-FFF2-40B4-BE49-F238E27FC236}">
                <a16:creationId xmlns:a16="http://schemas.microsoft.com/office/drawing/2014/main" id="{E1213D34-47AE-4BBF-B69D-2A36452CFD82}"/>
              </a:ext>
            </a:extLst>
          </p:cNvPr>
          <p:cNvCxnSpPr>
            <a:cxnSpLocks/>
          </p:cNvCxnSpPr>
          <p:nvPr/>
        </p:nvCxnSpPr>
        <p:spPr>
          <a:xfrm flipH="1">
            <a:off x="4706377"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直線コネクタ 122">
            <a:extLst>
              <a:ext uri="{FF2B5EF4-FFF2-40B4-BE49-F238E27FC236}">
                <a16:creationId xmlns:a16="http://schemas.microsoft.com/office/drawing/2014/main" id="{0EF9F396-3B7E-4BCF-B421-1DC7F85D308C}"/>
              </a:ext>
            </a:extLst>
          </p:cNvPr>
          <p:cNvCxnSpPr>
            <a:cxnSpLocks/>
          </p:cNvCxnSpPr>
          <p:nvPr/>
        </p:nvCxnSpPr>
        <p:spPr>
          <a:xfrm flipH="1">
            <a:off x="5291760"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9" name="直線コネクタ 123">
            <a:extLst>
              <a:ext uri="{FF2B5EF4-FFF2-40B4-BE49-F238E27FC236}">
                <a16:creationId xmlns:a16="http://schemas.microsoft.com/office/drawing/2014/main" id="{D0FD5606-F543-4B0C-90A7-B83B1C74E449}"/>
              </a:ext>
            </a:extLst>
          </p:cNvPr>
          <p:cNvCxnSpPr>
            <a:cxnSpLocks/>
          </p:cNvCxnSpPr>
          <p:nvPr/>
        </p:nvCxnSpPr>
        <p:spPr>
          <a:xfrm flipH="1">
            <a:off x="5877143"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0" name="直線コネクタ 124">
            <a:extLst>
              <a:ext uri="{FF2B5EF4-FFF2-40B4-BE49-F238E27FC236}">
                <a16:creationId xmlns:a16="http://schemas.microsoft.com/office/drawing/2014/main" id="{54850052-9CE5-45E9-9B36-233B292D23BB}"/>
              </a:ext>
            </a:extLst>
          </p:cNvPr>
          <p:cNvCxnSpPr>
            <a:cxnSpLocks/>
          </p:cNvCxnSpPr>
          <p:nvPr/>
        </p:nvCxnSpPr>
        <p:spPr>
          <a:xfrm flipH="1">
            <a:off x="6462526"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1" name="直線コネクタ 125">
            <a:extLst>
              <a:ext uri="{FF2B5EF4-FFF2-40B4-BE49-F238E27FC236}">
                <a16:creationId xmlns:a16="http://schemas.microsoft.com/office/drawing/2014/main" id="{A4218A1E-A0A4-42C1-9D85-3C8ACC471D38}"/>
              </a:ext>
            </a:extLst>
          </p:cNvPr>
          <p:cNvCxnSpPr>
            <a:cxnSpLocks/>
          </p:cNvCxnSpPr>
          <p:nvPr/>
        </p:nvCxnSpPr>
        <p:spPr>
          <a:xfrm flipH="1">
            <a:off x="7636431"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直線コネクタ 126">
            <a:extLst>
              <a:ext uri="{FF2B5EF4-FFF2-40B4-BE49-F238E27FC236}">
                <a16:creationId xmlns:a16="http://schemas.microsoft.com/office/drawing/2014/main" id="{8A6C1CF0-D26F-4E04-83CB-DB1FE12FA42F}"/>
              </a:ext>
            </a:extLst>
          </p:cNvPr>
          <p:cNvCxnSpPr>
            <a:cxnSpLocks/>
          </p:cNvCxnSpPr>
          <p:nvPr/>
        </p:nvCxnSpPr>
        <p:spPr>
          <a:xfrm flipH="1">
            <a:off x="8221814" y="288999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C8CB25BB-BBAF-4531-A526-8BECA1D9D4F9}"/>
              </a:ext>
            </a:extLst>
          </p:cNvPr>
          <p:cNvGrpSpPr/>
          <p:nvPr/>
        </p:nvGrpSpPr>
        <p:grpSpPr>
          <a:xfrm>
            <a:off x="8807197" y="2889994"/>
            <a:ext cx="585383" cy="144000"/>
            <a:chOff x="8845130" y="1957279"/>
            <a:chExt cx="585383" cy="144000"/>
          </a:xfrm>
        </p:grpSpPr>
        <p:cxnSp>
          <p:nvCxnSpPr>
            <p:cNvPr id="63" name="直線コネクタ 127">
              <a:extLst>
                <a:ext uri="{FF2B5EF4-FFF2-40B4-BE49-F238E27FC236}">
                  <a16:creationId xmlns:a16="http://schemas.microsoft.com/office/drawing/2014/main" id="{8D4437F4-3C96-4338-928F-719DB4EAA902}"/>
                </a:ext>
              </a:extLst>
            </p:cNvPr>
            <p:cNvCxnSpPr>
              <a:cxnSpLocks/>
            </p:cNvCxnSpPr>
            <p:nvPr/>
          </p:nvCxnSpPr>
          <p:spPr>
            <a:xfrm flipH="1">
              <a:off x="8845130"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直線コネクタ 128">
              <a:extLst>
                <a:ext uri="{FF2B5EF4-FFF2-40B4-BE49-F238E27FC236}">
                  <a16:creationId xmlns:a16="http://schemas.microsoft.com/office/drawing/2014/main" id="{CB2636BE-2014-4551-8392-1EFF89ABF43D}"/>
                </a:ext>
              </a:extLst>
            </p:cNvPr>
            <p:cNvCxnSpPr>
              <a:cxnSpLocks/>
            </p:cNvCxnSpPr>
            <p:nvPr/>
          </p:nvCxnSpPr>
          <p:spPr>
            <a:xfrm flipH="1">
              <a:off x="9430513" y="1957279"/>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5" name="テキスト ボックス 20">
            <a:extLst>
              <a:ext uri="{FF2B5EF4-FFF2-40B4-BE49-F238E27FC236}">
                <a16:creationId xmlns:a16="http://schemas.microsoft.com/office/drawing/2014/main" id="{03BC30C4-55AB-4961-96C3-E9C17C163DDA}"/>
              </a:ext>
            </a:extLst>
          </p:cNvPr>
          <p:cNvSpPr txBox="1"/>
          <p:nvPr/>
        </p:nvSpPr>
        <p:spPr>
          <a:xfrm>
            <a:off x="4120994" y="2772439"/>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2021</a:t>
            </a:r>
          </a:p>
        </p:txBody>
      </p:sp>
      <p:sp>
        <p:nvSpPr>
          <p:cNvPr id="66" name="テキスト ボックス 130">
            <a:extLst>
              <a:ext uri="{FF2B5EF4-FFF2-40B4-BE49-F238E27FC236}">
                <a16:creationId xmlns:a16="http://schemas.microsoft.com/office/drawing/2014/main" id="{14EFF27C-E52F-40BE-8D72-3737D22C0771}"/>
              </a:ext>
            </a:extLst>
          </p:cNvPr>
          <p:cNvSpPr txBox="1"/>
          <p:nvPr/>
        </p:nvSpPr>
        <p:spPr>
          <a:xfrm>
            <a:off x="6467593" y="2768690"/>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2025</a:t>
            </a:r>
          </a:p>
        </p:txBody>
      </p:sp>
      <p:sp>
        <p:nvSpPr>
          <p:cNvPr id="67" name="テキスト ボックス 131">
            <a:extLst>
              <a:ext uri="{FF2B5EF4-FFF2-40B4-BE49-F238E27FC236}">
                <a16:creationId xmlns:a16="http://schemas.microsoft.com/office/drawing/2014/main" id="{AC9103EF-A266-4B2E-B173-D6B7629E1C78}"/>
              </a:ext>
            </a:extLst>
          </p:cNvPr>
          <p:cNvSpPr txBox="1"/>
          <p:nvPr/>
        </p:nvSpPr>
        <p:spPr>
          <a:xfrm>
            <a:off x="9389322"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2030</a:t>
            </a:r>
          </a:p>
        </p:txBody>
      </p:sp>
      <p:sp>
        <p:nvSpPr>
          <p:cNvPr id="68" name="矢印: 五方向 22">
            <a:extLst>
              <a:ext uri="{FF2B5EF4-FFF2-40B4-BE49-F238E27FC236}">
                <a16:creationId xmlns:a16="http://schemas.microsoft.com/office/drawing/2014/main" id="{3ADB5D8E-9D3E-4258-87A2-3BB1C84C4FC0}"/>
              </a:ext>
            </a:extLst>
          </p:cNvPr>
          <p:cNvSpPr/>
          <p:nvPr/>
        </p:nvSpPr>
        <p:spPr>
          <a:xfrm>
            <a:off x="4135675" y="3079827"/>
            <a:ext cx="5825993" cy="344635"/>
          </a:xfrm>
          <a:prstGeom prst="homePlate">
            <a:avLst/>
          </a:prstGeom>
          <a:gradFill flip="none" rotWithShape="1">
            <a:gsLst>
              <a:gs pos="0">
                <a:schemeClr val="accent1"/>
              </a:gs>
              <a:gs pos="100000">
                <a:schemeClr val="accent1">
                  <a:lumMod val="20000"/>
                  <a:lumOff val="80000"/>
                </a:schemeClr>
              </a:gs>
            </a:gsLst>
            <a:lin ang="0" scaled="1"/>
            <a:tileRect/>
          </a:gra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研究開発期間（国費負担有）</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7" name="直線矢印コネクタ 161">
            <a:extLst>
              <a:ext uri="{FF2B5EF4-FFF2-40B4-BE49-F238E27FC236}">
                <a16:creationId xmlns:a16="http://schemas.microsoft.com/office/drawing/2014/main" id="{F1F5266B-6B39-41C6-A014-5C8C70FECF80}"/>
              </a:ext>
            </a:extLst>
          </p:cNvPr>
          <p:cNvCxnSpPr>
            <a:cxnSpLocks/>
          </p:cNvCxnSpPr>
          <p:nvPr/>
        </p:nvCxnSpPr>
        <p:spPr>
          <a:xfrm flipV="1">
            <a:off x="5302705" y="5719705"/>
            <a:ext cx="2867919" cy="689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02" name="テキスト ボックス 232">
            <a:extLst>
              <a:ext uri="{FF2B5EF4-FFF2-40B4-BE49-F238E27FC236}">
                <a16:creationId xmlns:a16="http://schemas.microsoft.com/office/drawing/2014/main" id="{184C38B4-EF85-4598-B963-C1D1BE5C0B64}"/>
              </a:ext>
            </a:extLst>
          </p:cNvPr>
          <p:cNvSpPr txBox="1"/>
          <p:nvPr/>
        </p:nvSpPr>
        <p:spPr>
          <a:xfrm>
            <a:off x="5164518" y="5546803"/>
            <a:ext cx="1008000"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43" name="直線矢印コネクタ 187">
            <a:extLst>
              <a:ext uri="{FF2B5EF4-FFF2-40B4-BE49-F238E27FC236}">
                <a16:creationId xmlns:a16="http://schemas.microsoft.com/office/drawing/2014/main" id="{11977F35-AC63-4D5D-BE9C-2C0E0FE44922}"/>
              </a:ext>
            </a:extLst>
          </p:cNvPr>
          <p:cNvCxnSpPr>
            <a:cxnSpLocks/>
          </p:cNvCxnSpPr>
          <p:nvPr/>
        </p:nvCxnSpPr>
        <p:spPr>
          <a:xfrm>
            <a:off x="8217949" y="5719705"/>
            <a:ext cx="174818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44" name="テキスト ボックス 199">
            <a:extLst>
              <a:ext uri="{FF2B5EF4-FFF2-40B4-BE49-F238E27FC236}">
                <a16:creationId xmlns:a16="http://schemas.microsoft.com/office/drawing/2014/main" id="{0196B707-5239-43CB-AF06-860FB548E652}"/>
              </a:ext>
            </a:extLst>
          </p:cNvPr>
          <p:cNvSpPr txBox="1"/>
          <p:nvPr/>
        </p:nvSpPr>
        <p:spPr>
          <a:xfrm>
            <a:off x="8129492"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24" name="Group 123">
            <a:extLst>
              <a:ext uri="{FF2B5EF4-FFF2-40B4-BE49-F238E27FC236}">
                <a16:creationId xmlns:a16="http://schemas.microsoft.com/office/drawing/2014/main" id="{FE1141C3-3087-4AE5-94C6-62A3F621A257}"/>
              </a:ext>
            </a:extLst>
          </p:cNvPr>
          <p:cNvGrpSpPr/>
          <p:nvPr/>
        </p:nvGrpSpPr>
        <p:grpSpPr>
          <a:xfrm>
            <a:off x="2920618" y="2651430"/>
            <a:ext cx="1133618" cy="48738"/>
            <a:chOff x="379032" y="1544328"/>
            <a:chExt cx="2088729" cy="48738"/>
          </a:xfrm>
        </p:grpSpPr>
        <p:sp>
          <p:nvSpPr>
            <p:cNvPr id="125" name="TextBox 124">
              <a:extLst>
                <a:ext uri="{FF2B5EF4-FFF2-40B4-BE49-F238E27FC236}">
                  <a16:creationId xmlns:a16="http://schemas.microsoft.com/office/drawing/2014/main" id="{C40856C4-5802-4276-884F-DE7A63237945}"/>
                </a:ext>
              </a:extLst>
            </p:cNvPr>
            <p:cNvSpPr txBox="1"/>
            <p:nvPr/>
          </p:nvSpPr>
          <p:spPr>
            <a:xfrm>
              <a:off x="379032" y="1544328"/>
              <a:ext cx="2088729"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400" dirty="0">
                  <a:solidFill>
                    <a:schemeClr val="tx2"/>
                  </a:solidFill>
                  <a:latin typeface="Trebuchet MS" panose="020B0603020202020204" pitchFamily="34" charset="0"/>
                  <a:ea typeface="Meiryo UI" panose="020B0604030504040204" pitchFamily="50" charset="-128"/>
                </a:rPr>
                <a:t>実施主体</a:t>
              </a:r>
              <a:endParaRPr lang="en-US" sz="1400" dirty="0">
                <a:solidFill>
                  <a:schemeClr val="tx2"/>
                </a:solidFill>
                <a:latin typeface="Trebuchet MS" panose="020B0603020202020204" pitchFamily="34" charset="0"/>
                <a:ea typeface="Meiryo UI" panose="020B0604030504040204" pitchFamily="50" charset="-128"/>
              </a:endParaRPr>
            </a:p>
          </p:txBody>
        </p:sp>
        <p:cxnSp>
          <p:nvCxnSpPr>
            <p:cNvPr id="126" name="Straight Connector 125">
              <a:extLst>
                <a:ext uri="{FF2B5EF4-FFF2-40B4-BE49-F238E27FC236}">
                  <a16:creationId xmlns:a16="http://schemas.microsoft.com/office/drawing/2014/main" id="{21EF7C43-072E-418A-98E1-56F943DB35CD}"/>
                </a:ext>
              </a:extLst>
            </p:cNvPr>
            <p:cNvCxnSpPr/>
            <p:nvPr/>
          </p:nvCxnSpPr>
          <p:spPr>
            <a:xfrm>
              <a:off x="379032" y="1593066"/>
              <a:ext cx="208872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4" name="Rectangle 71">
            <a:extLst>
              <a:ext uri="{FF2B5EF4-FFF2-40B4-BE49-F238E27FC236}">
                <a16:creationId xmlns:a16="http://schemas.microsoft.com/office/drawing/2014/main" id="{7E715AF9-EBC2-4545-88BC-822842D49EF1}"/>
              </a:ext>
            </a:extLst>
          </p:cNvPr>
          <p:cNvSpPr/>
          <p:nvPr/>
        </p:nvSpPr>
        <p:spPr>
          <a:xfrm>
            <a:off x="2920618" y="417923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5" name="Rectangle 71">
            <a:extLst>
              <a:ext uri="{FF2B5EF4-FFF2-40B4-BE49-F238E27FC236}">
                <a16:creationId xmlns:a16="http://schemas.microsoft.com/office/drawing/2014/main" id="{1D3AA7F9-B59F-49FC-9922-69C007C18927}"/>
              </a:ext>
            </a:extLst>
          </p:cNvPr>
          <p:cNvSpPr/>
          <p:nvPr/>
        </p:nvSpPr>
        <p:spPr>
          <a:xfrm>
            <a:off x="2920618" y="4860346"/>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B</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6" name="Rectangle 71">
            <a:extLst>
              <a:ext uri="{FF2B5EF4-FFF2-40B4-BE49-F238E27FC236}">
                <a16:creationId xmlns:a16="http://schemas.microsoft.com/office/drawing/2014/main" id="{D913DA00-83F6-4B65-B681-E4142D603CE9}"/>
              </a:ext>
            </a:extLst>
          </p:cNvPr>
          <p:cNvSpPr/>
          <p:nvPr/>
        </p:nvSpPr>
        <p:spPr>
          <a:xfrm>
            <a:off x="2920618" y="6074874"/>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C</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38" name="Rectangle 71">
            <a:extLst>
              <a:ext uri="{FF2B5EF4-FFF2-40B4-BE49-F238E27FC236}">
                <a16:creationId xmlns:a16="http://schemas.microsoft.com/office/drawing/2014/main" id="{2D4CAD1F-419B-4534-AE4C-FA323922E4CD}"/>
              </a:ext>
            </a:extLst>
          </p:cNvPr>
          <p:cNvSpPr/>
          <p:nvPr/>
        </p:nvSpPr>
        <p:spPr>
          <a:xfrm>
            <a:off x="2920618" y="5466290"/>
            <a:ext cx="1133618" cy="284148"/>
          </a:xfrm>
          <a:prstGeom prst="rect">
            <a:avLst/>
          </a:prstGeom>
          <a:noFill/>
          <a:ln w="9525" cap="rnd" cmpd="sng" algn="ctr">
            <a:noFill/>
            <a:prstDash val="sysDot"/>
            <a:round/>
            <a:headEnd type="none" w="med" len="med"/>
            <a:tailEnd type="none" w="med" len="med"/>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cap="rnd" cmpd="sng" algn="ctr">
                <a:solidFill>
                  <a:schemeClr val="accent5"/>
                </a:solidFill>
                <a:prstDash val="sysDot"/>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D</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sp>
        <p:nvSpPr>
          <p:cNvPr id="118" name="Rectangle 71">
            <a:extLst>
              <a:ext uri="{FF2B5EF4-FFF2-40B4-BE49-F238E27FC236}">
                <a16:creationId xmlns:a16="http://schemas.microsoft.com/office/drawing/2014/main" id="{4ABEE4DC-A224-4584-A265-61517CB56A4D}"/>
              </a:ext>
            </a:extLst>
          </p:cNvPr>
          <p:cNvSpPr/>
          <p:nvPr/>
        </p:nvSpPr>
        <p:spPr>
          <a:xfrm>
            <a:off x="2923853" y="4197462"/>
            <a:ext cx="1133618" cy="287280"/>
          </a:xfrm>
          <a:prstGeom prst="rect">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社</a:t>
            </a:r>
          </a:p>
        </p:txBody>
      </p:sp>
      <p:cxnSp>
        <p:nvCxnSpPr>
          <p:cNvPr id="122" name="直線コネクタ 127">
            <a:extLst>
              <a:ext uri="{FF2B5EF4-FFF2-40B4-BE49-F238E27FC236}">
                <a16:creationId xmlns:a16="http://schemas.microsoft.com/office/drawing/2014/main" id="{095B36EA-AEDE-40F9-B72C-89B7043528AE}"/>
              </a:ext>
            </a:extLst>
          </p:cNvPr>
          <p:cNvCxnSpPr>
            <a:cxnSpLocks/>
          </p:cNvCxnSpPr>
          <p:nvPr/>
        </p:nvCxnSpPr>
        <p:spPr>
          <a:xfrm flipH="1">
            <a:off x="9971443" y="2881355"/>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CCDDCE2B-FADE-4E1C-AB83-556D45BBF576}"/>
              </a:ext>
            </a:extLst>
          </p:cNvPr>
          <p:cNvGrpSpPr/>
          <p:nvPr/>
        </p:nvGrpSpPr>
        <p:grpSpPr>
          <a:xfrm>
            <a:off x="10550306" y="2772439"/>
            <a:ext cx="585380" cy="286204"/>
            <a:chOff x="10702217" y="1831617"/>
            <a:chExt cx="585380" cy="286204"/>
          </a:xfrm>
        </p:grpSpPr>
        <p:cxnSp>
          <p:nvCxnSpPr>
            <p:cNvPr id="56" name="直線コネクタ 120">
              <a:extLst>
                <a:ext uri="{FF2B5EF4-FFF2-40B4-BE49-F238E27FC236}">
                  <a16:creationId xmlns:a16="http://schemas.microsoft.com/office/drawing/2014/main" id="{1D7F9FC3-0EB1-4B5F-ADB9-7767CDB39B57}"/>
                </a:ext>
              </a:extLst>
            </p:cNvPr>
            <p:cNvCxnSpPr>
              <a:cxnSpLocks/>
            </p:cNvCxnSpPr>
            <p:nvPr/>
          </p:nvCxnSpPr>
          <p:spPr>
            <a:xfrm>
              <a:off x="11287597" y="1940736"/>
              <a:ext cx="0" cy="177085"/>
            </a:xfrm>
            <a:prstGeom prst="line">
              <a:avLst/>
            </a:prstGeom>
            <a:ln w="19050"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28" name="直線コネクタ 127">
              <a:extLst>
                <a:ext uri="{FF2B5EF4-FFF2-40B4-BE49-F238E27FC236}">
                  <a16:creationId xmlns:a16="http://schemas.microsoft.com/office/drawing/2014/main" id="{24A54F74-9421-432A-9190-21319612B195}"/>
                </a:ext>
              </a:extLst>
            </p:cNvPr>
            <p:cNvCxnSpPr>
              <a:cxnSpLocks/>
            </p:cNvCxnSpPr>
            <p:nvPr/>
          </p:nvCxnSpPr>
          <p:spPr>
            <a:xfrm flipH="1">
              <a:off x="10702217" y="1948640"/>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9" name="テキスト ボックス 131">
              <a:extLst>
                <a:ext uri="{FF2B5EF4-FFF2-40B4-BE49-F238E27FC236}">
                  <a16:creationId xmlns:a16="http://schemas.microsoft.com/office/drawing/2014/main" id="{8CCD5C7A-B6C2-464E-81F1-428B0DA436EB}"/>
                </a:ext>
              </a:extLst>
            </p:cNvPr>
            <p:cNvSpPr txBox="1"/>
            <p:nvPr/>
          </p:nvSpPr>
          <p:spPr>
            <a:xfrm>
              <a:off x="10702217" y="1831617"/>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2032</a:t>
              </a:r>
            </a:p>
          </p:txBody>
        </p:sp>
      </p:grpSp>
      <p:sp>
        <p:nvSpPr>
          <p:cNvPr id="131" name="テキスト ボックス 131">
            <a:extLst>
              <a:ext uri="{FF2B5EF4-FFF2-40B4-BE49-F238E27FC236}">
                <a16:creationId xmlns:a16="http://schemas.microsoft.com/office/drawing/2014/main" id="{DAD48FF1-29FB-4126-9C83-7CB9D424A920}"/>
              </a:ext>
            </a:extLst>
          </p:cNvPr>
          <p:cNvSpPr txBox="1"/>
          <p:nvPr/>
        </p:nvSpPr>
        <p:spPr>
          <a:xfrm>
            <a:off x="9968185" y="2764332"/>
            <a:ext cx="585380" cy="1910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1200" dirty="0">
                <a:solidFill>
                  <a:srgbClr val="575757"/>
                </a:solidFill>
                <a:latin typeface="Trebuchet MS" panose="020B0603020202020204" pitchFamily="34" charset="0"/>
                <a:ea typeface="Meiryo UI" panose="020B0604030504040204" pitchFamily="50" charset="-128"/>
              </a:rPr>
              <a:t>…</a:t>
            </a:r>
          </a:p>
        </p:txBody>
      </p:sp>
      <p:cxnSp>
        <p:nvCxnSpPr>
          <p:cNvPr id="132" name="直線コネクタ 148">
            <a:extLst>
              <a:ext uri="{FF2B5EF4-FFF2-40B4-BE49-F238E27FC236}">
                <a16:creationId xmlns:a16="http://schemas.microsoft.com/office/drawing/2014/main" id="{E2815EDA-9219-496D-89A4-FE4B63A7AEDE}"/>
              </a:ext>
            </a:extLst>
          </p:cNvPr>
          <p:cNvCxnSpPr>
            <a:cxnSpLocks/>
          </p:cNvCxnSpPr>
          <p:nvPr/>
        </p:nvCxnSpPr>
        <p:spPr>
          <a:xfrm>
            <a:off x="1055356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線コネクタ 132">
            <a:extLst>
              <a:ext uri="{FF2B5EF4-FFF2-40B4-BE49-F238E27FC236}">
                <a16:creationId xmlns:a16="http://schemas.microsoft.com/office/drawing/2014/main" id="{3445D741-6635-4D68-B946-D39173EDA73F}"/>
              </a:ext>
            </a:extLst>
          </p:cNvPr>
          <p:cNvCxnSpPr>
            <a:cxnSpLocks/>
          </p:cNvCxnSpPr>
          <p:nvPr/>
        </p:nvCxnSpPr>
        <p:spPr>
          <a:xfrm>
            <a:off x="4148412" y="3748757"/>
            <a:ext cx="0"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線コネクタ 133">
            <a:extLst>
              <a:ext uri="{FF2B5EF4-FFF2-40B4-BE49-F238E27FC236}">
                <a16:creationId xmlns:a16="http://schemas.microsoft.com/office/drawing/2014/main" id="{199B298F-53D3-479C-B52B-A3E4E3976EB4}"/>
              </a:ext>
            </a:extLst>
          </p:cNvPr>
          <p:cNvCxnSpPr>
            <a:cxnSpLocks/>
          </p:cNvCxnSpPr>
          <p:nvPr/>
        </p:nvCxnSpPr>
        <p:spPr>
          <a:xfrm>
            <a:off x="7043553"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線コネクタ 134">
            <a:extLst>
              <a:ext uri="{FF2B5EF4-FFF2-40B4-BE49-F238E27FC236}">
                <a16:creationId xmlns:a16="http://schemas.microsoft.com/office/drawing/2014/main" id="{EAE88988-CA2E-49D4-B6A5-426E7F897B83}"/>
              </a:ext>
            </a:extLst>
          </p:cNvPr>
          <p:cNvCxnSpPr>
            <a:cxnSpLocks/>
          </p:cNvCxnSpPr>
          <p:nvPr/>
        </p:nvCxnSpPr>
        <p:spPr>
          <a:xfrm>
            <a:off x="11132546" y="3737999"/>
            <a:ext cx="4803" cy="2887681"/>
          </a:xfrm>
          <a:prstGeom prst="line">
            <a:avLst/>
          </a:prstGeom>
          <a:ln w="19050"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線コネクタ 135">
            <a:extLst>
              <a:ext uri="{FF2B5EF4-FFF2-40B4-BE49-F238E27FC236}">
                <a16:creationId xmlns:a16="http://schemas.microsoft.com/office/drawing/2014/main" id="{935E3588-DB1E-4166-B1FB-673DDBB11CE9}"/>
              </a:ext>
            </a:extLst>
          </p:cNvPr>
          <p:cNvCxnSpPr>
            <a:cxnSpLocks/>
          </p:cNvCxnSpPr>
          <p:nvPr/>
        </p:nvCxnSpPr>
        <p:spPr>
          <a:xfrm>
            <a:off x="4702021"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線コネクタ 136">
            <a:extLst>
              <a:ext uri="{FF2B5EF4-FFF2-40B4-BE49-F238E27FC236}">
                <a16:creationId xmlns:a16="http://schemas.microsoft.com/office/drawing/2014/main" id="{C0B40D10-CB81-4724-A95C-9BB692DD2163}"/>
              </a:ext>
            </a:extLst>
          </p:cNvPr>
          <p:cNvCxnSpPr>
            <a:cxnSpLocks/>
          </p:cNvCxnSpPr>
          <p:nvPr/>
        </p:nvCxnSpPr>
        <p:spPr>
          <a:xfrm>
            <a:off x="5287404"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139">
            <a:extLst>
              <a:ext uri="{FF2B5EF4-FFF2-40B4-BE49-F238E27FC236}">
                <a16:creationId xmlns:a16="http://schemas.microsoft.com/office/drawing/2014/main" id="{508FD82D-4E9D-429C-9B03-C38CB92EC0E7}"/>
              </a:ext>
            </a:extLst>
          </p:cNvPr>
          <p:cNvCxnSpPr>
            <a:cxnSpLocks/>
          </p:cNvCxnSpPr>
          <p:nvPr/>
        </p:nvCxnSpPr>
        <p:spPr>
          <a:xfrm>
            <a:off x="5872787"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線コネクタ 140">
            <a:extLst>
              <a:ext uri="{FF2B5EF4-FFF2-40B4-BE49-F238E27FC236}">
                <a16:creationId xmlns:a16="http://schemas.microsoft.com/office/drawing/2014/main" id="{600939A0-B9F3-414B-9C1C-20165575255A}"/>
              </a:ext>
            </a:extLst>
          </p:cNvPr>
          <p:cNvCxnSpPr>
            <a:cxnSpLocks/>
          </p:cNvCxnSpPr>
          <p:nvPr/>
        </p:nvCxnSpPr>
        <p:spPr>
          <a:xfrm>
            <a:off x="6458170"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42">
            <a:extLst>
              <a:ext uri="{FF2B5EF4-FFF2-40B4-BE49-F238E27FC236}">
                <a16:creationId xmlns:a16="http://schemas.microsoft.com/office/drawing/2014/main" id="{FECCC2DC-8C42-4104-80A2-0EEA047EC442}"/>
              </a:ext>
            </a:extLst>
          </p:cNvPr>
          <p:cNvCxnSpPr>
            <a:cxnSpLocks/>
          </p:cNvCxnSpPr>
          <p:nvPr/>
        </p:nvCxnSpPr>
        <p:spPr>
          <a:xfrm>
            <a:off x="763207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6">
            <a:extLst>
              <a:ext uri="{FF2B5EF4-FFF2-40B4-BE49-F238E27FC236}">
                <a16:creationId xmlns:a16="http://schemas.microsoft.com/office/drawing/2014/main" id="{C8F71FBB-E559-4749-A363-3721AF28B175}"/>
              </a:ext>
            </a:extLst>
          </p:cNvPr>
          <p:cNvCxnSpPr>
            <a:cxnSpLocks/>
          </p:cNvCxnSpPr>
          <p:nvPr/>
        </p:nvCxnSpPr>
        <p:spPr>
          <a:xfrm flipH="1">
            <a:off x="8700538" y="3737999"/>
            <a:ext cx="102304"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線コネクタ 148">
            <a:extLst>
              <a:ext uri="{FF2B5EF4-FFF2-40B4-BE49-F238E27FC236}">
                <a16:creationId xmlns:a16="http://schemas.microsoft.com/office/drawing/2014/main" id="{C3799540-CFC3-4C69-864A-49FB74F56762}"/>
              </a:ext>
            </a:extLst>
          </p:cNvPr>
          <p:cNvCxnSpPr>
            <a:cxnSpLocks/>
          </p:cNvCxnSpPr>
          <p:nvPr/>
        </p:nvCxnSpPr>
        <p:spPr>
          <a:xfrm flipH="1">
            <a:off x="9311299" y="3737999"/>
            <a:ext cx="76925" cy="281199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3" name="直線コネクタ 148">
            <a:extLst>
              <a:ext uri="{FF2B5EF4-FFF2-40B4-BE49-F238E27FC236}">
                <a16:creationId xmlns:a16="http://schemas.microsoft.com/office/drawing/2014/main" id="{AB1299BB-FE00-4B32-9A16-38299F71C089}"/>
              </a:ext>
            </a:extLst>
          </p:cNvPr>
          <p:cNvCxnSpPr>
            <a:cxnSpLocks/>
          </p:cNvCxnSpPr>
          <p:nvPr/>
        </p:nvCxnSpPr>
        <p:spPr>
          <a:xfrm>
            <a:off x="9968185" y="3737999"/>
            <a:ext cx="0" cy="2887681"/>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テキスト ボックス 230">
            <a:extLst>
              <a:ext uri="{FF2B5EF4-FFF2-40B4-BE49-F238E27FC236}">
                <a16:creationId xmlns:a16="http://schemas.microsoft.com/office/drawing/2014/main" id="{B51CDB35-A1CF-45E1-8BCF-B2C6B492A019}"/>
              </a:ext>
            </a:extLst>
          </p:cNvPr>
          <p:cNvSpPr txBox="1"/>
          <p:nvPr/>
        </p:nvSpPr>
        <p:spPr>
          <a:xfrm>
            <a:off x="4021677" y="5546803"/>
            <a:ext cx="700914"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45" name="Group 144">
            <a:extLst>
              <a:ext uri="{FF2B5EF4-FFF2-40B4-BE49-F238E27FC236}">
                <a16:creationId xmlns:a16="http://schemas.microsoft.com/office/drawing/2014/main" id="{7F9490B7-9562-44D9-B3E8-B9F804AAE55A}"/>
              </a:ext>
            </a:extLst>
          </p:cNvPr>
          <p:cNvGrpSpPr>
            <a:grpSpLocks noChangeAspect="1"/>
          </p:cNvGrpSpPr>
          <p:nvPr/>
        </p:nvGrpSpPr>
        <p:grpSpPr>
          <a:xfrm>
            <a:off x="10759643" y="3143341"/>
            <a:ext cx="245528" cy="245528"/>
            <a:chOff x="982662" y="3868738"/>
            <a:chExt cx="269875" cy="269875"/>
          </a:xfrm>
        </p:grpSpPr>
        <p:sp>
          <p:nvSpPr>
            <p:cNvPr id="148" name="Oval 16">
              <a:extLst>
                <a:ext uri="{FF2B5EF4-FFF2-40B4-BE49-F238E27FC236}">
                  <a16:creationId xmlns:a16="http://schemas.microsoft.com/office/drawing/2014/main" id="{0B72D643-6A1F-4B78-A238-24A56F5EFD81}"/>
                </a:ext>
              </a:extLst>
            </p:cNvPr>
            <p:cNvSpPr>
              <a:spLocks noChangeArrowheads="1"/>
            </p:cNvSpPr>
            <p:nvPr/>
          </p:nvSpPr>
          <p:spPr bwMode="auto">
            <a:xfrm>
              <a:off x="982662" y="3868738"/>
              <a:ext cx="269875" cy="269875"/>
            </a:xfrm>
            <a:prstGeom prst="ellipse">
              <a:avLst/>
            </a:prstGeom>
            <a:solidFill>
              <a:schemeClr val="tx2"/>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sp>
          <p:nvSpPr>
            <p:cNvPr id="149" name="Freeform 17">
              <a:extLst>
                <a:ext uri="{FF2B5EF4-FFF2-40B4-BE49-F238E27FC236}">
                  <a16:creationId xmlns:a16="http://schemas.microsoft.com/office/drawing/2014/main" id="{93F90F66-1EBC-480B-894C-479AB1D1C234}"/>
                </a:ext>
              </a:extLst>
            </p:cNvPr>
            <p:cNvSpPr>
              <a:spLocks/>
            </p:cNvSpPr>
            <p:nvPr/>
          </p:nvSpPr>
          <p:spPr bwMode="auto">
            <a:xfrm>
              <a:off x="1050925" y="3938588"/>
              <a:ext cx="133350" cy="128587"/>
            </a:xfrm>
            <a:custGeom>
              <a:avLst/>
              <a:gdLst>
                <a:gd name="T0" fmla="*/ 36 w 84"/>
                <a:gd name="T1" fmla="*/ 67 h 81"/>
                <a:gd name="T2" fmla="*/ 7 w 84"/>
                <a:gd name="T3" fmla="*/ 39 h 81"/>
                <a:gd name="T4" fmla="*/ 0 w 84"/>
                <a:gd name="T5" fmla="*/ 45 h 81"/>
                <a:gd name="T6" fmla="*/ 38 w 84"/>
                <a:gd name="T7" fmla="*/ 81 h 81"/>
                <a:gd name="T8" fmla="*/ 84 w 84"/>
                <a:gd name="T9" fmla="*/ 4 h 81"/>
                <a:gd name="T10" fmla="*/ 76 w 84"/>
                <a:gd name="T11" fmla="*/ 0 h 81"/>
                <a:gd name="T12" fmla="*/ 36 w 84"/>
                <a:gd name="T13" fmla="*/ 67 h 81"/>
              </a:gdLst>
              <a:ahLst/>
              <a:cxnLst>
                <a:cxn ang="0">
                  <a:pos x="T0" y="T1"/>
                </a:cxn>
                <a:cxn ang="0">
                  <a:pos x="T2" y="T3"/>
                </a:cxn>
                <a:cxn ang="0">
                  <a:pos x="T4" y="T5"/>
                </a:cxn>
                <a:cxn ang="0">
                  <a:pos x="T6" y="T7"/>
                </a:cxn>
                <a:cxn ang="0">
                  <a:pos x="T8" y="T9"/>
                </a:cxn>
                <a:cxn ang="0">
                  <a:pos x="T10" y="T11"/>
                </a:cxn>
                <a:cxn ang="0">
                  <a:pos x="T12" y="T13"/>
                </a:cxn>
              </a:cxnLst>
              <a:rect l="0" t="0" r="r" b="b"/>
              <a:pathLst>
                <a:path w="84" h="81">
                  <a:moveTo>
                    <a:pt x="36" y="67"/>
                  </a:moveTo>
                  <a:lnTo>
                    <a:pt x="7" y="39"/>
                  </a:lnTo>
                  <a:lnTo>
                    <a:pt x="0" y="45"/>
                  </a:lnTo>
                  <a:lnTo>
                    <a:pt x="38" y="81"/>
                  </a:lnTo>
                  <a:lnTo>
                    <a:pt x="84" y="4"/>
                  </a:lnTo>
                  <a:lnTo>
                    <a:pt x="76" y="0"/>
                  </a:lnTo>
                  <a:lnTo>
                    <a:pt x="36" y="67"/>
                  </a:lnTo>
                  <a:close/>
                </a:path>
              </a:pathLst>
            </a:custGeom>
            <a:solidFill>
              <a:schemeClr val="bg1"/>
            </a:solidFill>
            <a:ln>
              <a:noFill/>
            </a:ln>
          </p:spPr>
          <p:txBody>
            <a:bodyPr vert="horz" wrap="square" lIns="73152" tIns="36576" rIns="73152" bIns="36576" numCol="1" anchor="t" anchorCtr="0" compatLnSpc="1">
              <a:prstTxWarp prst="textNoShape">
                <a:avLst/>
              </a:prstTxWarp>
            </a:bodyPr>
            <a:lstStyle/>
            <a:p>
              <a:endParaRPr lang="en-US" dirty="0">
                <a:solidFill>
                  <a:schemeClr val="bg1"/>
                </a:solidFill>
              </a:endParaRPr>
            </a:p>
          </p:txBody>
        </p:sp>
      </p:grpSp>
      <p:sp>
        <p:nvSpPr>
          <p:cNvPr id="159" name="Rectangle 71">
            <a:extLst>
              <a:ext uri="{FF2B5EF4-FFF2-40B4-BE49-F238E27FC236}">
                <a16:creationId xmlns:a16="http://schemas.microsoft.com/office/drawing/2014/main" id="{575BAC99-9DAE-4C51-AA7B-DA949124DD13}"/>
              </a:ext>
            </a:extLst>
          </p:cNvPr>
          <p:cNvSpPr/>
          <p:nvPr/>
        </p:nvSpPr>
        <p:spPr>
          <a:xfrm>
            <a:off x="1492309" y="5383845"/>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 </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sp>
        <p:nvSpPr>
          <p:cNvPr id="160" name="Rectangle 71">
            <a:extLst>
              <a:ext uri="{FF2B5EF4-FFF2-40B4-BE49-F238E27FC236}">
                <a16:creationId xmlns:a16="http://schemas.microsoft.com/office/drawing/2014/main" id="{EAAEA304-D52E-495B-A63A-DEB51B05D89D}"/>
              </a:ext>
            </a:extLst>
          </p:cNvPr>
          <p:cNvSpPr/>
          <p:nvPr/>
        </p:nvSpPr>
        <p:spPr>
          <a:xfrm>
            <a:off x="1498397" y="6032318"/>
            <a:ext cx="1277238" cy="435757"/>
          </a:xfrm>
          <a:prstGeom prst="rect">
            <a:avLst/>
          </a:prstGeom>
          <a:solidFill>
            <a:schemeClr val="bg1">
              <a:lumMod val="85000"/>
            </a:schemeClr>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④</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 XXX</a:t>
            </a:r>
            <a:endPar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r>
              <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○億円</a:t>
            </a:r>
            <a:r>
              <a:rPr lang="en-US" altLang="ja-JP" sz="1100" dirty="0">
                <a:solidFill>
                  <a:schemeClr val="tx1"/>
                </a:solidFill>
                <a:latin typeface="Trebuchet MS" panose="020B0603020202020204" pitchFamily="34" charset="0"/>
                <a:ea typeface="Meiryo UI" panose="020B0604030504040204" pitchFamily="50" charset="-128"/>
                <a:cs typeface="Arial" panose="020B0604020202020204" pitchFamily="34" charset="0"/>
              </a:rPr>
              <a:t>)</a:t>
            </a:r>
            <a:endParaRPr lang="ja-JP" altLang="en-US" sz="11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75" name="直線矢印コネクタ 158">
            <a:extLst>
              <a:ext uri="{FF2B5EF4-FFF2-40B4-BE49-F238E27FC236}">
                <a16:creationId xmlns:a16="http://schemas.microsoft.com/office/drawing/2014/main" id="{F6F2DBD6-116A-4FA0-831D-09E5E19B8814}"/>
              </a:ext>
            </a:extLst>
          </p:cNvPr>
          <p:cNvCxnSpPr>
            <a:cxnSpLocks/>
          </p:cNvCxnSpPr>
          <p:nvPr/>
        </p:nvCxnSpPr>
        <p:spPr>
          <a:xfrm>
            <a:off x="4144021" y="4419255"/>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96" name="テキスト ボックス 216">
            <a:extLst>
              <a:ext uri="{FF2B5EF4-FFF2-40B4-BE49-F238E27FC236}">
                <a16:creationId xmlns:a16="http://schemas.microsoft.com/office/drawing/2014/main" id="{AE45A8C5-D2BB-4EC2-8265-2E6C760A22CD}"/>
              </a:ext>
            </a:extLst>
          </p:cNvPr>
          <p:cNvSpPr txBox="1"/>
          <p:nvPr/>
        </p:nvSpPr>
        <p:spPr>
          <a:xfrm>
            <a:off x="4051297" y="4236944"/>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74" name="Group 173">
            <a:extLst>
              <a:ext uri="{FF2B5EF4-FFF2-40B4-BE49-F238E27FC236}">
                <a16:creationId xmlns:a16="http://schemas.microsoft.com/office/drawing/2014/main" id="{81F33FDE-9126-45F0-905E-AADBF88B9242}"/>
              </a:ext>
            </a:extLst>
          </p:cNvPr>
          <p:cNvGrpSpPr/>
          <p:nvPr/>
        </p:nvGrpSpPr>
        <p:grpSpPr>
          <a:xfrm>
            <a:off x="5178571" y="4237059"/>
            <a:ext cx="1581712" cy="206284"/>
            <a:chOff x="5216504" y="2691808"/>
            <a:chExt cx="1581712" cy="206284"/>
          </a:xfrm>
        </p:grpSpPr>
        <p:cxnSp>
          <p:nvCxnSpPr>
            <p:cNvPr id="166" name="直線矢印コネクタ 158">
              <a:extLst>
                <a:ext uri="{FF2B5EF4-FFF2-40B4-BE49-F238E27FC236}">
                  <a16:creationId xmlns:a16="http://schemas.microsoft.com/office/drawing/2014/main" id="{5A967E7F-AEEF-445D-95D1-1664131F3086}"/>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69" name="テキスト ボックス 216">
              <a:extLst>
                <a:ext uri="{FF2B5EF4-FFF2-40B4-BE49-F238E27FC236}">
                  <a16:creationId xmlns:a16="http://schemas.microsoft.com/office/drawing/2014/main" id="{B5C3EB69-CACC-473A-9E38-9488F8810BA8}"/>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75" name="Group 174">
            <a:extLst>
              <a:ext uri="{FF2B5EF4-FFF2-40B4-BE49-F238E27FC236}">
                <a16:creationId xmlns:a16="http://schemas.microsoft.com/office/drawing/2014/main" id="{E10971D6-F12D-41A5-9ACC-D9B88D62686F}"/>
              </a:ext>
            </a:extLst>
          </p:cNvPr>
          <p:cNvGrpSpPr/>
          <p:nvPr/>
        </p:nvGrpSpPr>
        <p:grpSpPr>
          <a:xfrm>
            <a:off x="6668773" y="4244706"/>
            <a:ext cx="1581712" cy="206284"/>
            <a:chOff x="5216504" y="2691808"/>
            <a:chExt cx="1581712" cy="206284"/>
          </a:xfrm>
        </p:grpSpPr>
        <p:cxnSp>
          <p:nvCxnSpPr>
            <p:cNvPr id="176" name="直線矢印コネクタ 158">
              <a:extLst>
                <a:ext uri="{FF2B5EF4-FFF2-40B4-BE49-F238E27FC236}">
                  <a16:creationId xmlns:a16="http://schemas.microsoft.com/office/drawing/2014/main" id="{95AED493-3CB1-4021-9392-9120F4CA9D1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7" name="テキスト ボックス 216">
              <a:extLst>
                <a:ext uri="{FF2B5EF4-FFF2-40B4-BE49-F238E27FC236}">
                  <a16:creationId xmlns:a16="http://schemas.microsoft.com/office/drawing/2014/main" id="{4C0EF1E8-1B22-49BD-A7D1-0E48E6AD3D09}"/>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67" name="直線矢印コネクタ 158">
            <a:extLst>
              <a:ext uri="{FF2B5EF4-FFF2-40B4-BE49-F238E27FC236}">
                <a16:creationId xmlns:a16="http://schemas.microsoft.com/office/drawing/2014/main" id="{D7B0D142-CA97-4F0B-9374-6FE69C6D8B05}"/>
              </a:ext>
            </a:extLst>
          </p:cNvPr>
          <p:cNvCxnSpPr>
            <a:cxnSpLocks/>
          </p:cNvCxnSpPr>
          <p:nvPr/>
        </p:nvCxnSpPr>
        <p:spPr>
          <a:xfrm>
            <a:off x="8260041" y="4430194"/>
            <a:ext cx="171466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70" name="テキスト ボックス 216">
            <a:extLst>
              <a:ext uri="{FF2B5EF4-FFF2-40B4-BE49-F238E27FC236}">
                <a16:creationId xmlns:a16="http://schemas.microsoft.com/office/drawing/2014/main" id="{DC80108B-F12D-4056-9F6F-CC55548BEBAE}"/>
              </a:ext>
            </a:extLst>
          </p:cNvPr>
          <p:cNvSpPr txBox="1"/>
          <p:nvPr/>
        </p:nvSpPr>
        <p:spPr>
          <a:xfrm>
            <a:off x="8167317" y="4247883"/>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96" name="直線矢印コネクタ 158">
            <a:extLst>
              <a:ext uri="{FF2B5EF4-FFF2-40B4-BE49-F238E27FC236}">
                <a16:creationId xmlns:a16="http://schemas.microsoft.com/office/drawing/2014/main" id="{C500A8EC-204A-4758-BB7F-C7BE64C480C4}"/>
              </a:ext>
            </a:extLst>
          </p:cNvPr>
          <p:cNvCxnSpPr>
            <a:cxnSpLocks/>
          </p:cNvCxnSpPr>
          <p:nvPr/>
        </p:nvCxnSpPr>
        <p:spPr>
          <a:xfrm>
            <a:off x="4150261" y="5155639"/>
            <a:ext cx="1143383"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7" name="テキスト ボックス 216">
            <a:extLst>
              <a:ext uri="{FF2B5EF4-FFF2-40B4-BE49-F238E27FC236}">
                <a16:creationId xmlns:a16="http://schemas.microsoft.com/office/drawing/2014/main" id="{8B2093BA-E572-44EA-92FA-AFF98E4316B3}"/>
              </a:ext>
            </a:extLst>
          </p:cNvPr>
          <p:cNvSpPr txBox="1"/>
          <p:nvPr/>
        </p:nvSpPr>
        <p:spPr>
          <a:xfrm>
            <a:off x="4057537" y="4973328"/>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grpSp>
        <p:nvGrpSpPr>
          <p:cNvPr id="183" name="Group 182">
            <a:extLst>
              <a:ext uri="{FF2B5EF4-FFF2-40B4-BE49-F238E27FC236}">
                <a16:creationId xmlns:a16="http://schemas.microsoft.com/office/drawing/2014/main" id="{7E75A1D0-2CE1-482C-AEB4-A6413450C552}"/>
              </a:ext>
            </a:extLst>
          </p:cNvPr>
          <p:cNvGrpSpPr/>
          <p:nvPr/>
        </p:nvGrpSpPr>
        <p:grpSpPr>
          <a:xfrm>
            <a:off x="5184811" y="4973443"/>
            <a:ext cx="1581712" cy="206284"/>
            <a:chOff x="5216504" y="2691808"/>
            <a:chExt cx="1581712" cy="206284"/>
          </a:xfrm>
        </p:grpSpPr>
        <p:cxnSp>
          <p:nvCxnSpPr>
            <p:cNvPr id="194" name="直線矢印コネクタ 158">
              <a:extLst>
                <a:ext uri="{FF2B5EF4-FFF2-40B4-BE49-F238E27FC236}">
                  <a16:creationId xmlns:a16="http://schemas.microsoft.com/office/drawing/2014/main" id="{7BECFFF0-C45E-45F7-B76B-57B522FFB65D}"/>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5" name="テキスト ボックス 216">
              <a:extLst>
                <a:ext uri="{FF2B5EF4-FFF2-40B4-BE49-F238E27FC236}">
                  <a16:creationId xmlns:a16="http://schemas.microsoft.com/office/drawing/2014/main" id="{47906FCA-9F8A-4C2C-91C1-E8F87BE22EDC}"/>
                </a:ext>
              </a:extLst>
            </p:cNvPr>
            <p:cNvSpPr txBox="1"/>
            <p:nvPr/>
          </p:nvSpPr>
          <p:spPr>
            <a:xfrm>
              <a:off x="5216504" y="2691808"/>
              <a:ext cx="1127878"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grpSp>
        <p:nvGrpSpPr>
          <p:cNvPr id="185" name="Group 184">
            <a:extLst>
              <a:ext uri="{FF2B5EF4-FFF2-40B4-BE49-F238E27FC236}">
                <a16:creationId xmlns:a16="http://schemas.microsoft.com/office/drawing/2014/main" id="{6CABF05F-A3AF-47E3-966F-C9BBF9E1B874}"/>
              </a:ext>
            </a:extLst>
          </p:cNvPr>
          <p:cNvGrpSpPr/>
          <p:nvPr/>
        </p:nvGrpSpPr>
        <p:grpSpPr>
          <a:xfrm>
            <a:off x="6675013" y="4981090"/>
            <a:ext cx="2102898" cy="206284"/>
            <a:chOff x="5216504" y="2691808"/>
            <a:chExt cx="1581712" cy="206284"/>
          </a:xfrm>
        </p:grpSpPr>
        <p:cxnSp>
          <p:nvCxnSpPr>
            <p:cNvPr id="192" name="直線矢印コネクタ 158">
              <a:extLst>
                <a:ext uri="{FF2B5EF4-FFF2-40B4-BE49-F238E27FC236}">
                  <a16:creationId xmlns:a16="http://schemas.microsoft.com/office/drawing/2014/main" id="{2AAF2A7D-9C13-4BD3-BC17-5225ECE9A332}"/>
                </a:ext>
              </a:extLst>
            </p:cNvPr>
            <p:cNvCxnSpPr>
              <a:cxnSpLocks/>
            </p:cNvCxnSpPr>
            <p:nvPr/>
          </p:nvCxnSpPr>
          <p:spPr>
            <a:xfrm>
              <a:off x="5336588" y="2867498"/>
              <a:ext cx="146162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216">
              <a:extLst>
                <a:ext uri="{FF2B5EF4-FFF2-40B4-BE49-F238E27FC236}">
                  <a16:creationId xmlns:a16="http://schemas.microsoft.com/office/drawing/2014/main" id="{3DFBBE42-56FA-4881-9B2A-E62349379E8D}"/>
                </a:ext>
              </a:extLst>
            </p:cNvPr>
            <p:cNvSpPr txBox="1"/>
            <p:nvPr/>
          </p:nvSpPr>
          <p:spPr>
            <a:xfrm>
              <a:off x="5216504" y="2691808"/>
              <a:ext cx="818975"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cxnSp>
        <p:nvCxnSpPr>
          <p:cNvPr id="188" name="直線矢印コネクタ 158">
            <a:extLst>
              <a:ext uri="{FF2B5EF4-FFF2-40B4-BE49-F238E27FC236}">
                <a16:creationId xmlns:a16="http://schemas.microsoft.com/office/drawing/2014/main" id="{5D5F8F28-50B5-4C3B-9D2C-DB276DD510DF}"/>
              </a:ext>
            </a:extLst>
          </p:cNvPr>
          <p:cNvCxnSpPr>
            <a:cxnSpLocks/>
          </p:cNvCxnSpPr>
          <p:nvPr/>
        </p:nvCxnSpPr>
        <p:spPr>
          <a:xfrm>
            <a:off x="8802841" y="5157870"/>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9" name="テキスト ボックス 216">
            <a:extLst>
              <a:ext uri="{FF2B5EF4-FFF2-40B4-BE49-F238E27FC236}">
                <a16:creationId xmlns:a16="http://schemas.microsoft.com/office/drawing/2014/main" id="{B0DD3509-8EA4-436E-8ED9-54C0327BFC10}"/>
              </a:ext>
            </a:extLst>
          </p:cNvPr>
          <p:cNvSpPr txBox="1"/>
          <p:nvPr/>
        </p:nvSpPr>
        <p:spPr>
          <a:xfrm>
            <a:off x="8671067" y="497712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8" name="Rectangle 71">
            <a:extLst>
              <a:ext uri="{FF2B5EF4-FFF2-40B4-BE49-F238E27FC236}">
                <a16:creationId xmlns:a16="http://schemas.microsoft.com/office/drawing/2014/main" id="{5A8F37FC-E53B-42CC-8F3D-4717A475808E}"/>
              </a:ext>
            </a:extLst>
          </p:cNvPr>
          <p:cNvSpPr/>
          <p:nvPr/>
        </p:nvSpPr>
        <p:spPr>
          <a:xfrm>
            <a:off x="548185" y="4037036"/>
            <a:ext cx="876300" cy="2431037"/>
          </a:xfrm>
          <a:prstGeom prst="rect">
            <a:avLst/>
          </a:prstGeom>
          <a:solidFill>
            <a:schemeClr val="bg2"/>
          </a:solidFill>
          <a:ln w="9525" cap="rnd" cmpd="sng" algn="ctr">
            <a:noFill/>
            <a:prstDash val="sysDot"/>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1. </a:t>
            </a:r>
            <a:b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b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XXX</a:t>
            </a:r>
            <a:endPar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cxnSp>
        <p:nvCxnSpPr>
          <p:cNvPr id="201" name="直線矢印コネクタ 158">
            <a:extLst>
              <a:ext uri="{FF2B5EF4-FFF2-40B4-BE49-F238E27FC236}">
                <a16:creationId xmlns:a16="http://schemas.microsoft.com/office/drawing/2014/main" id="{9BF08102-7C0F-4925-BC23-C5A3AA7F48EF}"/>
              </a:ext>
            </a:extLst>
          </p:cNvPr>
          <p:cNvCxnSpPr>
            <a:cxnSpLocks/>
          </p:cNvCxnSpPr>
          <p:nvPr/>
        </p:nvCxnSpPr>
        <p:spPr>
          <a:xfrm>
            <a:off x="4130980" y="5719705"/>
            <a:ext cx="117826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178" name="Group 177">
            <a:extLst>
              <a:ext uri="{FF2B5EF4-FFF2-40B4-BE49-F238E27FC236}">
                <a16:creationId xmlns:a16="http://schemas.microsoft.com/office/drawing/2014/main" id="{A5A3CFD3-B29F-4379-81D6-4E703DFA4CA3}"/>
              </a:ext>
            </a:extLst>
          </p:cNvPr>
          <p:cNvGrpSpPr/>
          <p:nvPr/>
        </p:nvGrpSpPr>
        <p:grpSpPr>
          <a:xfrm>
            <a:off x="4014854" y="6254250"/>
            <a:ext cx="4180599" cy="198319"/>
            <a:chOff x="4074791" y="4225572"/>
            <a:chExt cx="4180599" cy="198319"/>
          </a:xfrm>
        </p:grpSpPr>
        <p:cxnSp>
          <p:nvCxnSpPr>
            <p:cNvPr id="180" name="直線矢印コネクタ 180">
              <a:extLst>
                <a:ext uri="{FF2B5EF4-FFF2-40B4-BE49-F238E27FC236}">
                  <a16:creationId xmlns:a16="http://schemas.microsoft.com/office/drawing/2014/main" id="{61B9561D-FD5A-434D-B739-386BEEDF7645}"/>
                </a:ext>
              </a:extLst>
            </p:cNvPr>
            <p:cNvCxnSpPr>
              <a:cxnSpLocks/>
            </p:cNvCxnSpPr>
            <p:nvPr/>
          </p:nvCxnSpPr>
          <p:spPr>
            <a:xfrm>
              <a:off x="4185968" y="4409092"/>
              <a:ext cx="115686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1" name="テキスト ボックス 181">
              <a:extLst>
                <a:ext uri="{FF2B5EF4-FFF2-40B4-BE49-F238E27FC236}">
                  <a16:creationId xmlns:a16="http://schemas.microsoft.com/office/drawing/2014/main" id="{A16C17E3-B3F9-4BFC-AA66-689F90FC6559}"/>
                </a:ext>
              </a:extLst>
            </p:cNvPr>
            <p:cNvSpPr txBox="1"/>
            <p:nvPr/>
          </p:nvSpPr>
          <p:spPr>
            <a:xfrm>
              <a:off x="4074791" y="4225572"/>
              <a:ext cx="829593"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cxnSp>
          <p:nvCxnSpPr>
            <p:cNvPr id="182" name="直線矢印コネクタ 184">
              <a:extLst>
                <a:ext uri="{FF2B5EF4-FFF2-40B4-BE49-F238E27FC236}">
                  <a16:creationId xmlns:a16="http://schemas.microsoft.com/office/drawing/2014/main" id="{3CB97E6D-5184-41A0-8A32-543D225C75B8}"/>
                </a:ext>
              </a:extLst>
            </p:cNvPr>
            <p:cNvCxnSpPr>
              <a:cxnSpLocks/>
            </p:cNvCxnSpPr>
            <p:nvPr/>
          </p:nvCxnSpPr>
          <p:spPr>
            <a:xfrm>
              <a:off x="5325335" y="4409092"/>
              <a:ext cx="2930055"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86" name="テキスト ボックス 186">
              <a:extLst>
                <a:ext uri="{FF2B5EF4-FFF2-40B4-BE49-F238E27FC236}">
                  <a16:creationId xmlns:a16="http://schemas.microsoft.com/office/drawing/2014/main" id="{FFE70C0B-516D-4798-B9E0-F9415E32A8FE}"/>
                </a:ext>
              </a:extLst>
            </p:cNvPr>
            <p:cNvSpPr txBox="1"/>
            <p:nvPr/>
          </p:nvSpPr>
          <p:spPr>
            <a:xfrm>
              <a:off x="5332813" y="4225572"/>
              <a:ext cx="940776" cy="19831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sz="900" dirty="0">
                  <a:solidFill>
                    <a:srgbClr val="575757"/>
                  </a:solidFill>
                  <a:latin typeface="Trebuchet MS" panose="020B0603020202020204" pitchFamily="34" charset="0"/>
                  <a:ea typeface="Meiryo UI" panose="020B0604030504040204" pitchFamily="50" charset="-128"/>
                </a:rPr>
                <a:t>XXX</a:t>
              </a:r>
            </a:p>
          </p:txBody>
        </p:sp>
      </p:grpSp>
      <p:sp>
        <p:nvSpPr>
          <p:cNvPr id="119" name="Title 1">
            <a:extLst>
              <a:ext uri="{FF2B5EF4-FFF2-40B4-BE49-F238E27FC236}">
                <a16:creationId xmlns:a16="http://schemas.microsoft.com/office/drawing/2014/main" id="{2BE84FF2-6F81-4DEB-AC4E-A4A9D353034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3</a:t>
            </a:r>
            <a:r>
              <a:rPr kumimoji="1" lang="ja-JP" altLang="en-US" sz="2000" dirty="0"/>
              <a:t>）実施スケジュール</a:t>
            </a:r>
            <a:endParaRPr kumimoji="1" lang="en-US" sz="2000" dirty="0"/>
          </a:p>
        </p:txBody>
      </p:sp>
      <p:sp>
        <p:nvSpPr>
          <p:cNvPr id="120" name="Title 1">
            <a:extLst>
              <a:ext uri="{FF2B5EF4-FFF2-40B4-BE49-F238E27FC236}">
                <a16:creationId xmlns:a16="http://schemas.microsoft.com/office/drawing/2014/main" id="{9852A00E-8BD0-4366-A840-4C595CF7353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複数の研究開発を効率的に連携させるためのスケジュールを計画</a:t>
            </a:r>
            <a:endParaRPr kumimoji="1" lang="en-US" dirty="0">
              <a:solidFill>
                <a:schemeClr val="tx1"/>
              </a:solidFill>
            </a:endParaRPr>
          </a:p>
        </p:txBody>
      </p:sp>
      <p:cxnSp>
        <p:nvCxnSpPr>
          <p:cNvPr id="121" name="直線コネクタ 120">
            <a:extLst>
              <a:ext uri="{FF2B5EF4-FFF2-40B4-BE49-F238E27FC236}">
                <a16:creationId xmlns:a16="http://schemas.microsoft.com/office/drawing/2014/main" id="{1E886390-D8AA-4267-9D15-5EFA2ED8F55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41" name="Rectangle 145">
            <a:extLst>
              <a:ext uri="{FF2B5EF4-FFF2-40B4-BE49-F238E27FC236}">
                <a16:creationId xmlns:a16="http://schemas.microsoft.com/office/drawing/2014/main" id="{4E2AB045-06C8-48D6-8CFF-A22B848D5ABF}"/>
              </a:ext>
            </a:extLst>
          </p:cNvPr>
          <p:cNvSpPr/>
          <p:nvPr/>
        </p:nvSpPr>
        <p:spPr>
          <a:xfrm>
            <a:off x="714805" y="1285106"/>
            <a:ext cx="10800000" cy="975843"/>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研究開発・社会実装計画に記載した想定スケジュールを参考にして、研究開発項目・内容ごとの実施スケジュールを記載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前述の</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の達成状況を示す途中段階のマイルストーン、相互の取組の関係性、ステージゲート審査の希望タイミング等を記載（採択後、実際のマイルストーン、ステージゲートのタイミング、</a:t>
            </a:r>
            <a:r>
              <a:rPr kumimoji="1" lang="en-US" altLang="ja-JP" sz="1400" dirty="0" err="1">
                <a:solidFill>
                  <a:schemeClr val="tx1"/>
                </a:solidFill>
                <a:latin typeface="Meiryo UI" panose="020B0604030504040204" pitchFamily="50" charset="-128"/>
                <a:ea typeface="Meiryo UI" panose="020B0604030504040204" pitchFamily="50" charset="-128"/>
              </a:rPr>
              <a:t>KPI</a:t>
            </a:r>
            <a:r>
              <a:rPr kumimoji="1" lang="ja-JP" altLang="en-US" sz="1400" dirty="0" err="1">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各ステージの補助率等を調整する場合がある）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国による支援期間のみならず、プロジェクト終了後の社会実装に向けた取組スケジュール（必要な支援策・制度整備等）も記載すること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216">
            <a:extLst>
              <a:ext uri="{FF2B5EF4-FFF2-40B4-BE49-F238E27FC236}">
                <a16:creationId xmlns:a16="http://schemas.microsoft.com/office/drawing/2014/main" id="{B5C3EB69-CACC-473A-9E38-9488F8810BA8}"/>
              </a:ext>
            </a:extLst>
          </p:cNvPr>
          <p:cNvSpPr txBox="1"/>
          <p:nvPr/>
        </p:nvSpPr>
        <p:spPr>
          <a:xfrm>
            <a:off x="10571441" y="2964054"/>
            <a:ext cx="576457" cy="21259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事業化</a:t>
            </a:r>
            <a:endParaRPr kumimoji="1" lang="en-US" sz="900" dirty="0">
              <a:solidFill>
                <a:srgbClr val="575757"/>
              </a:solidFill>
              <a:latin typeface="Trebuchet MS" panose="020B0603020202020204" pitchFamily="34" charset="0"/>
              <a:ea typeface="Meiryo UI" panose="020B0604030504040204" pitchFamily="50" charset="-128"/>
            </a:endParaRPr>
          </a:p>
        </p:txBody>
      </p:sp>
      <p:cxnSp>
        <p:nvCxnSpPr>
          <p:cNvPr id="137" name="直線矢印コネクタ 158">
            <a:extLst>
              <a:ext uri="{FF2B5EF4-FFF2-40B4-BE49-F238E27FC236}">
                <a16:creationId xmlns:a16="http://schemas.microsoft.com/office/drawing/2014/main" id="{D7B0D142-CA97-4F0B-9374-6FE69C6D8B05}"/>
              </a:ext>
            </a:extLst>
          </p:cNvPr>
          <p:cNvCxnSpPr>
            <a:cxnSpLocks/>
          </p:cNvCxnSpPr>
          <p:nvPr/>
        </p:nvCxnSpPr>
        <p:spPr>
          <a:xfrm flipV="1">
            <a:off x="9981106" y="4412749"/>
            <a:ext cx="1139089" cy="6506"/>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139" name="矢印: 五方向 22">
            <a:extLst>
              <a:ext uri="{FF2B5EF4-FFF2-40B4-BE49-F238E27FC236}">
                <a16:creationId xmlns:a16="http://schemas.microsoft.com/office/drawing/2014/main" id="{3ADB5D8E-9D3E-4258-87A2-3BB1C84C4FC0}"/>
              </a:ext>
            </a:extLst>
          </p:cNvPr>
          <p:cNvSpPr/>
          <p:nvPr/>
        </p:nvSpPr>
        <p:spPr>
          <a:xfrm>
            <a:off x="9965623" y="3077435"/>
            <a:ext cx="779177" cy="344635"/>
          </a:xfrm>
          <a:prstGeom prst="homePlate">
            <a:avLst/>
          </a:prstGeom>
          <a:noFill/>
          <a:ln w="9525"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chemeClr val="tx1"/>
                </a:solidFill>
                <a:latin typeface="Trebuchet MS" panose="020B0603020202020204" pitchFamily="34" charset="0"/>
                <a:ea typeface="Meiryo UI" panose="020B0604030504040204" pitchFamily="50" charset="-128"/>
              </a:rPr>
              <a:t>社会実装</a:t>
            </a:r>
          </a:p>
        </p:txBody>
      </p:sp>
      <p:sp>
        <p:nvSpPr>
          <p:cNvPr id="146" name="テキスト ボックス 216">
            <a:extLst>
              <a:ext uri="{FF2B5EF4-FFF2-40B4-BE49-F238E27FC236}">
                <a16:creationId xmlns:a16="http://schemas.microsoft.com/office/drawing/2014/main" id="{DC80108B-F12D-4056-9F6F-CC55548BEBAE}"/>
              </a:ext>
            </a:extLst>
          </p:cNvPr>
          <p:cNvSpPr txBox="1"/>
          <p:nvPr/>
        </p:nvSpPr>
        <p:spPr>
          <a:xfrm>
            <a:off x="9865800" y="4220739"/>
            <a:ext cx="692227"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Trebuchet MS" panose="020B0603020202020204" pitchFamily="34" charset="0"/>
                <a:ea typeface="Meiryo UI" panose="020B0604030504040204" pitchFamily="50" charset="-128"/>
              </a:rPr>
              <a:t>XXX</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4" name="二等辺三角形 3"/>
          <p:cNvSpPr/>
          <p:nvPr/>
        </p:nvSpPr>
        <p:spPr>
          <a:xfrm flipV="1">
            <a:off x="5241771"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7" name="二等辺三角形 146"/>
          <p:cNvSpPr/>
          <p:nvPr/>
        </p:nvSpPr>
        <p:spPr>
          <a:xfrm flipV="1">
            <a:off x="6713919"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0" name="二等辺三角形 149"/>
          <p:cNvSpPr/>
          <p:nvPr/>
        </p:nvSpPr>
        <p:spPr>
          <a:xfrm flipV="1">
            <a:off x="8176647"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1" name="二等辺三角形 150"/>
          <p:cNvSpPr/>
          <p:nvPr/>
        </p:nvSpPr>
        <p:spPr>
          <a:xfrm flipV="1">
            <a:off x="9901753" y="4233301"/>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2" name="二等辺三角形 151"/>
          <p:cNvSpPr/>
          <p:nvPr/>
        </p:nvSpPr>
        <p:spPr>
          <a:xfrm flipV="1">
            <a:off x="5233915"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3" name="二等辺三角形 152"/>
          <p:cNvSpPr/>
          <p:nvPr/>
        </p:nvSpPr>
        <p:spPr>
          <a:xfrm flipV="1">
            <a:off x="6706063"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5" name="二等辺三角形 154"/>
          <p:cNvSpPr/>
          <p:nvPr/>
        </p:nvSpPr>
        <p:spPr>
          <a:xfrm flipV="1">
            <a:off x="9893897" y="496073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6" name="二等辺三角形 155"/>
          <p:cNvSpPr/>
          <p:nvPr/>
        </p:nvSpPr>
        <p:spPr>
          <a:xfrm flipV="1">
            <a:off x="5243340"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8" name="二等辺三角形 157"/>
          <p:cNvSpPr/>
          <p:nvPr/>
        </p:nvSpPr>
        <p:spPr>
          <a:xfrm flipV="1">
            <a:off x="8178216"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1" name="二等辺三角形 160"/>
          <p:cNvSpPr/>
          <p:nvPr/>
        </p:nvSpPr>
        <p:spPr>
          <a:xfrm flipV="1">
            <a:off x="9903322" y="555462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3" name="二等辺三角形 162"/>
          <p:cNvSpPr/>
          <p:nvPr/>
        </p:nvSpPr>
        <p:spPr>
          <a:xfrm flipV="1">
            <a:off x="8707686" y="4971733"/>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4" name="二等辺三角形 163"/>
          <p:cNvSpPr/>
          <p:nvPr/>
        </p:nvSpPr>
        <p:spPr>
          <a:xfrm flipV="1">
            <a:off x="5219773" y="6263208"/>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68" name="二等辺三角形 167"/>
          <p:cNvSpPr/>
          <p:nvPr/>
        </p:nvSpPr>
        <p:spPr>
          <a:xfrm flipV="1">
            <a:off x="8189214" y="6253782"/>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1" name="二等辺三角形 170"/>
          <p:cNvSpPr/>
          <p:nvPr/>
        </p:nvSpPr>
        <p:spPr>
          <a:xfrm flipV="1">
            <a:off x="8426457" y="6660706"/>
            <a:ext cx="108000"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8" name="テキスト ボックス 17"/>
          <p:cNvSpPr txBox="1"/>
          <p:nvPr/>
        </p:nvSpPr>
        <p:spPr>
          <a:xfrm>
            <a:off x="8372710" y="6569568"/>
            <a:ext cx="1281933" cy="26624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rgbClr val="575757"/>
                </a:solidFill>
                <a:latin typeface="Meiryo UI" panose="020B0604030504040204" pitchFamily="50" charset="-128"/>
                <a:ea typeface="Meiryo UI" panose="020B0604030504040204" pitchFamily="50" charset="-128"/>
              </a:rPr>
              <a:t>:</a:t>
            </a:r>
            <a:r>
              <a:rPr kumimoji="1" lang="ja-JP" altLang="en-US" sz="900" dirty="0">
                <a:solidFill>
                  <a:srgbClr val="575757"/>
                </a:solidFill>
                <a:latin typeface="Meiryo UI" panose="020B0604030504040204" pitchFamily="50" charset="-128"/>
                <a:ea typeface="Meiryo UI" panose="020B0604030504040204" pitchFamily="50" charset="-128"/>
              </a:rPr>
              <a:t>ステージゲート審査</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 name="直線矢印コネクタ 20"/>
          <p:cNvCxnSpPr/>
          <p:nvPr/>
        </p:nvCxnSpPr>
        <p:spPr>
          <a:xfrm>
            <a:off x="7796651" y="4498675"/>
            <a:ext cx="0" cy="540000"/>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cxnSp>
        <p:nvCxnSpPr>
          <p:cNvPr id="205" name="直線矢印コネクタ 204"/>
          <p:cNvCxnSpPr/>
          <p:nvPr/>
        </p:nvCxnSpPr>
        <p:spPr>
          <a:xfrm>
            <a:off x="6070778" y="4484742"/>
            <a:ext cx="0" cy="1868667"/>
          </a:xfrm>
          <a:prstGeom prst="straightConnector1">
            <a:avLst/>
          </a:prstGeom>
          <a:ln w="9525" cap="rnd">
            <a:solidFill>
              <a:schemeClr val="tx1">
                <a:lumMod val="60000"/>
                <a:lumOff val="40000"/>
              </a:schemeClr>
            </a:solidFill>
            <a:prstDash val="solid"/>
            <a:round/>
            <a:headEnd type="triangle"/>
            <a:tailEnd type="triangle"/>
          </a:ln>
          <a:effectLst>
            <a:glow rad="127000">
              <a:schemeClr val="bg1"/>
            </a:glow>
          </a:effectLst>
        </p:spPr>
        <p:style>
          <a:lnRef idx="1">
            <a:schemeClr val="accent1"/>
          </a:lnRef>
          <a:fillRef idx="0">
            <a:schemeClr val="accent1"/>
          </a:fillRef>
          <a:effectRef idx="0">
            <a:schemeClr val="accent1"/>
          </a:effectRef>
          <a:fontRef idx="minor">
            <a:schemeClr val="tx1"/>
          </a:fontRef>
        </p:style>
      </p:cxnSp>
      <p:sp>
        <p:nvSpPr>
          <p:cNvPr id="206" name="テキスト ボックス 205"/>
          <p:cNvSpPr txBox="1"/>
          <p:nvPr/>
        </p:nvSpPr>
        <p:spPr>
          <a:xfrm>
            <a:off x="7734461" y="4609584"/>
            <a:ext cx="530162" cy="28135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207" name="テキスト ボックス 206"/>
          <p:cNvSpPr txBox="1"/>
          <p:nvPr/>
        </p:nvSpPr>
        <p:spPr>
          <a:xfrm>
            <a:off x="6013452" y="5308334"/>
            <a:ext cx="571755" cy="28128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連携</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0" name="直線矢印コネクタ 209"/>
          <p:cNvCxnSpPr/>
          <p:nvPr/>
        </p:nvCxnSpPr>
        <p:spPr>
          <a:xfrm flipV="1">
            <a:off x="9961668" y="4498675"/>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211" name="直線矢印コネクタ 210"/>
          <p:cNvCxnSpPr/>
          <p:nvPr/>
        </p:nvCxnSpPr>
        <p:spPr>
          <a:xfrm flipV="1">
            <a:off x="10020749" y="4495392"/>
            <a:ext cx="0" cy="1049803"/>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2" name="テキスト ボックス 211"/>
          <p:cNvSpPr txBox="1"/>
          <p:nvPr/>
        </p:nvSpPr>
        <p:spPr>
          <a:xfrm>
            <a:off x="9943573" y="4748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cxnSp>
        <p:nvCxnSpPr>
          <p:cNvPr id="213" name="直線矢印コネクタ 212"/>
          <p:cNvCxnSpPr/>
          <p:nvPr/>
        </p:nvCxnSpPr>
        <p:spPr>
          <a:xfrm flipV="1">
            <a:off x="8237517" y="5773141"/>
            <a:ext cx="0" cy="432000"/>
          </a:xfrm>
          <a:prstGeom prst="straightConnector1">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14" name="テキスト ボックス 213"/>
          <p:cNvSpPr txBox="1"/>
          <p:nvPr/>
        </p:nvSpPr>
        <p:spPr>
          <a:xfrm>
            <a:off x="8164891" y="5926692"/>
            <a:ext cx="781194" cy="24548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成果活用</a:t>
            </a:r>
            <a:endParaRPr kumimoji="1" lang="en-US" altLang="ja-JP" sz="900" dirty="0">
              <a:solidFill>
                <a:srgbClr val="575757"/>
              </a:solidFill>
              <a:latin typeface="Meiryo UI" panose="020B0604030504040204" pitchFamily="50" charset="-128"/>
              <a:ea typeface="Meiryo UI" panose="020B0604030504040204" pitchFamily="50" charset="-128"/>
            </a:endParaRPr>
          </a:p>
        </p:txBody>
      </p:sp>
      <p:sp>
        <p:nvSpPr>
          <p:cNvPr id="30" name="角丸四角形 29"/>
          <p:cNvSpPr/>
          <p:nvPr/>
        </p:nvSpPr>
        <p:spPr>
          <a:xfrm>
            <a:off x="8372710" y="6247168"/>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5" name="角丸四角形 214"/>
          <p:cNvSpPr/>
          <p:nvPr/>
        </p:nvSpPr>
        <p:spPr>
          <a:xfrm>
            <a:off x="10112212" y="5530181"/>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6" name="角丸四角形 215"/>
          <p:cNvSpPr/>
          <p:nvPr/>
        </p:nvSpPr>
        <p:spPr>
          <a:xfrm>
            <a:off x="10112212" y="5022345"/>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7" name="角丸四角形 216"/>
          <p:cNvSpPr/>
          <p:nvPr/>
        </p:nvSpPr>
        <p:spPr>
          <a:xfrm>
            <a:off x="10112212" y="3940102"/>
            <a:ext cx="790143" cy="296842"/>
          </a:xfrm>
          <a:prstGeom prst="roundRect">
            <a:avLst/>
          </a:prstGeom>
          <a:solidFill>
            <a:schemeClr val="tx2">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err="1">
                <a:solidFill>
                  <a:srgbClr val="575757"/>
                </a:solidFill>
                <a:latin typeface="Meiryo UI" panose="020B0604030504040204" pitchFamily="50" charset="-128"/>
                <a:ea typeface="Meiryo UI" panose="020B0604030504040204" pitchFamily="50" charset="-128"/>
              </a:rPr>
              <a:t>KPI:XXX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19" name="角丸四角形 218"/>
          <p:cNvSpPr/>
          <p:nvPr/>
        </p:nvSpPr>
        <p:spPr>
          <a:xfrm>
            <a:off x="6299563" y="391501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4" name="角丸四角形 223"/>
          <p:cNvSpPr/>
          <p:nvPr/>
        </p:nvSpPr>
        <p:spPr>
          <a:xfrm>
            <a:off x="6300970" y="4642732"/>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5" name="角丸四角形 224"/>
          <p:cNvSpPr/>
          <p:nvPr/>
        </p:nvSpPr>
        <p:spPr>
          <a:xfrm>
            <a:off x="7752232" y="3906811"/>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6" name="角丸四角形 225"/>
          <p:cNvSpPr/>
          <p:nvPr/>
        </p:nvSpPr>
        <p:spPr>
          <a:xfrm>
            <a:off x="8289937" y="4651125"/>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7" name="角丸四角形 226"/>
          <p:cNvSpPr/>
          <p:nvPr/>
        </p:nvSpPr>
        <p:spPr>
          <a:xfrm>
            <a:off x="7761072"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28" name="角丸四角形 227"/>
          <p:cNvSpPr/>
          <p:nvPr/>
        </p:nvSpPr>
        <p:spPr>
          <a:xfrm>
            <a:off x="4809751" y="3907758"/>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0" name="角丸四角形 229"/>
          <p:cNvSpPr/>
          <p:nvPr/>
        </p:nvSpPr>
        <p:spPr>
          <a:xfrm>
            <a:off x="4820399" y="4632274"/>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1" name="角丸四角形 230"/>
          <p:cNvSpPr/>
          <p:nvPr/>
        </p:nvSpPr>
        <p:spPr>
          <a:xfrm>
            <a:off x="4820399" y="5236289"/>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5" name="角丸四角形 234"/>
          <p:cNvSpPr/>
          <p:nvPr/>
        </p:nvSpPr>
        <p:spPr>
          <a:xfrm>
            <a:off x="4803050" y="5942976"/>
            <a:ext cx="936000" cy="315753"/>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Meiryo UI" panose="020B0604030504040204" pitchFamily="50" charset="-128"/>
                <a:ea typeface="Meiryo UI" panose="020B0604030504040204" pitchFamily="50" charset="-128"/>
              </a:rPr>
              <a:t>マイルストーン</a:t>
            </a:r>
            <a:r>
              <a:rPr kumimoji="1" lang="en-US" altLang="ja-JP" sz="900" dirty="0">
                <a:solidFill>
                  <a:srgbClr val="575757"/>
                </a:solidFill>
                <a:latin typeface="Meiryo UI" panose="020B0604030504040204" pitchFamily="50" charset="-128"/>
                <a:ea typeface="Meiryo UI" panose="020B0604030504040204" pitchFamily="50" charset="-128"/>
              </a:rPr>
              <a:t>:</a:t>
            </a:r>
          </a:p>
          <a:p>
            <a:pPr algn="ctr"/>
            <a:r>
              <a:rPr kumimoji="1" lang="en-US" altLang="ja-JP" sz="900" dirty="0">
                <a:solidFill>
                  <a:srgbClr val="575757"/>
                </a:solidFill>
                <a:latin typeface="Meiryo UI" panose="020B0604030504040204" pitchFamily="50" charset="-128"/>
                <a:ea typeface="Meiryo UI" panose="020B0604030504040204" pitchFamily="50" charset="-128"/>
              </a:rPr>
              <a:t>XXX</a:t>
            </a:r>
            <a:endParaRPr kumimoji="1" lang="ja-JP" altLang="en-US" sz="900" dirty="0">
              <a:solidFill>
                <a:srgbClr val="575757"/>
              </a:solidFill>
              <a:latin typeface="Meiryo UI" panose="020B0604030504040204" pitchFamily="50" charset="-128"/>
              <a:ea typeface="Meiryo UI" panose="020B0604030504040204" pitchFamily="50" charset="-128"/>
            </a:endParaRPr>
          </a:p>
        </p:txBody>
      </p:sp>
      <p:sp>
        <p:nvSpPr>
          <p:cNvPr id="236" name="Rectangle 71">
            <a:extLst>
              <a:ext uri="{FF2B5EF4-FFF2-40B4-BE49-F238E27FC236}">
                <a16:creationId xmlns:a16="http://schemas.microsoft.com/office/drawing/2014/main" id="{4ABEE4DC-A224-4584-A265-61517CB56A4D}"/>
              </a:ext>
            </a:extLst>
          </p:cNvPr>
          <p:cNvSpPr/>
          <p:nvPr/>
        </p:nvSpPr>
        <p:spPr>
          <a:xfrm>
            <a:off x="498759" y="3642619"/>
            <a:ext cx="1133618" cy="2872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研究開発項目</a:t>
            </a:r>
          </a:p>
        </p:txBody>
      </p:sp>
      <p:sp>
        <p:nvSpPr>
          <p:cNvPr id="237" name="Rectangle 71">
            <a:extLst>
              <a:ext uri="{FF2B5EF4-FFF2-40B4-BE49-F238E27FC236}">
                <a16:creationId xmlns:a16="http://schemas.microsoft.com/office/drawing/2014/main" id="{4ABEE4DC-A224-4584-A265-61517CB56A4D}"/>
              </a:ext>
            </a:extLst>
          </p:cNvPr>
          <p:cNvSpPr/>
          <p:nvPr/>
        </p:nvSpPr>
        <p:spPr>
          <a:xfrm>
            <a:off x="1462080" y="3584656"/>
            <a:ext cx="1281058" cy="309946"/>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研究開発内容</a:t>
            </a:r>
            <a:endPar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a:p>
            <a:pPr algn="ct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総事業規模</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ja-JP" altLang="en-US"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国費負担額</a:t>
            </a:r>
            <a:r>
              <a:rPr lang="en-US" altLang="ja-JP" sz="8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r>
              <a:rPr lang="en-US" altLang="ja-JP"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rPr>
              <a:t>※</a:t>
            </a:r>
            <a:endParaRPr lang="ja-JP" altLang="en-US" sz="800" baseline="30000" dirty="0">
              <a:solidFill>
                <a:schemeClr val="tx1"/>
              </a:solidFill>
              <a:latin typeface="Trebuchet MS" panose="020B0603020202020204" pitchFamily="34" charset="0"/>
              <a:ea typeface="Meiryo UI" panose="020B0604030504040204" pitchFamily="50" charset="-128"/>
              <a:cs typeface="Arial" panose="020B0604020202020204" pitchFamily="34" charset="0"/>
              <a:sym typeface="Arial" panose="020B0604020202020204" pitchFamily="34" charset="0"/>
            </a:endParaRPr>
          </a:p>
        </p:txBody>
      </p:sp>
      <p:sp>
        <p:nvSpPr>
          <p:cNvPr id="238" name="二等辺三角形 237"/>
          <p:cNvSpPr/>
          <p:nvPr/>
        </p:nvSpPr>
        <p:spPr>
          <a:xfrm>
            <a:off x="6993584" y="3417883"/>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39" name="テキスト ボックス 216">
            <a:extLst>
              <a:ext uri="{FF2B5EF4-FFF2-40B4-BE49-F238E27FC236}">
                <a16:creationId xmlns:a16="http://schemas.microsoft.com/office/drawing/2014/main" id="{B5C3EB69-CACC-473A-9E38-9488F8810BA8}"/>
              </a:ext>
            </a:extLst>
          </p:cNvPr>
          <p:cNvSpPr txBox="1"/>
          <p:nvPr/>
        </p:nvSpPr>
        <p:spPr>
          <a:xfrm>
            <a:off x="6424224" y="3569064"/>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大阪万博への出展</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240" name="二等辺三角形 239"/>
          <p:cNvSpPr/>
          <p:nvPr/>
        </p:nvSpPr>
        <p:spPr>
          <a:xfrm>
            <a:off x="8720260" y="3419451"/>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1" name="テキスト ボックス 216">
            <a:extLst>
              <a:ext uri="{FF2B5EF4-FFF2-40B4-BE49-F238E27FC236}">
                <a16:creationId xmlns:a16="http://schemas.microsoft.com/office/drawing/2014/main" id="{B5C3EB69-CACC-473A-9E38-9488F8810BA8}"/>
              </a:ext>
            </a:extLst>
          </p:cNvPr>
          <p:cNvSpPr txBox="1"/>
          <p:nvPr/>
        </p:nvSpPr>
        <p:spPr>
          <a:xfrm>
            <a:off x="8129708" y="3570632"/>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Trebuchet MS" panose="020B0603020202020204" pitchFamily="34" charset="0"/>
                <a:ea typeface="Meiryo UI" panose="020B0604030504040204" pitchFamily="50" charset="-128"/>
              </a:rPr>
              <a:t>国際標準化</a:t>
            </a:r>
            <a:endParaRPr kumimoji="1" lang="en-US" sz="900" dirty="0">
              <a:solidFill>
                <a:srgbClr val="575757"/>
              </a:solidFill>
              <a:latin typeface="Trebuchet MS" panose="020B0603020202020204" pitchFamily="34" charset="0"/>
              <a:ea typeface="Meiryo UI" panose="020B0604030504040204" pitchFamily="50" charset="-128"/>
            </a:endParaRPr>
          </a:p>
        </p:txBody>
      </p:sp>
      <p:sp>
        <p:nvSpPr>
          <p:cNvPr id="154" name="二等辺三角形 153"/>
          <p:cNvSpPr/>
          <p:nvPr/>
        </p:nvSpPr>
        <p:spPr>
          <a:xfrm>
            <a:off x="10445429" y="3425548"/>
            <a:ext cx="144000" cy="144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accent2">
                  <a:lumMod val="75000"/>
                </a:schemeClr>
              </a:solidFill>
              <a:latin typeface="Meiryo UI" panose="020B0604030504040204" pitchFamily="50" charset="-128"/>
              <a:ea typeface="Meiryo UI" panose="020B0604030504040204" pitchFamily="50" charset="-128"/>
            </a:endParaRPr>
          </a:p>
        </p:txBody>
      </p:sp>
      <p:sp>
        <p:nvSpPr>
          <p:cNvPr id="157" name="テキスト ボックス 216">
            <a:extLst>
              <a:ext uri="{FF2B5EF4-FFF2-40B4-BE49-F238E27FC236}">
                <a16:creationId xmlns:a16="http://schemas.microsoft.com/office/drawing/2014/main" id="{B5C3EB69-CACC-473A-9E38-9488F8810BA8}"/>
              </a:ext>
            </a:extLst>
          </p:cNvPr>
          <p:cNvSpPr txBox="1"/>
          <p:nvPr/>
        </p:nvSpPr>
        <p:spPr>
          <a:xfrm>
            <a:off x="9854877" y="3576729"/>
            <a:ext cx="1282719" cy="2103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Trebuchet MS" panose="020B0603020202020204" pitchFamily="34" charset="0"/>
                <a:ea typeface="Meiryo UI" panose="020B0604030504040204" pitchFamily="50" charset="-128"/>
              </a:rPr>
              <a:t>（</a:t>
            </a:r>
            <a:r>
              <a:rPr kumimoji="1" lang="en-US" altLang="ja-JP" sz="900" dirty="0">
                <a:solidFill>
                  <a:schemeClr val="tx1"/>
                </a:solidFill>
                <a:latin typeface="Trebuchet MS" panose="020B0603020202020204" pitchFamily="34" charset="0"/>
                <a:ea typeface="Meiryo UI" panose="020B0604030504040204" pitchFamily="50" charset="-128"/>
              </a:rPr>
              <a:t>XX</a:t>
            </a:r>
            <a:r>
              <a:rPr kumimoji="1" lang="ja-JP" altLang="en-US" sz="900" dirty="0">
                <a:solidFill>
                  <a:schemeClr val="tx1"/>
                </a:solidFill>
                <a:latin typeface="Trebuchet MS" panose="020B0603020202020204" pitchFamily="34" charset="0"/>
                <a:ea typeface="Meiryo UI" panose="020B0604030504040204" pitchFamily="50" charset="-128"/>
              </a:rPr>
              <a:t>法規制緩和）</a:t>
            </a:r>
            <a:endParaRPr kumimoji="1" lang="en-US" sz="900" dirty="0">
              <a:solidFill>
                <a:schemeClr val="tx1"/>
              </a:solidFill>
              <a:latin typeface="Trebuchet MS" panose="020B0603020202020204" pitchFamily="34" charset="0"/>
              <a:ea typeface="Meiryo UI" panose="020B0604030504040204" pitchFamily="50" charset="-128"/>
            </a:endParaRPr>
          </a:p>
        </p:txBody>
      </p:sp>
      <p:sp>
        <p:nvSpPr>
          <p:cNvPr id="2" name="テキスト ボックス 1"/>
          <p:cNvSpPr txBox="1"/>
          <p:nvPr/>
        </p:nvSpPr>
        <p:spPr>
          <a:xfrm>
            <a:off x="308881" y="6540489"/>
            <a:ext cx="5376699" cy="33147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総事業規模は、実施者の自己負担も含めた総投資額、国費負担額は</a:t>
            </a:r>
            <a:r>
              <a:rPr kumimoji="1" lang="en-US" altLang="ja-JP" sz="900" dirty="0" err="1">
                <a:solidFill>
                  <a:schemeClr val="tx1"/>
                </a:solidFill>
                <a:latin typeface="Meiryo UI" panose="020B0604030504040204" pitchFamily="50" charset="-128"/>
                <a:ea typeface="Meiryo UI" panose="020B0604030504040204" pitchFamily="50" charset="-128"/>
              </a:rPr>
              <a:t>NEDO</a:t>
            </a:r>
            <a:r>
              <a:rPr kumimoji="1" lang="ja-JP" altLang="en-US" sz="900" dirty="0">
                <a:solidFill>
                  <a:schemeClr val="tx1"/>
                </a:solidFill>
                <a:latin typeface="Meiryo UI" panose="020B0604030504040204" pitchFamily="50" charset="-128"/>
                <a:ea typeface="Meiryo UI" panose="020B0604030504040204" pitchFamily="50" charset="-128"/>
              </a:rPr>
              <a:t>からの委託費・補助金の額</a:t>
            </a:r>
          </a:p>
        </p:txBody>
      </p:sp>
    </p:spTree>
    <p:extLst>
      <p:ext uri="{BB962C8B-B14F-4D97-AF65-F5344CB8AC3E}">
        <p14:creationId xmlns:p14="http://schemas.microsoft.com/office/powerpoint/2010/main" val="4021717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81E249CE-42CF-462D-943D-50EF414DF007}"/>
              </a:ext>
            </a:extLst>
          </p:cNvPr>
          <p:cNvGrpSpPr/>
          <p:nvPr/>
        </p:nvGrpSpPr>
        <p:grpSpPr>
          <a:xfrm>
            <a:off x="636775" y="2554360"/>
            <a:ext cx="3984921" cy="288894"/>
            <a:chOff x="627321" y="2086253"/>
            <a:chExt cx="3125941" cy="759600"/>
          </a:xfrm>
        </p:grpSpPr>
        <p:sp>
          <p:nvSpPr>
            <p:cNvPr id="43" name="ee4pHeader1">
              <a:extLst>
                <a:ext uri="{FF2B5EF4-FFF2-40B4-BE49-F238E27FC236}">
                  <a16:creationId xmlns:a16="http://schemas.microsoft.com/office/drawing/2014/main" id="{BC8C8B61-9A3C-4035-8FDB-DFE20F289C54}"/>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実施体制図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4" name="Straight Connector 43">
              <a:extLst>
                <a:ext uri="{FF2B5EF4-FFF2-40B4-BE49-F238E27FC236}">
                  <a16:creationId xmlns:a16="http://schemas.microsoft.com/office/drawing/2014/main" id="{881A13F7-648F-4F6D-BBD7-685D7E614F4F}"/>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0214D6FF-2642-4C99-AE96-0A8C9C1A2C3F}"/>
              </a:ext>
            </a:extLst>
          </p:cNvPr>
          <p:cNvGrpSpPr/>
          <p:nvPr/>
        </p:nvGrpSpPr>
        <p:grpSpPr>
          <a:xfrm>
            <a:off x="5488624" y="2501428"/>
            <a:ext cx="6470650" cy="332399"/>
            <a:chOff x="627321" y="2086253"/>
            <a:chExt cx="3125941" cy="759600"/>
          </a:xfrm>
        </p:grpSpPr>
        <p:sp>
          <p:nvSpPr>
            <p:cNvPr id="46" name="ee4pHeader1">
              <a:extLst>
                <a:ext uri="{FF2B5EF4-FFF2-40B4-BE49-F238E27FC236}">
                  <a16:creationId xmlns:a16="http://schemas.microsoft.com/office/drawing/2014/main" id="{C6D9887E-1950-4808-B0B6-EC9747578741}"/>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各主体の役割と連携方法</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8" name="Straight Connector 47">
              <a:extLst>
                <a:ext uri="{FF2B5EF4-FFF2-40B4-BE49-F238E27FC236}">
                  <a16:creationId xmlns:a16="http://schemas.microsoft.com/office/drawing/2014/main" id="{EB9030DF-8EB5-4377-A9B4-864F12698D2A}"/>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ee4pContent3">
            <a:extLst>
              <a:ext uri="{FF2B5EF4-FFF2-40B4-BE49-F238E27FC236}">
                <a16:creationId xmlns:a16="http://schemas.microsoft.com/office/drawing/2014/main" id="{6FD42FB5-781A-42A4-990B-477972AC40B6}"/>
              </a:ext>
            </a:extLst>
          </p:cNvPr>
          <p:cNvSpPr txBox="1"/>
          <p:nvPr/>
        </p:nvSpPr>
        <p:spPr>
          <a:xfrm>
            <a:off x="5488623" y="2939413"/>
            <a:ext cx="6470651" cy="383944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a:buSzPct val="100000"/>
              <a:buFont typeface="Trebuchet MS" panose="020B0603020202020204" pitchFamily="34" charset="0"/>
              <a:buChar char="​"/>
            </a:pPr>
            <a:r>
              <a:rPr lang="ja-JP" altLang="en-US" sz="1400" dirty="0">
                <a:solidFill>
                  <a:srgbClr val="295E7E"/>
                </a:solidFill>
                <a:ea typeface="Meiryo UI" panose="020B0604030504040204" pitchFamily="50" charset="-128"/>
              </a:rPr>
              <a:t> 各主体の役割</a:t>
            </a:r>
            <a:endParaRPr lang="en-US" altLang="ja-JP" sz="1200" dirty="0">
              <a:ea typeface="Meiryo UI" panose="020B0604030504040204" pitchFamily="50" charset="-128"/>
            </a:endParaRPr>
          </a:p>
          <a:p>
            <a:pPr lvl="1">
              <a:buSzPct val="100000"/>
            </a:pPr>
            <a:r>
              <a:rPr lang="ja-JP" altLang="en-US" sz="1200" dirty="0">
                <a:ea typeface="Meiryo UI" panose="020B0604030504040204" pitchFamily="50" charset="-128"/>
              </a:rPr>
              <a:t>研究開発項目１全体の取りまとめは、</a:t>
            </a:r>
            <a:r>
              <a:rPr lang="en-US" altLang="ja-JP" sz="1200" dirty="0">
                <a:ea typeface="Meiryo UI" panose="020B0604030504040204" pitchFamily="50" charset="-128"/>
              </a:rPr>
              <a:t>A</a:t>
            </a:r>
            <a:r>
              <a:rPr lang="ja-JP" altLang="en-US" sz="1200" dirty="0">
                <a:ea typeface="Meiryo UI" panose="020B0604030504040204" pitchFamily="50" charset="-128"/>
              </a:rPr>
              <a:t>社が行う</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A</a:t>
            </a:r>
            <a:r>
              <a:rPr lang="ja-JP" altLang="en-US" sz="1200" dirty="0">
                <a:ea typeface="Meiryo UI" panose="020B0604030504040204" pitchFamily="50" charset="-128"/>
              </a:rPr>
              <a:t>社は、</a:t>
            </a:r>
            <a:r>
              <a:rPr kumimoji="1" lang="en-US" altLang="ja-JP" sz="1200" dirty="0">
                <a:ea typeface="Meiryo UI" panose="020B0604030504040204" pitchFamily="50" charset="-128"/>
              </a:rPr>
              <a:t>XXX</a:t>
            </a:r>
            <a:r>
              <a:rPr kumimoji="1"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B</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C</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D</a:t>
            </a:r>
            <a:r>
              <a:rPr lang="ja-JP" altLang="en-US" sz="1200" dirty="0">
                <a:ea typeface="Meiryo UI" panose="020B0604030504040204" pitchFamily="50" charset="-128"/>
              </a:rPr>
              <a:t>社は、</a:t>
            </a:r>
            <a:r>
              <a:rPr lang="en-US" altLang="ja-JP" sz="1200" dirty="0">
                <a:ea typeface="Meiryo UI" panose="020B0604030504040204" pitchFamily="50" charset="-128"/>
              </a:rPr>
              <a:t>XXX</a:t>
            </a:r>
            <a:r>
              <a:rPr lang="ja-JP" altLang="en-US" sz="1200" dirty="0">
                <a:ea typeface="Meiryo UI" panose="020B0604030504040204" pitchFamily="50" charset="-128"/>
              </a:rPr>
              <a:t>を担当する</a:t>
            </a:r>
            <a:endParaRPr lang="en-US" altLang="ja-JP" sz="1200" dirty="0">
              <a:solidFill>
                <a:srgbClr val="575757"/>
              </a:solidFill>
              <a:ea typeface="Meiryo UI" panose="020B0604030504040204" pitchFamily="50" charset="-128"/>
            </a:endParaRPr>
          </a:p>
          <a:p>
            <a:pPr lvl="1">
              <a:buSzPct val="100000"/>
            </a:pPr>
            <a:endParaRPr lang="en-US" altLang="ja-JP" sz="1200" dirty="0">
              <a:ea typeface="Meiryo UI" panose="020B0604030504040204" pitchFamily="50" charset="-128"/>
            </a:endParaRPr>
          </a:p>
          <a:p>
            <a:pPr>
              <a:buSzPct val="100000"/>
              <a:buFont typeface="Trebuchet MS" panose="020B0603020202020204" pitchFamily="34" charset="0"/>
              <a:buChar char="​"/>
            </a:pPr>
            <a:r>
              <a:rPr lang="ja-JP" altLang="en-US" sz="1400" dirty="0">
                <a:solidFill>
                  <a:schemeClr val="tx2"/>
                </a:solidFill>
                <a:ea typeface="Meiryo UI" panose="020B0604030504040204" pitchFamily="50" charset="-128"/>
              </a:rPr>
              <a:t>研究開発における連携方法（共同提案者間の連携）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marL="108000" lvl="1" indent="0">
              <a:buSzPct val="100000"/>
              <a:buNone/>
            </a:pPr>
            <a:endParaRPr lang="en-US" altLang="ja-JP" sz="1200" dirty="0">
              <a:ea typeface="Meiryo UI" panose="020B0604030504040204" pitchFamily="50" charset="-128"/>
            </a:endParaRPr>
          </a:p>
          <a:p>
            <a:pPr>
              <a:buSzPct val="100000"/>
            </a:pPr>
            <a:r>
              <a:rPr lang="ja-JP" altLang="en-US" sz="1400" dirty="0">
                <a:solidFill>
                  <a:schemeClr val="tx2"/>
                </a:solidFill>
                <a:ea typeface="Meiryo UI" panose="020B0604030504040204" pitchFamily="50" charset="-128"/>
              </a:rPr>
              <a:t>共同提案者以外の本プロジェクトにおける他実施者等との連携</a:t>
            </a:r>
            <a:endParaRPr lang="en-US" altLang="ja-JP" sz="1400" dirty="0">
              <a:solidFill>
                <a:schemeClr val="tx2"/>
              </a:solidFill>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a:p>
            <a:pPr lvl="1">
              <a:buSzPct val="100000"/>
            </a:pPr>
            <a:endParaRPr lang="en-US" altLang="ja-JP" sz="1200" dirty="0">
              <a:solidFill>
                <a:srgbClr val="575757"/>
              </a:solidFill>
              <a:ea typeface="Meiryo UI" panose="020B0604030504040204" pitchFamily="50" charset="-128"/>
            </a:endParaRPr>
          </a:p>
          <a:p>
            <a:pPr>
              <a:buSzPct val="100000"/>
            </a:pPr>
            <a:r>
              <a:rPr lang="ja-JP" altLang="en-US" sz="1400" dirty="0">
                <a:solidFill>
                  <a:srgbClr val="295E7E"/>
                </a:solidFill>
                <a:ea typeface="Meiryo UI" panose="020B0604030504040204" pitchFamily="50" charset="-128"/>
              </a:rPr>
              <a:t>中小・ベンチャー企業の参画</a:t>
            </a:r>
            <a:endParaRPr lang="en-US" altLang="ja-JP" sz="1200" dirty="0">
              <a:ea typeface="Meiryo UI" panose="020B0604030504040204" pitchFamily="50" charset="-128"/>
            </a:endParaRPr>
          </a:p>
          <a:p>
            <a:pPr lvl="1">
              <a:buSzPct val="100000"/>
            </a:pPr>
            <a:r>
              <a:rPr lang="en-US" altLang="ja-JP" sz="1200" dirty="0">
                <a:ea typeface="Meiryo UI" panose="020B0604030504040204" pitchFamily="50" charset="-128"/>
              </a:rPr>
              <a:t>XXX</a:t>
            </a:r>
          </a:p>
          <a:p>
            <a:pPr lvl="1">
              <a:buSzPct val="100000"/>
            </a:pPr>
            <a:r>
              <a:rPr lang="en-US" altLang="ja-JP" sz="1200" dirty="0">
                <a:ea typeface="Meiryo UI" panose="020B0604030504040204" pitchFamily="50" charset="-128"/>
              </a:rPr>
              <a:t>XXX</a:t>
            </a:r>
          </a:p>
        </p:txBody>
      </p:sp>
      <p:sp>
        <p:nvSpPr>
          <p:cNvPr id="55" name="Rectangle 54">
            <a:extLst>
              <a:ext uri="{FF2B5EF4-FFF2-40B4-BE49-F238E27FC236}">
                <a16:creationId xmlns:a16="http://schemas.microsoft.com/office/drawing/2014/main" id="{8B57006C-4866-44A7-A95C-90FFF3FE7DBE}"/>
              </a:ext>
            </a:extLst>
          </p:cNvPr>
          <p:cNvSpPr/>
          <p:nvPr/>
        </p:nvSpPr>
        <p:spPr>
          <a:xfrm>
            <a:off x="281935"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C</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sp>
        <p:nvSpPr>
          <p:cNvPr id="56" name="Rectangle 55">
            <a:extLst>
              <a:ext uri="{FF2B5EF4-FFF2-40B4-BE49-F238E27FC236}">
                <a16:creationId xmlns:a16="http://schemas.microsoft.com/office/drawing/2014/main" id="{6E910623-2897-4881-BED4-3DD4D9E02F9E}"/>
              </a:ext>
            </a:extLst>
          </p:cNvPr>
          <p:cNvSpPr/>
          <p:nvPr/>
        </p:nvSpPr>
        <p:spPr>
          <a:xfrm>
            <a:off x="2105926" y="5552506"/>
            <a:ext cx="1760997" cy="690474"/>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Trebuchet MS" panose="020B0603020202020204" pitchFamily="34" charset="0"/>
                <a:ea typeface="Meiryo UI" panose="020B0604030504040204" pitchFamily="50" charset="-128"/>
              </a:rPr>
              <a:t>再委託先</a:t>
            </a:r>
            <a:r>
              <a:rPr kumimoji="1" lang="en-US" altLang="ja-JP" sz="1400" dirty="0">
                <a:solidFill>
                  <a:schemeClr val="tx1"/>
                </a:solidFill>
                <a:latin typeface="Trebuchet MS" panose="020B0603020202020204" pitchFamily="34" charset="0"/>
                <a:ea typeface="Meiryo UI" panose="020B0604030504040204" pitchFamily="50" charset="-128"/>
              </a:rPr>
              <a:t>D</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altLang="ja-JP" sz="1200" dirty="0">
              <a:solidFill>
                <a:schemeClr val="tx1"/>
              </a:solidFill>
              <a:latin typeface="Trebuchet MS" panose="020B0603020202020204" pitchFamily="34" charset="0"/>
              <a:ea typeface="Meiryo UI" panose="020B0604030504040204" pitchFamily="50" charset="-128"/>
            </a:endParaRPr>
          </a:p>
        </p:txBody>
      </p:sp>
      <p:cxnSp>
        <p:nvCxnSpPr>
          <p:cNvPr id="63" name="Connector: Elbow 62">
            <a:extLst>
              <a:ext uri="{FF2B5EF4-FFF2-40B4-BE49-F238E27FC236}">
                <a16:creationId xmlns:a16="http://schemas.microsoft.com/office/drawing/2014/main" id="{6B5653F6-7E11-4878-8D64-B02D833373D3}"/>
              </a:ext>
            </a:extLst>
          </p:cNvPr>
          <p:cNvCxnSpPr>
            <a:cxnSpLocks/>
            <a:stCxn id="72" idx="2"/>
            <a:endCxn id="55" idx="0"/>
          </p:cNvCxnSpPr>
          <p:nvPr/>
        </p:nvCxnSpPr>
        <p:spPr>
          <a:xfrm rot="5400000">
            <a:off x="1474066" y="4984058"/>
            <a:ext cx="256817" cy="880079"/>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E75565E7-E6DC-4D1F-A279-5FE8AB050BA0}"/>
              </a:ext>
            </a:extLst>
          </p:cNvPr>
          <p:cNvCxnSpPr>
            <a:cxnSpLocks/>
            <a:stCxn id="72" idx="2"/>
            <a:endCxn id="56" idx="0"/>
          </p:cNvCxnSpPr>
          <p:nvPr/>
        </p:nvCxnSpPr>
        <p:spPr>
          <a:xfrm rot="16200000" flipH="1">
            <a:off x="2386061" y="4952141"/>
            <a:ext cx="256817"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F874CBE-51C9-4843-AE85-6A25C1A17530}"/>
              </a:ext>
            </a:extLst>
          </p:cNvPr>
          <p:cNvSpPr/>
          <p:nvPr/>
        </p:nvSpPr>
        <p:spPr>
          <a:xfrm>
            <a:off x="1983922" y="3145291"/>
            <a:ext cx="2005005" cy="748327"/>
          </a:xfrm>
          <a:prstGeom prst="rect">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u="sng" dirty="0">
                <a:solidFill>
                  <a:srgbClr val="FFFFFF"/>
                </a:solidFill>
                <a:latin typeface="Trebuchet MS" panose="020B0603020202020204" pitchFamily="34" charset="0"/>
                <a:ea typeface="Meiryo UI" panose="020B0604030504040204" pitchFamily="50" charset="-128"/>
              </a:rPr>
              <a:t>研究開発項目</a:t>
            </a:r>
            <a:r>
              <a:rPr kumimoji="1" lang="en-US" altLang="ja-JP" sz="1400" u="sng" dirty="0">
                <a:solidFill>
                  <a:srgbClr val="FFFFFF"/>
                </a:solidFill>
                <a:latin typeface="Trebuchet MS" panose="020B0603020202020204" pitchFamily="34" charset="0"/>
                <a:ea typeface="Meiryo UI" panose="020B0604030504040204" pitchFamily="50" charset="-128"/>
              </a:rPr>
              <a:t>1. </a:t>
            </a:r>
            <a:br>
              <a:rPr kumimoji="1" lang="en-US" altLang="ja-JP" sz="1200" dirty="0">
                <a:solidFill>
                  <a:srgbClr val="FFFFFF"/>
                </a:solidFill>
                <a:latin typeface="Trebuchet MS" panose="020B0603020202020204" pitchFamily="34" charset="0"/>
                <a:ea typeface="Meiryo UI" panose="020B0604030504040204" pitchFamily="50" charset="-128"/>
              </a:rPr>
            </a:br>
            <a:r>
              <a:rPr kumimoji="1" lang="en-US" altLang="ja-JP" sz="1200" dirty="0">
                <a:solidFill>
                  <a:srgbClr val="FFFFFF"/>
                </a:solidFill>
                <a:latin typeface="Trebuchet MS" panose="020B0603020202020204" pitchFamily="34" charset="0"/>
                <a:ea typeface="Meiryo UI" panose="020B0604030504040204" pitchFamily="50" charset="-128"/>
              </a:rPr>
              <a:t>XXX</a:t>
            </a:r>
            <a:endParaRPr kumimoji="1" lang="en-US" sz="1100" dirty="0">
              <a:solidFill>
                <a:srgbClr val="FFFFFF"/>
              </a:solidFill>
              <a:latin typeface="Trebuchet MS" panose="020B0603020202020204" pitchFamily="34" charset="0"/>
              <a:ea typeface="Meiryo UI" panose="020B0604030504040204" pitchFamily="50" charset="-128"/>
            </a:endParaRPr>
          </a:p>
        </p:txBody>
      </p:sp>
      <p:sp>
        <p:nvSpPr>
          <p:cNvPr id="72" name="Rectangle 71">
            <a:extLst>
              <a:ext uri="{FF2B5EF4-FFF2-40B4-BE49-F238E27FC236}">
                <a16:creationId xmlns:a16="http://schemas.microsoft.com/office/drawing/2014/main" id="{01934EC4-D6B9-42D8-9A61-E5977B341A96}"/>
              </a:ext>
            </a:extLst>
          </p:cNvPr>
          <p:cNvSpPr/>
          <p:nvPr/>
        </p:nvSpPr>
        <p:spPr>
          <a:xfrm>
            <a:off x="1162014" y="4403053"/>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A</a:t>
            </a:r>
            <a:r>
              <a:rPr kumimoji="1" lang="ja-JP" altLang="en-US" sz="1400" dirty="0">
                <a:solidFill>
                  <a:schemeClr val="tx1"/>
                </a:solidFill>
                <a:latin typeface="Trebuchet MS" panose="020B0603020202020204" pitchFamily="34" charset="0"/>
                <a:ea typeface="Meiryo UI" panose="020B0604030504040204" pitchFamily="50" charset="-128"/>
              </a:rPr>
              <a:t>社</a:t>
            </a:r>
            <a:br>
              <a:rPr kumimoji="1" lang="en-US" altLang="ja-JP" sz="1400" dirty="0">
                <a:solidFill>
                  <a:schemeClr val="tx1"/>
                </a:solidFill>
                <a:latin typeface="Trebuchet MS" panose="020B0603020202020204" pitchFamily="34" charset="0"/>
                <a:ea typeface="Meiryo UI" panose="020B0604030504040204" pitchFamily="50" charset="-128"/>
              </a:rPr>
            </a:br>
            <a:r>
              <a:rPr kumimoji="1" lang="ja-JP" altLang="en-US" sz="1200" dirty="0">
                <a:solidFill>
                  <a:schemeClr val="tx1"/>
                </a:solidFill>
                <a:latin typeface="Trebuchet MS" panose="020B0603020202020204" pitchFamily="34" charset="0"/>
                <a:ea typeface="Meiryo UI" panose="020B0604030504040204" pitchFamily="50" charset="-128"/>
              </a:rPr>
              <a:t>①</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③</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err="1">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④</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cxnSp>
        <p:nvCxnSpPr>
          <p:cNvPr id="76" name="Connector: Elbow 75">
            <a:extLst>
              <a:ext uri="{FF2B5EF4-FFF2-40B4-BE49-F238E27FC236}">
                <a16:creationId xmlns:a16="http://schemas.microsoft.com/office/drawing/2014/main" id="{BDA04CFB-B598-44CA-B6E5-710E0E590A36}"/>
              </a:ext>
            </a:extLst>
          </p:cNvPr>
          <p:cNvCxnSpPr>
            <a:cxnSpLocks/>
            <a:stCxn id="71" idx="2"/>
            <a:endCxn id="77" idx="0"/>
          </p:cNvCxnSpPr>
          <p:nvPr/>
        </p:nvCxnSpPr>
        <p:spPr>
          <a:xfrm rot="16200000" flipH="1">
            <a:off x="3228861" y="3651182"/>
            <a:ext cx="496140" cy="9810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35660FED-A287-4A69-89C8-A820CEA6CB21}"/>
              </a:ext>
            </a:extLst>
          </p:cNvPr>
          <p:cNvSpPr/>
          <p:nvPr/>
        </p:nvSpPr>
        <p:spPr>
          <a:xfrm>
            <a:off x="3086938" y="4389758"/>
            <a:ext cx="1760997" cy="892636"/>
          </a:xfrm>
          <a:prstGeom prst="rect">
            <a:avLst/>
          </a:prstGeom>
          <a:solidFill>
            <a:srgbClr val="C8C8C8"/>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Trebuchet MS" panose="020B0603020202020204" pitchFamily="34" charset="0"/>
                <a:ea typeface="Meiryo UI" panose="020B0604030504040204" pitchFamily="50" charset="-128"/>
              </a:rPr>
              <a:t>B</a:t>
            </a:r>
            <a:r>
              <a:rPr kumimoji="1" lang="ja-JP" altLang="en-US" sz="1400" dirty="0">
                <a:solidFill>
                  <a:schemeClr val="tx1"/>
                </a:solidFill>
                <a:latin typeface="Trebuchet MS" panose="020B0603020202020204" pitchFamily="34" charset="0"/>
                <a:ea typeface="Meiryo UI" panose="020B0604030504040204" pitchFamily="50" charset="-128"/>
              </a:rPr>
              <a:t>社</a:t>
            </a:r>
            <a:endParaRPr kumimoji="1" lang="en-US" altLang="ja-JP" sz="14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②</a:t>
            </a:r>
            <a:r>
              <a:rPr kumimoji="1" lang="en-US" altLang="ja-JP" sz="1200" dirty="0">
                <a:solidFill>
                  <a:schemeClr val="tx1"/>
                </a:solidFill>
                <a:latin typeface="Trebuchet MS" panose="020B0603020202020204" pitchFamily="34" charset="0"/>
                <a:ea typeface="Meiryo UI" panose="020B0604030504040204" pitchFamily="50" charset="-128"/>
              </a:rPr>
              <a:t>XXX</a:t>
            </a:r>
            <a:r>
              <a:rPr kumimoji="1" lang="ja-JP" altLang="en-US" sz="1200" dirty="0">
                <a:solidFill>
                  <a:schemeClr val="tx1"/>
                </a:solidFill>
                <a:latin typeface="Trebuchet MS" panose="020B0603020202020204" pitchFamily="34" charset="0"/>
                <a:ea typeface="Meiryo UI" panose="020B0604030504040204" pitchFamily="50" charset="-128"/>
              </a:rPr>
              <a:t>を担当</a:t>
            </a:r>
            <a:endParaRPr kumimoji="1" lang="en-US" altLang="ja-JP" sz="1200" dirty="0">
              <a:solidFill>
                <a:schemeClr val="tx1"/>
              </a:solidFill>
              <a:latin typeface="Trebuchet MS" panose="020B0603020202020204" pitchFamily="34" charset="0"/>
              <a:ea typeface="Meiryo UI" panose="020B0604030504040204" pitchFamily="50" charset="-128"/>
            </a:endParaRPr>
          </a:p>
          <a:p>
            <a:pPr algn="ctr"/>
            <a:r>
              <a:rPr kumimoji="1" lang="ja-JP" altLang="en-US" sz="1200" dirty="0">
                <a:solidFill>
                  <a:schemeClr val="tx1"/>
                </a:solidFill>
                <a:latin typeface="Trebuchet MS" panose="020B0603020202020204" pitchFamily="34" charset="0"/>
                <a:ea typeface="Meiryo UI" panose="020B0604030504040204" pitchFamily="50" charset="-128"/>
              </a:rPr>
              <a:t>（○億円</a:t>
            </a:r>
            <a:r>
              <a:rPr kumimoji="1" lang="en-US" altLang="ja-JP" sz="1200" dirty="0">
                <a:solidFill>
                  <a:schemeClr val="tx1"/>
                </a:solidFill>
                <a:latin typeface="Trebuchet MS" panose="020B0603020202020204" pitchFamily="34" charset="0"/>
                <a:ea typeface="Meiryo UI" panose="020B0604030504040204" pitchFamily="50" charset="-128"/>
              </a:rPr>
              <a:t>/</a:t>
            </a:r>
            <a:r>
              <a:rPr kumimoji="1" lang="ja-JP" altLang="en-US" sz="1200" dirty="0">
                <a:solidFill>
                  <a:schemeClr val="tx1"/>
                </a:solidFill>
                <a:latin typeface="Trebuchet MS" panose="020B0603020202020204" pitchFamily="34" charset="0"/>
                <a:ea typeface="Meiryo UI" panose="020B0604030504040204" pitchFamily="50" charset="-128"/>
              </a:rPr>
              <a:t>○億円）</a:t>
            </a:r>
            <a:endParaRPr kumimoji="1" lang="en-US" sz="1200" dirty="0">
              <a:solidFill>
                <a:schemeClr val="tx1"/>
              </a:solidFill>
              <a:latin typeface="Trebuchet MS" panose="020B0603020202020204" pitchFamily="34" charset="0"/>
              <a:ea typeface="Meiryo UI" panose="020B0604030504040204" pitchFamily="50" charset="-128"/>
            </a:endParaRPr>
          </a:p>
        </p:txBody>
      </p:sp>
      <p:grpSp>
        <p:nvGrpSpPr>
          <p:cNvPr id="79" name="Group 78">
            <a:extLst>
              <a:ext uri="{FF2B5EF4-FFF2-40B4-BE49-F238E27FC236}">
                <a16:creationId xmlns:a16="http://schemas.microsoft.com/office/drawing/2014/main" id="{3B261B7D-8EFF-4567-A27A-6C8002C2D29C}"/>
              </a:ext>
            </a:extLst>
          </p:cNvPr>
          <p:cNvGrpSpPr>
            <a:grpSpLocks noChangeAspect="1"/>
          </p:cNvGrpSpPr>
          <p:nvPr/>
        </p:nvGrpSpPr>
        <p:grpSpPr>
          <a:xfrm>
            <a:off x="1040954" y="4274156"/>
            <a:ext cx="257804" cy="257804"/>
            <a:chOff x="982662" y="3463925"/>
            <a:chExt cx="269875" cy="269875"/>
          </a:xfrm>
        </p:grpSpPr>
        <p:sp>
          <p:nvSpPr>
            <p:cNvPr id="80" name="Oval 14">
              <a:extLst>
                <a:ext uri="{FF2B5EF4-FFF2-40B4-BE49-F238E27FC236}">
                  <a16:creationId xmlns:a16="http://schemas.microsoft.com/office/drawing/2014/main" id="{1F3EB7C8-7247-4A45-9A6B-0C4A484D8DAD}"/>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sp>
          <p:nvSpPr>
            <p:cNvPr id="81" name="Freeform 15">
              <a:extLst>
                <a:ext uri="{FF2B5EF4-FFF2-40B4-BE49-F238E27FC236}">
                  <a16:creationId xmlns:a16="http://schemas.microsoft.com/office/drawing/2014/main" id="{4E1CF0E1-62A1-414F-9F6B-5AF3B350A05D}"/>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76810" tIns="38405" rIns="76810" bIns="38405" numCol="1" anchor="t" anchorCtr="0" compatLnSpc="1">
              <a:prstTxWarp prst="textNoShape">
                <a:avLst/>
              </a:prstTxWarp>
            </a:bodyPr>
            <a:lstStyle/>
            <a:p>
              <a:endParaRPr lang="en-US" dirty="0">
                <a:solidFill>
                  <a:schemeClr val="bg1"/>
                </a:solidFill>
              </a:endParaRPr>
            </a:p>
          </p:txBody>
        </p:sp>
      </p:grpSp>
      <p:grpSp>
        <p:nvGrpSpPr>
          <p:cNvPr id="85" name="Group 84">
            <a:extLst>
              <a:ext uri="{FF2B5EF4-FFF2-40B4-BE49-F238E27FC236}">
                <a16:creationId xmlns:a16="http://schemas.microsoft.com/office/drawing/2014/main" id="{441E6174-6C9B-42E7-AE7A-DCC316461C8B}"/>
              </a:ext>
            </a:extLst>
          </p:cNvPr>
          <p:cNvGrpSpPr/>
          <p:nvPr/>
        </p:nvGrpSpPr>
        <p:grpSpPr>
          <a:xfrm>
            <a:off x="971535" y="6404083"/>
            <a:ext cx="1192025" cy="217447"/>
            <a:chOff x="672799" y="5943641"/>
            <a:chExt cx="1192025" cy="217447"/>
          </a:xfrm>
        </p:grpSpPr>
        <p:grpSp>
          <p:nvGrpSpPr>
            <p:cNvPr id="86" name="Group 85">
              <a:extLst>
                <a:ext uri="{FF2B5EF4-FFF2-40B4-BE49-F238E27FC236}">
                  <a16:creationId xmlns:a16="http://schemas.microsoft.com/office/drawing/2014/main" id="{14BB8157-B4D4-42E9-AA79-12278C10BB1C}"/>
                </a:ext>
              </a:extLst>
            </p:cNvPr>
            <p:cNvGrpSpPr>
              <a:grpSpLocks noChangeAspect="1"/>
            </p:cNvGrpSpPr>
            <p:nvPr/>
          </p:nvGrpSpPr>
          <p:grpSpPr>
            <a:xfrm>
              <a:off x="672799" y="5943641"/>
              <a:ext cx="217447" cy="217447"/>
              <a:chOff x="982662" y="3463925"/>
              <a:chExt cx="269875" cy="269875"/>
            </a:xfrm>
          </p:grpSpPr>
          <p:sp>
            <p:nvSpPr>
              <p:cNvPr id="88" name="Oval 14">
                <a:extLst>
                  <a:ext uri="{FF2B5EF4-FFF2-40B4-BE49-F238E27FC236}">
                    <a16:creationId xmlns:a16="http://schemas.microsoft.com/office/drawing/2014/main" id="{945CDC41-1641-402A-9569-DFFB0C97CEDE}"/>
                  </a:ext>
                </a:extLst>
              </p:cNvPr>
              <p:cNvSpPr>
                <a:spLocks noChangeArrowheads="1"/>
              </p:cNvSpPr>
              <p:nvPr/>
            </p:nvSpPr>
            <p:spPr bwMode="auto">
              <a:xfrm>
                <a:off x="982662" y="3463925"/>
                <a:ext cx="269875" cy="269875"/>
              </a:xfrm>
              <a:prstGeom prst="ellipse">
                <a:avLst/>
              </a:prstGeom>
              <a:solidFill>
                <a:schemeClr val="tx2"/>
              </a:solidFill>
              <a:ln>
                <a:noFill/>
              </a:ln>
            </p:spPr>
            <p:txBody>
              <a:bodyPr vert="horz" wrap="square" lIns="64008" tIns="32004" rIns="64008" bIns="32004" numCol="1" anchor="t" anchorCtr="0" compatLnSpc="1">
                <a:prstTxWarp prst="textNoShape">
                  <a:avLst/>
                </a:prstTxWarp>
              </a:bodyPr>
              <a:lstStyle/>
              <a:p>
                <a:endParaRPr lang="en-US" dirty="0"/>
              </a:p>
            </p:txBody>
          </p:sp>
          <p:sp>
            <p:nvSpPr>
              <p:cNvPr id="89" name="Freeform 15">
                <a:extLst>
                  <a:ext uri="{FF2B5EF4-FFF2-40B4-BE49-F238E27FC236}">
                    <a16:creationId xmlns:a16="http://schemas.microsoft.com/office/drawing/2014/main" id="{F8E87015-0E19-4513-9918-B11848C4F218}"/>
                  </a:ext>
                </a:extLst>
              </p:cNvPr>
              <p:cNvSpPr>
                <a:spLocks noEditPoints="1"/>
              </p:cNvSpPr>
              <p:nvPr/>
            </p:nvSpPr>
            <p:spPr bwMode="auto">
              <a:xfrm>
                <a:off x="1039812" y="3522663"/>
                <a:ext cx="157162" cy="15081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p>
            </p:txBody>
          </p:sp>
        </p:grpSp>
        <p:sp>
          <p:nvSpPr>
            <p:cNvPr id="87" name="Rectangle 86">
              <a:extLst>
                <a:ext uri="{FF2B5EF4-FFF2-40B4-BE49-F238E27FC236}">
                  <a16:creationId xmlns:a16="http://schemas.microsoft.com/office/drawing/2014/main" id="{E9DB531E-0653-49FD-B061-49718235ED82}"/>
                </a:ext>
              </a:extLst>
            </p:cNvPr>
            <p:cNvSpPr/>
            <p:nvPr/>
          </p:nvSpPr>
          <p:spPr>
            <a:xfrm>
              <a:off x="809163" y="5946251"/>
              <a:ext cx="1055661" cy="214837"/>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幹事企業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cxnSp>
        <p:nvCxnSpPr>
          <p:cNvPr id="90" name="Connector: Elbow 89">
            <a:extLst>
              <a:ext uri="{FF2B5EF4-FFF2-40B4-BE49-F238E27FC236}">
                <a16:creationId xmlns:a16="http://schemas.microsoft.com/office/drawing/2014/main" id="{7DFDCA00-5BE2-4279-8FBF-A2CC2EC3935D}"/>
              </a:ext>
            </a:extLst>
          </p:cNvPr>
          <p:cNvCxnSpPr>
            <a:cxnSpLocks/>
            <a:stCxn id="71" idx="2"/>
            <a:endCxn id="72" idx="0"/>
          </p:cNvCxnSpPr>
          <p:nvPr/>
        </p:nvCxnSpPr>
        <p:spPr>
          <a:xfrm rot="5400000">
            <a:off x="2259752" y="3676379"/>
            <a:ext cx="509435" cy="943912"/>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6BDC2AB9-721C-4339-B2D7-8CDCA0EEF10D}"/>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4</a:t>
            </a:r>
            <a:r>
              <a:rPr kumimoji="1" lang="ja-JP" altLang="en-US" sz="2000" dirty="0"/>
              <a:t>）研究開発体制</a:t>
            </a:r>
            <a:endParaRPr kumimoji="1" lang="en-US" sz="2000" dirty="0"/>
          </a:p>
        </p:txBody>
      </p:sp>
      <p:sp>
        <p:nvSpPr>
          <p:cNvPr id="30" name="Title 1">
            <a:extLst>
              <a:ext uri="{FF2B5EF4-FFF2-40B4-BE49-F238E27FC236}">
                <a16:creationId xmlns:a16="http://schemas.microsoft.com/office/drawing/2014/main" id="{E63981FD-21A9-414C-923F-63DD09D40539}"/>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各主体の特長を生かせる研究開発実施体制と役割分担を構築</a:t>
            </a:r>
            <a:endParaRPr kumimoji="1" lang="en-US" altLang="ja-JP" dirty="0">
              <a:solidFill>
                <a:schemeClr val="tx1"/>
              </a:solidFill>
            </a:endParaRPr>
          </a:p>
        </p:txBody>
      </p:sp>
      <p:cxnSp>
        <p:nvCxnSpPr>
          <p:cNvPr id="31" name="直線コネクタ 30">
            <a:extLst>
              <a:ext uri="{FF2B5EF4-FFF2-40B4-BE49-F238E27FC236}">
                <a16:creationId xmlns:a16="http://schemas.microsoft.com/office/drawing/2014/main" id="{6CCD255D-0C88-40E3-B531-64AEB51CE44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32" name="ee4pContent1">
            <a:extLst>
              <a:ext uri="{FF2B5EF4-FFF2-40B4-BE49-F238E27FC236}">
                <a16:creationId xmlns:a16="http://schemas.microsoft.com/office/drawing/2014/main" id="{C40C0680-956E-405E-8B32-0CD88D5FE86D}"/>
              </a:ext>
            </a:extLst>
          </p:cNvPr>
          <p:cNvSpPr txBox="1"/>
          <p:nvPr/>
        </p:nvSpPr>
        <p:spPr>
          <a:xfrm>
            <a:off x="464363" y="1149713"/>
            <a:ext cx="11263274" cy="1293393"/>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・研究開発項目のうち、各者が実施する責任の範囲、役割を明確に記載（各者の強みに照らした分担の妥当性は、次頁に記載）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・各者が効果的に連携するための工夫（事業期間中の定例打ち合わせの実施、成果物の権利関係、集中研の設置等）について記載</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・共同提案者以外の本プロジェクトにおける他実施者等との連携が想定される場合、その連携内容が具体的にわかるように記載すること。</a:t>
            </a:r>
            <a:endParaRPr lang="en-US" altLang="ja-JP" sz="1400" dirty="0">
              <a:latin typeface="Meiryo UI" panose="020B0604030504040204" pitchFamily="50" charset="-128"/>
              <a:ea typeface="Meiryo UI" panose="020B0604030504040204" pitchFamily="50" charset="-128"/>
              <a:cs typeface="Times New Roman" panose="02020603050405020304" pitchFamily="18" charset="0"/>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Times New Roman" panose="02020603050405020304" pitchFamily="18" charset="0"/>
              </a:rPr>
              <a:t>・中小・ベンチャー企業を効果的に体制に組み込んでいる場合は、その主体の役割と意義を説明（採択審査における考慮要因とします）</a:t>
            </a:r>
            <a:endParaRPr lang="ja-JP" altLang="ja-JP" sz="1400" dirty="0">
              <a:latin typeface="Meiryo UI" panose="020B0604030504040204" pitchFamily="50" charset="-128"/>
              <a:ea typeface="Meiryo UI" panose="020B0604030504040204" pitchFamily="50" charset="-128"/>
              <a:cs typeface="Times New Roman" panose="02020603050405020304" pitchFamily="18" charset="0"/>
            </a:endParaRPr>
          </a:p>
        </p:txBody>
      </p:sp>
      <p:sp>
        <p:nvSpPr>
          <p:cNvPr id="39" name="Freeform 15">
            <a:extLst>
              <a:ext uri="{FF2B5EF4-FFF2-40B4-BE49-F238E27FC236}">
                <a16:creationId xmlns:a16="http://schemas.microsoft.com/office/drawing/2014/main" id="{F8E87015-0E19-4513-9918-B11848C4F218}"/>
              </a:ext>
            </a:extLst>
          </p:cNvPr>
          <p:cNvSpPr>
            <a:spLocks noEditPoints="1"/>
          </p:cNvSpPr>
          <p:nvPr/>
        </p:nvSpPr>
        <p:spPr bwMode="auto">
          <a:xfrm>
            <a:off x="2799949" y="6480891"/>
            <a:ext cx="191698" cy="178082"/>
          </a:xfrm>
          <a:custGeom>
            <a:avLst/>
            <a:gdLst>
              <a:gd name="T0" fmla="*/ 704 w 736"/>
              <a:gd name="T1" fmla="*/ 250 h 709"/>
              <a:gd name="T2" fmla="*/ 496 w 736"/>
              <a:gd name="T3" fmla="*/ 218 h 709"/>
              <a:gd name="T4" fmla="*/ 392 w 736"/>
              <a:gd name="T5" fmla="*/ 24 h 709"/>
              <a:gd name="T6" fmla="*/ 336 w 736"/>
              <a:gd name="T7" fmla="*/ 24 h 709"/>
              <a:gd name="T8" fmla="*/ 240 w 736"/>
              <a:gd name="T9" fmla="*/ 218 h 709"/>
              <a:gd name="T10" fmla="*/ 24 w 736"/>
              <a:gd name="T11" fmla="*/ 242 h 709"/>
              <a:gd name="T12" fmla="*/ 0 w 736"/>
              <a:gd name="T13" fmla="*/ 266 h 709"/>
              <a:gd name="T14" fmla="*/ 8 w 736"/>
              <a:gd name="T15" fmla="*/ 290 h 709"/>
              <a:gd name="T16" fmla="*/ 168 w 736"/>
              <a:gd name="T17" fmla="*/ 451 h 709"/>
              <a:gd name="T18" fmla="*/ 128 w 736"/>
              <a:gd name="T19" fmla="*/ 661 h 709"/>
              <a:gd name="T20" fmla="*/ 144 w 736"/>
              <a:gd name="T21" fmla="*/ 693 h 709"/>
              <a:gd name="T22" fmla="*/ 176 w 736"/>
              <a:gd name="T23" fmla="*/ 701 h 709"/>
              <a:gd name="T24" fmla="*/ 360 w 736"/>
              <a:gd name="T25" fmla="*/ 597 h 709"/>
              <a:gd name="T26" fmla="*/ 552 w 736"/>
              <a:gd name="T27" fmla="*/ 709 h 709"/>
              <a:gd name="T28" fmla="*/ 568 w 736"/>
              <a:gd name="T29" fmla="*/ 709 h 709"/>
              <a:gd name="T30" fmla="*/ 584 w 736"/>
              <a:gd name="T31" fmla="*/ 709 h 709"/>
              <a:gd name="T32" fmla="*/ 600 w 736"/>
              <a:gd name="T33" fmla="*/ 677 h 709"/>
              <a:gd name="T34" fmla="*/ 568 w 736"/>
              <a:gd name="T35" fmla="*/ 451 h 709"/>
              <a:gd name="T36" fmla="*/ 720 w 736"/>
              <a:gd name="T37" fmla="*/ 306 h 709"/>
              <a:gd name="T38" fmla="*/ 728 w 736"/>
              <a:gd name="T39" fmla="*/ 274 h 709"/>
              <a:gd name="T40" fmla="*/ 704 w 736"/>
              <a:gd name="T41" fmla="*/ 250 h 709"/>
              <a:gd name="T42" fmla="*/ 512 w 736"/>
              <a:gd name="T43" fmla="*/ 419 h 709"/>
              <a:gd name="T44" fmla="*/ 504 w 736"/>
              <a:gd name="T45" fmla="*/ 443 h 709"/>
              <a:gd name="T46" fmla="*/ 528 w 736"/>
              <a:gd name="T47" fmla="*/ 621 h 709"/>
              <a:gd name="T48" fmla="*/ 384 w 736"/>
              <a:gd name="T49" fmla="*/ 532 h 709"/>
              <a:gd name="T50" fmla="*/ 360 w 736"/>
              <a:gd name="T51" fmla="*/ 532 h 709"/>
              <a:gd name="T52" fmla="*/ 352 w 736"/>
              <a:gd name="T53" fmla="*/ 532 h 709"/>
              <a:gd name="T54" fmla="*/ 208 w 736"/>
              <a:gd name="T55" fmla="*/ 613 h 709"/>
              <a:gd name="T56" fmla="*/ 232 w 736"/>
              <a:gd name="T57" fmla="*/ 443 h 709"/>
              <a:gd name="T58" fmla="*/ 224 w 736"/>
              <a:gd name="T59" fmla="*/ 419 h 709"/>
              <a:gd name="T60" fmla="*/ 104 w 736"/>
              <a:gd name="T61" fmla="*/ 298 h 709"/>
              <a:gd name="T62" fmla="*/ 264 w 736"/>
              <a:gd name="T63" fmla="*/ 282 h 709"/>
              <a:gd name="T64" fmla="*/ 288 w 736"/>
              <a:gd name="T65" fmla="*/ 266 h 709"/>
              <a:gd name="T66" fmla="*/ 360 w 736"/>
              <a:gd name="T67" fmla="*/ 105 h 709"/>
              <a:gd name="T68" fmla="*/ 440 w 736"/>
              <a:gd name="T69" fmla="*/ 266 h 709"/>
              <a:gd name="T70" fmla="*/ 464 w 736"/>
              <a:gd name="T71" fmla="*/ 282 h 709"/>
              <a:gd name="T72" fmla="*/ 632 w 736"/>
              <a:gd name="T73" fmla="*/ 306 h 709"/>
              <a:gd name="T74" fmla="*/ 512 w 736"/>
              <a:gd name="T75" fmla="*/ 41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6" h="709">
                <a:moveTo>
                  <a:pt x="704" y="250"/>
                </a:moveTo>
                <a:cubicBezTo>
                  <a:pt x="704" y="250"/>
                  <a:pt x="704" y="250"/>
                  <a:pt x="496" y="218"/>
                </a:cubicBezTo>
                <a:cubicBezTo>
                  <a:pt x="496" y="218"/>
                  <a:pt x="496" y="218"/>
                  <a:pt x="392" y="24"/>
                </a:cubicBezTo>
                <a:cubicBezTo>
                  <a:pt x="384" y="0"/>
                  <a:pt x="352" y="0"/>
                  <a:pt x="336" y="24"/>
                </a:cubicBezTo>
                <a:cubicBezTo>
                  <a:pt x="336" y="24"/>
                  <a:pt x="336" y="24"/>
                  <a:pt x="240" y="218"/>
                </a:cubicBezTo>
                <a:cubicBezTo>
                  <a:pt x="240" y="218"/>
                  <a:pt x="240" y="218"/>
                  <a:pt x="24" y="242"/>
                </a:cubicBezTo>
                <a:cubicBezTo>
                  <a:pt x="16" y="242"/>
                  <a:pt x="8" y="250"/>
                  <a:pt x="0" y="266"/>
                </a:cubicBezTo>
                <a:cubicBezTo>
                  <a:pt x="0" y="274"/>
                  <a:pt x="0" y="290"/>
                  <a:pt x="8" y="290"/>
                </a:cubicBezTo>
                <a:cubicBezTo>
                  <a:pt x="8" y="290"/>
                  <a:pt x="8" y="290"/>
                  <a:pt x="168" y="451"/>
                </a:cubicBezTo>
                <a:cubicBezTo>
                  <a:pt x="168" y="451"/>
                  <a:pt x="168" y="451"/>
                  <a:pt x="128" y="661"/>
                </a:cubicBezTo>
                <a:cubicBezTo>
                  <a:pt x="128" y="677"/>
                  <a:pt x="136" y="685"/>
                  <a:pt x="144" y="693"/>
                </a:cubicBezTo>
                <a:cubicBezTo>
                  <a:pt x="160" y="701"/>
                  <a:pt x="168" y="701"/>
                  <a:pt x="176" y="701"/>
                </a:cubicBezTo>
                <a:cubicBezTo>
                  <a:pt x="176" y="701"/>
                  <a:pt x="176" y="701"/>
                  <a:pt x="360" y="597"/>
                </a:cubicBezTo>
                <a:cubicBezTo>
                  <a:pt x="360" y="597"/>
                  <a:pt x="360" y="597"/>
                  <a:pt x="552" y="709"/>
                </a:cubicBezTo>
                <a:cubicBezTo>
                  <a:pt x="560" y="709"/>
                  <a:pt x="560" y="709"/>
                  <a:pt x="568" y="709"/>
                </a:cubicBezTo>
                <a:cubicBezTo>
                  <a:pt x="576" y="709"/>
                  <a:pt x="584" y="709"/>
                  <a:pt x="584" y="709"/>
                </a:cubicBezTo>
                <a:cubicBezTo>
                  <a:pt x="600" y="701"/>
                  <a:pt x="600" y="685"/>
                  <a:pt x="600" y="677"/>
                </a:cubicBezTo>
                <a:cubicBezTo>
                  <a:pt x="600" y="677"/>
                  <a:pt x="600" y="677"/>
                  <a:pt x="568" y="451"/>
                </a:cubicBezTo>
                <a:cubicBezTo>
                  <a:pt x="568" y="451"/>
                  <a:pt x="568" y="451"/>
                  <a:pt x="720" y="306"/>
                </a:cubicBezTo>
                <a:cubicBezTo>
                  <a:pt x="728" y="298"/>
                  <a:pt x="736" y="290"/>
                  <a:pt x="728" y="274"/>
                </a:cubicBezTo>
                <a:cubicBezTo>
                  <a:pt x="728" y="266"/>
                  <a:pt x="712" y="250"/>
                  <a:pt x="704" y="250"/>
                </a:cubicBezTo>
                <a:close/>
                <a:moveTo>
                  <a:pt x="512" y="419"/>
                </a:moveTo>
                <a:cubicBezTo>
                  <a:pt x="504" y="419"/>
                  <a:pt x="504" y="435"/>
                  <a:pt x="504" y="443"/>
                </a:cubicBezTo>
                <a:cubicBezTo>
                  <a:pt x="504" y="443"/>
                  <a:pt x="504" y="443"/>
                  <a:pt x="528" y="621"/>
                </a:cubicBezTo>
                <a:cubicBezTo>
                  <a:pt x="528" y="621"/>
                  <a:pt x="528" y="621"/>
                  <a:pt x="384" y="532"/>
                </a:cubicBezTo>
                <a:cubicBezTo>
                  <a:pt x="376" y="532"/>
                  <a:pt x="376" y="532"/>
                  <a:pt x="360" y="532"/>
                </a:cubicBezTo>
                <a:cubicBezTo>
                  <a:pt x="352" y="532"/>
                  <a:pt x="352" y="532"/>
                  <a:pt x="352" y="532"/>
                </a:cubicBezTo>
                <a:cubicBezTo>
                  <a:pt x="352" y="532"/>
                  <a:pt x="352" y="532"/>
                  <a:pt x="208" y="613"/>
                </a:cubicBezTo>
                <a:cubicBezTo>
                  <a:pt x="208" y="613"/>
                  <a:pt x="208" y="613"/>
                  <a:pt x="232" y="443"/>
                </a:cubicBezTo>
                <a:cubicBezTo>
                  <a:pt x="232" y="435"/>
                  <a:pt x="224" y="419"/>
                  <a:pt x="224" y="419"/>
                </a:cubicBezTo>
                <a:cubicBezTo>
                  <a:pt x="224" y="419"/>
                  <a:pt x="224" y="419"/>
                  <a:pt x="104" y="298"/>
                </a:cubicBezTo>
                <a:cubicBezTo>
                  <a:pt x="104" y="298"/>
                  <a:pt x="104" y="298"/>
                  <a:pt x="264" y="282"/>
                </a:cubicBezTo>
                <a:cubicBezTo>
                  <a:pt x="272" y="282"/>
                  <a:pt x="280" y="274"/>
                  <a:pt x="288" y="266"/>
                </a:cubicBezTo>
                <a:cubicBezTo>
                  <a:pt x="288" y="266"/>
                  <a:pt x="288" y="266"/>
                  <a:pt x="360" y="105"/>
                </a:cubicBezTo>
                <a:cubicBezTo>
                  <a:pt x="360" y="105"/>
                  <a:pt x="360" y="105"/>
                  <a:pt x="440" y="266"/>
                </a:cubicBezTo>
                <a:cubicBezTo>
                  <a:pt x="448" y="274"/>
                  <a:pt x="456" y="282"/>
                  <a:pt x="464" y="282"/>
                </a:cubicBezTo>
                <a:cubicBezTo>
                  <a:pt x="464" y="282"/>
                  <a:pt x="464" y="282"/>
                  <a:pt x="632" y="306"/>
                </a:cubicBezTo>
                <a:cubicBezTo>
                  <a:pt x="632" y="306"/>
                  <a:pt x="632" y="306"/>
                  <a:pt x="512" y="419"/>
                </a:cubicBezTo>
                <a:close/>
              </a:path>
            </a:pathLst>
          </a:custGeom>
          <a:solidFill>
            <a:schemeClr val="bg1"/>
          </a:solidFill>
          <a:ln>
            <a:noFill/>
          </a:ln>
        </p:spPr>
        <p:txBody>
          <a:bodyPr vert="horz" wrap="square" lIns="64008" tIns="32004" rIns="64008" bIns="32004" numCol="1" anchor="t" anchorCtr="0" compatLnSpc="1">
            <a:prstTxWarp prst="textNoShape">
              <a:avLst/>
            </a:prstTxWarp>
          </a:bodyPr>
          <a:lstStyle/>
          <a:p>
            <a:endParaRPr lang="en-US" dirty="0">
              <a:solidFill>
                <a:schemeClr val="bg1"/>
              </a:solidFill>
            </a:endParaRPr>
          </a:p>
        </p:txBody>
      </p:sp>
      <p:grpSp>
        <p:nvGrpSpPr>
          <p:cNvPr id="3" name="グループ化 2"/>
          <p:cNvGrpSpPr/>
          <p:nvPr/>
        </p:nvGrpSpPr>
        <p:grpSpPr>
          <a:xfrm>
            <a:off x="2173654" y="6354742"/>
            <a:ext cx="1625540" cy="314849"/>
            <a:chOff x="2573518" y="6378714"/>
            <a:chExt cx="1625540" cy="314849"/>
          </a:xfrm>
        </p:grpSpPr>
        <p:sp>
          <p:nvSpPr>
            <p:cNvPr id="2" name="ひし形 1"/>
            <p:cNvSpPr/>
            <p:nvPr/>
          </p:nvSpPr>
          <p:spPr>
            <a:xfrm>
              <a:off x="2573518" y="64354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0" name="Rectangle 86">
              <a:extLst>
                <a:ext uri="{FF2B5EF4-FFF2-40B4-BE49-F238E27FC236}">
                  <a16:creationId xmlns:a16="http://schemas.microsoft.com/office/drawing/2014/main" id="{E9DB531E-0653-49FD-B061-49718235ED82}"/>
                </a:ext>
              </a:extLst>
            </p:cNvPr>
            <p:cNvSpPr/>
            <p:nvPr/>
          </p:nvSpPr>
          <p:spPr>
            <a:xfrm>
              <a:off x="2600954" y="6378714"/>
              <a:ext cx="1598104"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Trebuchet MS" panose="020B0603020202020204" pitchFamily="34" charset="0"/>
                  <a:ea typeface="Meiryo UI" panose="020B0604030504040204" pitchFamily="50" charset="-128"/>
                </a:rPr>
                <a:t>中小・ベンチャー企業</a:t>
              </a:r>
              <a:endParaRPr kumimoji="1" lang="en-US" sz="1200" dirty="0">
                <a:solidFill>
                  <a:schemeClr val="tx1"/>
                </a:solidFill>
                <a:latin typeface="Trebuchet MS" panose="020B0603020202020204" pitchFamily="34" charset="0"/>
                <a:ea typeface="Meiryo UI" panose="020B0604030504040204" pitchFamily="50" charset="-128"/>
              </a:endParaRPr>
            </a:p>
          </p:txBody>
        </p:sp>
      </p:grpSp>
      <p:sp>
        <p:nvSpPr>
          <p:cNvPr id="41" name="ひし形 40"/>
          <p:cNvSpPr/>
          <p:nvPr/>
        </p:nvSpPr>
        <p:spPr>
          <a:xfrm>
            <a:off x="205709" y="5476768"/>
            <a:ext cx="180000" cy="180000"/>
          </a:xfrm>
          <a:prstGeom prst="diamond">
            <a:avLst/>
          </a:prstGeom>
          <a:solidFill>
            <a:schemeClr val="tx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Rectangle 86">
            <a:extLst>
              <a:ext uri="{FF2B5EF4-FFF2-40B4-BE49-F238E27FC236}">
                <a16:creationId xmlns:a16="http://schemas.microsoft.com/office/drawing/2014/main" id="{E9DB531E-0653-49FD-B061-49718235ED82}"/>
              </a:ext>
            </a:extLst>
          </p:cNvPr>
          <p:cNvSpPr/>
          <p:nvPr/>
        </p:nvSpPr>
        <p:spPr>
          <a:xfrm>
            <a:off x="1830183" y="2554359"/>
            <a:ext cx="2477866" cy="314849"/>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C9E7CA"/>
                </a:solidFill>
              </a14:hiddenFill>
            </a:ex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金額は、総事業費</a:t>
            </a:r>
            <a:r>
              <a:rPr kumimoji="1" lang="en-US" altLang="ja-JP" sz="1200" dirty="0">
                <a:solidFill>
                  <a:srgbClr val="575757"/>
                </a:solidFill>
                <a:latin typeface="Trebuchet MS" panose="020B0603020202020204" pitchFamily="34" charset="0"/>
                <a:ea typeface="Meiryo UI" panose="020B0604030504040204" pitchFamily="50" charset="-128"/>
              </a:rPr>
              <a:t>/</a:t>
            </a:r>
            <a:r>
              <a:rPr kumimoji="1" lang="ja-JP" altLang="en-US" sz="1200" dirty="0">
                <a:solidFill>
                  <a:srgbClr val="575757"/>
                </a:solidFill>
                <a:latin typeface="Trebuchet MS" panose="020B0603020202020204" pitchFamily="34" charset="0"/>
                <a:ea typeface="Meiryo UI" panose="020B0604030504040204" pitchFamily="50" charset="-128"/>
              </a:rPr>
              <a:t>国費負担額</a:t>
            </a:r>
            <a:endParaRPr kumimoji="1" lang="en-US" sz="1200" dirty="0">
              <a:solidFill>
                <a:srgbClr val="575757"/>
              </a:solidFill>
              <a:latin typeface="Trebuchet MS" panose="020B0603020202020204" pitchFamily="34" charset="0"/>
              <a:ea typeface="Meiryo UI" panose="020B0604030504040204" pitchFamily="50" charset="-128"/>
            </a:endParaRPr>
          </a:p>
        </p:txBody>
      </p:sp>
      <p:sp>
        <p:nvSpPr>
          <p:cNvPr id="36" name="ひし形 35"/>
          <p:cNvSpPr/>
          <p:nvPr/>
        </p:nvSpPr>
        <p:spPr>
          <a:xfrm>
            <a:off x="3036770" y="4299757"/>
            <a:ext cx="180000" cy="180000"/>
          </a:xfrm>
          <a:prstGeom prst="diamond">
            <a:avLst/>
          </a:prstGeom>
          <a:solidFill>
            <a:schemeClr val="accent1">
              <a:lumMod val="5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947080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descr="ｂ">
            <a:extLst>
              <a:ext uri="{FF2B5EF4-FFF2-40B4-BE49-F238E27FC236}">
                <a16:creationId xmlns:a16="http://schemas.microsoft.com/office/drawing/2014/main" id="{E1B27A3D-91A9-4C08-A26B-AB3768D77289}"/>
              </a:ext>
            </a:extLst>
          </p:cNvPr>
          <p:cNvSpPr txBox="1"/>
          <p:nvPr/>
        </p:nvSpPr>
        <p:spPr>
          <a:xfrm>
            <a:off x="701248" y="2218885"/>
            <a:ext cx="1682066"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研究開発項目</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9" name="Straight Connector 8">
            <a:extLst>
              <a:ext uri="{FF2B5EF4-FFF2-40B4-BE49-F238E27FC236}">
                <a16:creationId xmlns:a16="http://schemas.microsoft.com/office/drawing/2014/main" id="{14B3F503-4192-478B-B2E5-B657F73A41E1}"/>
              </a:ext>
            </a:extLst>
          </p:cNvPr>
          <p:cNvCxnSpPr/>
          <p:nvPr/>
        </p:nvCxnSpPr>
        <p:spPr>
          <a:xfrm>
            <a:off x="629999" y="2578885"/>
            <a:ext cx="168206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CE2E91-2E6D-46D8-93FB-9E25897A529D}"/>
              </a:ext>
            </a:extLst>
          </p:cNvPr>
          <p:cNvCxnSpPr>
            <a:cxnSpLocks/>
          </p:cNvCxnSpPr>
          <p:nvPr/>
        </p:nvCxnSpPr>
        <p:spPr>
          <a:xfrm>
            <a:off x="4071820" y="2578885"/>
            <a:ext cx="390811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FC8C280A-61E1-491E-A08A-E5D22A4D001D}"/>
              </a:ext>
            </a:extLst>
          </p:cNvPr>
          <p:cNvSpPr txBox="1"/>
          <p:nvPr/>
        </p:nvSpPr>
        <p:spPr>
          <a:xfrm>
            <a:off x="4019935" y="2229858"/>
            <a:ext cx="3908115"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活用可能な技術等</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58" name="Rectangle 57">
            <a:extLst>
              <a:ext uri="{FF2B5EF4-FFF2-40B4-BE49-F238E27FC236}">
                <a16:creationId xmlns:a16="http://schemas.microsoft.com/office/drawing/2014/main" id="{5569C985-2AA5-4164-BFB8-9420D04A039A}"/>
              </a:ext>
            </a:extLst>
          </p:cNvPr>
          <p:cNvSpPr/>
          <p:nvPr/>
        </p:nvSpPr>
        <p:spPr>
          <a:xfrm>
            <a:off x="705416" y="1268406"/>
            <a:ext cx="10800000" cy="81490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388" indent="-179388"/>
            <a:r>
              <a:rPr lang="ja-JP" altLang="en-US" sz="1400" dirty="0">
                <a:solidFill>
                  <a:schemeClr val="tx1"/>
                </a:solidFill>
                <a:latin typeface="Meiryo UI" panose="020B0604030504040204" pitchFamily="50" charset="-128"/>
                <a:ea typeface="Meiryo UI" panose="020B0604030504040204" pitchFamily="50" charset="-128"/>
              </a:rPr>
              <a:t>・研究開発内容ごとに、実施主体が有する既存の技術等（知的財産、論文、製品・サービス、知見、ノウハウ、経験、設備、人材等）を記載（その際、どの技術等をどの実施主体が有しているか、をエビデンス（出典）とともに明らかにすること）</a:t>
            </a:r>
            <a:endParaRPr lang="en-US" altLang="ja-JP" sz="1400" dirty="0">
              <a:solidFill>
                <a:schemeClr val="tx1"/>
              </a:solidFill>
              <a:latin typeface="Meiryo UI" panose="020B0604030504040204" pitchFamily="50" charset="-128"/>
              <a:ea typeface="Meiryo UI" panose="020B0604030504040204" pitchFamily="50" charset="-128"/>
            </a:endParaRPr>
          </a:p>
          <a:p>
            <a:pPr marL="179388" indent="-179388"/>
            <a:r>
              <a:rPr lang="ja-JP" altLang="en-US" sz="1400" dirty="0">
                <a:solidFill>
                  <a:schemeClr val="tx1"/>
                </a:solidFill>
                <a:latin typeface="Meiryo UI" panose="020B0604030504040204" pitchFamily="50" charset="-128"/>
                <a:ea typeface="Meiryo UI" panose="020B0604030504040204" pitchFamily="50" charset="-128"/>
              </a:rPr>
              <a:t>・加えて、グローバル視点で競合他社に対する技術的優位性（性能やコスト、実現時期等）・リスク（脅威・弱点等）を整理</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69" name="Straight Connector 68">
            <a:extLst>
              <a:ext uri="{FF2B5EF4-FFF2-40B4-BE49-F238E27FC236}">
                <a16:creationId xmlns:a16="http://schemas.microsoft.com/office/drawing/2014/main" id="{57F26596-5BD7-4908-8F4E-E2C08DD16914}"/>
              </a:ext>
            </a:extLst>
          </p:cNvPr>
          <p:cNvCxnSpPr>
            <a:cxnSpLocks/>
          </p:cNvCxnSpPr>
          <p:nvPr/>
        </p:nvCxnSpPr>
        <p:spPr>
          <a:xfrm>
            <a:off x="8302821" y="2578885"/>
            <a:ext cx="324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0FE9DC9-D508-4DBD-8A47-5F10CE356EAE}"/>
              </a:ext>
            </a:extLst>
          </p:cNvPr>
          <p:cNvSpPr txBox="1"/>
          <p:nvPr/>
        </p:nvSpPr>
        <p:spPr>
          <a:xfrm>
            <a:off x="8302821" y="2229858"/>
            <a:ext cx="3240000"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競合他社に対する優位性</a:t>
            </a:r>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・リスク</a:t>
            </a:r>
            <a:endParaRPr kumimoji="1" lang="en-US" sz="1400" dirty="0" err="1">
              <a:solidFill>
                <a:schemeClr val="accent1">
                  <a:lumMod val="75000"/>
                </a:schemeClr>
              </a:solidFill>
              <a:latin typeface="Meiryo UI" panose="020B0604030504040204" pitchFamily="50" charset="-128"/>
              <a:ea typeface="Meiryo UI" panose="020B0604030504040204" pitchFamily="50" charset="-128"/>
            </a:endParaRPr>
          </a:p>
        </p:txBody>
      </p:sp>
      <p:sp>
        <p:nvSpPr>
          <p:cNvPr id="79" name="TextBox 78" descr="ｂ">
            <a:extLst>
              <a:ext uri="{FF2B5EF4-FFF2-40B4-BE49-F238E27FC236}">
                <a16:creationId xmlns:a16="http://schemas.microsoft.com/office/drawing/2014/main" id="{D2DCD2D9-D54C-46B3-868C-024AEFA5D956}"/>
              </a:ext>
            </a:extLst>
          </p:cNvPr>
          <p:cNvSpPr txBox="1"/>
          <p:nvPr/>
        </p:nvSpPr>
        <p:spPr>
          <a:xfrm>
            <a:off x="2457472" y="2218885"/>
            <a:ext cx="1404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研究開発内容</a:t>
            </a:r>
            <a:endParaRPr kumimoji="1" lang="en-US" sz="1400" dirty="0" err="1">
              <a:solidFill>
                <a:schemeClr val="tx2"/>
              </a:solidFill>
              <a:latin typeface="Meiryo UI" panose="020B0604030504040204" pitchFamily="50" charset="-128"/>
              <a:ea typeface="Meiryo UI" panose="020B0604030504040204" pitchFamily="50" charset="-128"/>
            </a:endParaRPr>
          </a:p>
        </p:txBody>
      </p:sp>
      <p:cxnSp>
        <p:nvCxnSpPr>
          <p:cNvPr id="80" name="Straight Connector 79">
            <a:extLst>
              <a:ext uri="{FF2B5EF4-FFF2-40B4-BE49-F238E27FC236}">
                <a16:creationId xmlns:a16="http://schemas.microsoft.com/office/drawing/2014/main" id="{905BBC7B-A42B-407D-ADD7-83FDAFC79360}"/>
              </a:ext>
            </a:extLst>
          </p:cNvPr>
          <p:cNvCxnSpPr/>
          <p:nvPr/>
        </p:nvCxnSpPr>
        <p:spPr>
          <a:xfrm>
            <a:off x="2457472" y="2574012"/>
            <a:ext cx="14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8B8B2304-DD25-43DF-9C2E-E7310BC9F717}"/>
              </a:ext>
            </a:extLst>
          </p:cNvPr>
          <p:cNvSpPr/>
          <p:nvPr/>
        </p:nvSpPr>
        <p:spPr>
          <a:xfrm>
            <a:off x="3997633" y="2653577"/>
            <a:ext cx="396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2" name="Rectangle 71">
            <a:extLst>
              <a:ext uri="{FF2B5EF4-FFF2-40B4-BE49-F238E27FC236}">
                <a16:creationId xmlns:a16="http://schemas.microsoft.com/office/drawing/2014/main" id="{D68C6C47-8CE5-4A94-8282-9C053EE6E9FB}"/>
              </a:ext>
            </a:extLst>
          </p:cNvPr>
          <p:cNvSpPr/>
          <p:nvPr/>
        </p:nvSpPr>
        <p:spPr>
          <a:xfrm>
            <a:off x="8302821" y="2653577"/>
            <a:ext cx="3240000" cy="1276961"/>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a:p>
            <a:pPr marL="324000" lvl="1" indent="-216000">
              <a:spcBef>
                <a:spcPts val="600"/>
              </a:spcBef>
              <a:buClr>
                <a:schemeClr val="tx2"/>
              </a:buClr>
              <a:buSzPct val="100000"/>
              <a:buFont typeface="Trebuchet MS" panose="020B0603020202020204" pitchFamily="34" charset="0"/>
              <a:buChar char="•"/>
            </a:pPr>
            <a:r>
              <a:rPr lang="en-US" altLang="ja-JP" sz="1400" dirty="0" err="1">
                <a:latin typeface="Meiryo UI" panose="020B0604030504040204" pitchFamily="50" charset="-128"/>
                <a:ea typeface="Meiryo UI" panose="020B0604030504040204" pitchFamily="50" charset="-128"/>
                <a:cs typeface="Mangal" panose="02040503050203030202" pitchFamily="18" charset="0"/>
              </a:rPr>
              <a:t>XXXX</a:t>
            </a:r>
            <a:endParaRPr lang="en-US"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3" name="Rectangle 72">
            <a:extLst>
              <a:ext uri="{FF2B5EF4-FFF2-40B4-BE49-F238E27FC236}">
                <a16:creationId xmlns:a16="http://schemas.microsoft.com/office/drawing/2014/main" id="{A0EACDF0-1319-4EBA-9BF8-A9C9659DABEF}"/>
              </a:ext>
            </a:extLst>
          </p:cNvPr>
          <p:cNvSpPr/>
          <p:nvPr/>
        </p:nvSpPr>
        <p:spPr>
          <a:xfrm>
            <a:off x="2457472" y="2653575"/>
            <a:ext cx="1404000" cy="1469066"/>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cxnSp>
        <p:nvCxnSpPr>
          <p:cNvPr id="76" name="Straight Connector 75">
            <a:extLst>
              <a:ext uri="{FF2B5EF4-FFF2-40B4-BE49-F238E27FC236}">
                <a16:creationId xmlns:a16="http://schemas.microsoft.com/office/drawing/2014/main" id="{237BAE8A-A31E-4D58-8B4E-D27C6A188B77}"/>
              </a:ext>
            </a:extLst>
          </p:cNvPr>
          <p:cNvCxnSpPr/>
          <p:nvPr/>
        </p:nvCxnSpPr>
        <p:spPr>
          <a:xfrm>
            <a:off x="629999" y="4201356"/>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0F70D29-E9ED-4C31-A0A0-90BEFDFD2289}"/>
              </a:ext>
            </a:extLst>
          </p:cNvPr>
          <p:cNvCxnSpPr/>
          <p:nvPr/>
        </p:nvCxnSpPr>
        <p:spPr>
          <a:xfrm>
            <a:off x="629999" y="5079829"/>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BE5151F-3329-4248-954D-EAD149FAFA2B}"/>
              </a:ext>
            </a:extLst>
          </p:cNvPr>
          <p:cNvCxnSpPr/>
          <p:nvPr/>
        </p:nvCxnSpPr>
        <p:spPr>
          <a:xfrm>
            <a:off x="7949083" y="2821861"/>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868D6CD0-05E3-4455-B1BC-612C38401569}"/>
              </a:ext>
            </a:extLst>
          </p:cNvPr>
          <p:cNvCxnSpPr/>
          <p:nvPr/>
        </p:nvCxnSpPr>
        <p:spPr>
          <a:xfrm>
            <a:off x="7949083" y="3130044"/>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59E90B8-1893-4D18-8D9E-2978CF3D92E7}"/>
              </a:ext>
            </a:extLst>
          </p:cNvPr>
          <p:cNvCxnSpPr/>
          <p:nvPr/>
        </p:nvCxnSpPr>
        <p:spPr>
          <a:xfrm>
            <a:off x="629999" y="5944720"/>
            <a:ext cx="10872000"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D6CD82E-4D82-436F-B688-996C6B272C72}"/>
              </a:ext>
            </a:extLst>
          </p:cNvPr>
          <p:cNvSpPr/>
          <p:nvPr/>
        </p:nvSpPr>
        <p:spPr>
          <a:xfrm>
            <a:off x="629999" y="2694354"/>
            <a:ext cx="1710576" cy="4050914"/>
          </a:xfrm>
          <a:prstGeom prst="rect">
            <a:avLst/>
          </a:prstGeom>
          <a:solidFill>
            <a:schemeClr val="bg1"/>
          </a:solidFill>
          <a:ln w="6350">
            <a:solidFill>
              <a:schemeClr val="tx1"/>
            </a:solidFill>
          </a:ln>
        </p:spPr>
        <p:txBody>
          <a:bodyPr wrap="square">
            <a:noAutofit/>
          </a:bodyPr>
          <a:lstStyle/>
          <a:p>
            <a:pPr marL="273050" lvl="2" indent="-228600"/>
            <a:r>
              <a:rPr lang="ja-JP" altLang="en-US" sz="1400" kern="100" dirty="0">
                <a:latin typeface="Meiryo UI" panose="020B0604030504040204" pitchFamily="50" charset="-128"/>
                <a:ea typeface="Meiryo UI" panose="020B0604030504040204" pitchFamily="50" charset="-128"/>
                <a:cs typeface="Mangal" panose="02040503050203030202" pitchFamily="18" charset="0"/>
              </a:rPr>
              <a:t>１</a:t>
            </a:r>
            <a:r>
              <a:rPr lang="en-US" altLang="ja-JP" sz="1400" kern="100" dirty="0">
                <a:latin typeface="Meiryo UI" panose="020B0604030504040204" pitchFamily="50" charset="-128"/>
                <a:ea typeface="Meiryo UI" panose="020B0604030504040204" pitchFamily="50" charset="-128"/>
                <a:cs typeface="Mangal" panose="02040503050203030202" pitchFamily="18" charset="0"/>
              </a:rPr>
              <a:t>. XXX</a:t>
            </a:r>
            <a:endParaRPr lang="ja-JP" altLang="ja-JP" sz="1400" kern="100" dirty="0">
              <a:latin typeface="Meiryo UI" panose="020B0604030504040204" pitchFamily="50" charset="-128"/>
              <a:ea typeface="Meiryo UI" panose="020B0604030504040204" pitchFamily="50" charset="-128"/>
              <a:cs typeface="Mangal" panose="02040503050203030202" pitchFamily="18" charset="0"/>
            </a:endParaRPr>
          </a:p>
        </p:txBody>
      </p:sp>
      <p:sp>
        <p:nvSpPr>
          <p:cNvPr id="74" name="Rectangle 73">
            <a:extLst>
              <a:ext uri="{FF2B5EF4-FFF2-40B4-BE49-F238E27FC236}">
                <a16:creationId xmlns:a16="http://schemas.microsoft.com/office/drawing/2014/main" id="{602219D7-D32D-4805-8C24-17B198D403C4}"/>
              </a:ext>
            </a:extLst>
          </p:cNvPr>
          <p:cNvSpPr/>
          <p:nvPr/>
        </p:nvSpPr>
        <p:spPr>
          <a:xfrm>
            <a:off x="2457472" y="4273566"/>
            <a:ext cx="1404000" cy="753281"/>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cs typeface="Mangal" panose="02040503050203030202" pitchFamily="18" charset="0"/>
            </a:endParaRPr>
          </a:p>
        </p:txBody>
      </p:sp>
      <p:sp>
        <p:nvSpPr>
          <p:cNvPr id="75" name="Rectangle 74">
            <a:extLst>
              <a:ext uri="{FF2B5EF4-FFF2-40B4-BE49-F238E27FC236}">
                <a16:creationId xmlns:a16="http://schemas.microsoft.com/office/drawing/2014/main" id="{49731F56-F9E2-4AEB-AD6B-8388C1F468BC}"/>
              </a:ext>
            </a:extLst>
          </p:cNvPr>
          <p:cNvSpPr/>
          <p:nvPr/>
        </p:nvSpPr>
        <p:spPr>
          <a:xfrm>
            <a:off x="2457472" y="5145269"/>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ja-JP" sz="1400" dirty="0">
              <a:latin typeface="Meiryo UI" panose="020B0604030504040204" pitchFamily="50" charset="-128"/>
              <a:ea typeface="Meiryo UI" panose="020B0604030504040204" pitchFamily="50" charset="-128"/>
            </a:endParaRPr>
          </a:p>
        </p:txBody>
      </p:sp>
      <p:sp>
        <p:nvSpPr>
          <p:cNvPr id="78" name="Rectangle 77">
            <a:extLst>
              <a:ext uri="{FF2B5EF4-FFF2-40B4-BE49-F238E27FC236}">
                <a16:creationId xmlns:a16="http://schemas.microsoft.com/office/drawing/2014/main" id="{4E64FD0E-71F3-4203-B139-5D67B9FDE8FD}"/>
              </a:ext>
            </a:extLst>
          </p:cNvPr>
          <p:cNvSpPr/>
          <p:nvPr/>
        </p:nvSpPr>
        <p:spPr>
          <a:xfrm>
            <a:off x="3997634" y="428468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2" name="Rectangle 81">
            <a:extLst>
              <a:ext uri="{FF2B5EF4-FFF2-40B4-BE49-F238E27FC236}">
                <a16:creationId xmlns:a16="http://schemas.microsoft.com/office/drawing/2014/main" id="{3FE210E5-D637-4B5F-A0F5-3ED758134AC6}"/>
              </a:ext>
            </a:extLst>
          </p:cNvPr>
          <p:cNvSpPr/>
          <p:nvPr/>
        </p:nvSpPr>
        <p:spPr>
          <a:xfrm>
            <a:off x="3997634" y="5145269"/>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88" name="Rectangle 87">
            <a:extLst>
              <a:ext uri="{FF2B5EF4-FFF2-40B4-BE49-F238E27FC236}">
                <a16:creationId xmlns:a16="http://schemas.microsoft.com/office/drawing/2014/main" id="{C041071D-FB12-4E69-9A98-1A422DB2367E}"/>
              </a:ext>
            </a:extLst>
          </p:cNvPr>
          <p:cNvSpPr/>
          <p:nvPr/>
        </p:nvSpPr>
        <p:spPr>
          <a:xfrm>
            <a:off x="2457472" y="6004480"/>
            <a:ext cx="1404000" cy="740787"/>
          </a:xfrm>
          <a:prstGeom prst="rect">
            <a:avLst/>
          </a:prstGeom>
          <a:ln>
            <a:solidFill>
              <a:schemeClr val="accent5"/>
            </a:solidFill>
          </a:ln>
        </p:spPr>
        <p:txBody>
          <a:bodyPr wrap="square">
            <a:noAutofit/>
          </a:bodyPr>
          <a:lstStyle/>
          <a:p>
            <a:pPr marL="108000" lvl="1">
              <a:buClr>
                <a:schemeClr val="tx2"/>
              </a:buClr>
              <a:buSzPct val="100000"/>
            </a:pPr>
            <a:r>
              <a:rPr lang="en-US" altLang="ja-JP" sz="1400" dirty="0">
                <a:latin typeface="Meiryo UI" panose="020B0604030504040204" pitchFamily="50" charset="-128"/>
                <a:ea typeface="Meiryo UI" panose="020B0604030504040204" pitchFamily="50" charset="-128"/>
              </a:rPr>
              <a:t>XXX</a:t>
            </a:r>
            <a:endParaRPr lang="ja-JP" altLang="en-US" sz="1400" dirty="0">
              <a:latin typeface="Meiryo UI" panose="020B0604030504040204" pitchFamily="50" charset="-128"/>
              <a:ea typeface="Meiryo UI" panose="020B0604030504040204" pitchFamily="50" charset="-128"/>
            </a:endParaRPr>
          </a:p>
        </p:txBody>
      </p:sp>
      <p:sp>
        <p:nvSpPr>
          <p:cNvPr id="91" name="Rectangle 90">
            <a:extLst>
              <a:ext uri="{FF2B5EF4-FFF2-40B4-BE49-F238E27FC236}">
                <a16:creationId xmlns:a16="http://schemas.microsoft.com/office/drawing/2014/main" id="{006C9025-803C-4E96-92BE-1BC6AAB22418}"/>
              </a:ext>
            </a:extLst>
          </p:cNvPr>
          <p:cNvSpPr/>
          <p:nvPr/>
        </p:nvSpPr>
        <p:spPr>
          <a:xfrm>
            <a:off x="3997634" y="6003102"/>
            <a:ext cx="3982302"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2" name="Rectangle 91">
            <a:extLst>
              <a:ext uri="{FF2B5EF4-FFF2-40B4-BE49-F238E27FC236}">
                <a16:creationId xmlns:a16="http://schemas.microsoft.com/office/drawing/2014/main" id="{D48B4E12-2575-4912-8335-91700CEA8EC6}"/>
              </a:ext>
            </a:extLst>
          </p:cNvPr>
          <p:cNvSpPr/>
          <p:nvPr/>
        </p:nvSpPr>
        <p:spPr>
          <a:xfrm>
            <a:off x="8302821" y="428468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3" name="Rectangle 92">
            <a:extLst>
              <a:ext uri="{FF2B5EF4-FFF2-40B4-BE49-F238E27FC236}">
                <a16:creationId xmlns:a16="http://schemas.microsoft.com/office/drawing/2014/main" id="{B88711C1-D677-4281-8C3D-1878CB524205}"/>
              </a:ext>
            </a:extLst>
          </p:cNvPr>
          <p:cNvSpPr/>
          <p:nvPr/>
        </p:nvSpPr>
        <p:spPr>
          <a:xfrm>
            <a:off x="8302821" y="5145269"/>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sp>
        <p:nvSpPr>
          <p:cNvPr id="94" name="Rectangle 93">
            <a:extLst>
              <a:ext uri="{FF2B5EF4-FFF2-40B4-BE49-F238E27FC236}">
                <a16:creationId xmlns:a16="http://schemas.microsoft.com/office/drawing/2014/main" id="{8F729FDE-D597-4489-88F7-DE1716418FF1}"/>
              </a:ext>
            </a:extLst>
          </p:cNvPr>
          <p:cNvSpPr/>
          <p:nvPr/>
        </p:nvSpPr>
        <p:spPr>
          <a:xfrm>
            <a:off x="8302821" y="6003102"/>
            <a:ext cx="3240000" cy="742165"/>
          </a:xfrm>
          <a:prstGeom prst="rect">
            <a:avLst/>
          </a:prstGeom>
          <a:ln>
            <a:noFill/>
          </a:ln>
        </p:spPr>
        <p:txBody>
          <a:bodyPr wrap="square">
            <a:noAutofit/>
          </a:bodyPr>
          <a:lstStyle/>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a:p>
            <a:pPr marL="324000" lvl="1" indent="-216000">
              <a:spcBef>
                <a:spcPts val="600"/>
              </a:spcBef>
              <a:buClr>
                <a:schemeClr val="tx2"/>
              </a:buClr>
              <a:buSzPct val="100000"/>
              <a:buFont typeface="Trebuchet MS" panose="020B0603020202020204" pitchFamily="34" charset="0"/>
              <a:buChar char="•"/>
            </a:pPr>
            <a:r>
              <a:rPr lang="en-US" altLang="ja-JP" sz="1400" dirty="0">
                <a:latin typeface="Meiryo UI" panose="020B0604030504040204" pitchFamily="50" charset="-128"/>
                <a:ea typeface="Meiryo UI" panose="020B0604030504040204" pitchFamily="50" charset="-128"/>
                <a:cs typeface="Mangal" panose="02040503050203030202" pitchFamily="18" charset="0"/>
              </a:rPr>
              <a:t>XXXX</a:t>
            </a:r>
          </a:p>
        </p:txBody>
      </p:sp>
      <p:cxnSp>
        <p:nvCxnSpPr>
          <p:cNvPr id="95" name="Straight Arrow Connector 94">
            <a:extLst>
              <a:ext uri="{FF2B5EF4-FFF2-40B4-BE49-F238E27FC236}">
                <a16:creationId xmlns:a16="http://schemas.microsoft.com/office/drawing/2014/main" id="{E6340155-D071-4C06-BFA8-7A8F73A20E3F}"/>
              </a:ext>
            </a:extLst>
          </p:cNvPr>
          <p:cNvCxnSpPr/>
          <p:nvPr/>
        </p:nvCxnSpPr>
        <p:spPr>
          <a:xfrm>
            <a:off x="7949083" y="4440885"/>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60DBBFED-5866-4890-84A6-80ED4B73DAF1}"/>
              </a:ext>
            </a:extLst>
          </p:cNvPr>
          <p:cNvCxnSpPr/>
          <p:nvPr/>
        </p:nvCxnSpPr>
        <p:spPr>
          <a:xfrm>
            <a:off x="7949083" y="4763827"/>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DC3BFFE-7449-4A0F-A1E7-11699C467DF9}"/>
              </a:ext>
            </a:extLst>
          </p:cNvPr>
          <p:cNvCxnSpPr/>
          <p:nvPr/>
        </p:nvCxnSpPr>
        <p:spPr>
          <a:xfrm>
            <a:off x="7949083" y="5315232"/>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E3142156-C75B-4E1A-ACBE-765D8F07FCAA}"/>
              </a:ext>
            </a:extLst>
          </p:cNvPr>
          <p:cNvCxnSpPr/>
          <p:nvPr/>
        </p:nvCxnSpPr>
        <p:spPr>
          <a:xfrm>
            <a:off x="7949083" y="563014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1F7E027E-CFCA-4A5B-BA0F-8E74742FBA85}"/>
              </a:ext>
            </a:extLst>
          </p:cNvPr>
          <p:cNvCxnSpPr/>
          <p:nvPr/>
        </p:nvCxnSpPr>
        <p:spPr>
          <a:xfrm>
            <a:off x="7949083" y="6199409"/>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4" name="Oval 83">
            <a:extLst>
              <a:ext uri="{FF2B5EF4-FFF2-40B4-BE49-F238E27FC236}">
                <a16:creationId xmlns:a16="http://schemas.microsoft.com/office/drawing/2014/main" id="{5FE99260-CB16-4ECF-88AA-B62CC61EE28E}"/>
              </a:ext>
            </a:extLst>
          </p:cNvPr>
          <p:cNvSpPr/>
          <p:nvPr/>
        </p:nvSpPr>
        <p:spPr>
          <a:xfrm>
            <a:off x="2353030" y="259527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1</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5" name="Oval 84">
            <a:extLst>
              <a:ext uri="{FF2B5EF4-FFF2-40B4-BE49-F238E27FC236}">
                <a16:creationId xmlns:a16="http://schemas.microsoft.com/office/drawing/2014/main" id="{3E5B42EB-3E2A-404A-ABA7-73EABCB54C32}"/>
              </a:ext>
            </a:extLst>
          </p:cNvPr>
          <p:cNvSpPr/>
          <p:nvPr/>
        </p:nvSpPr>
        <p:spPr>
          <a:xfrm>
            <a:off x="2353030" y="418130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ja-JP" sz="900" dirty="0">
                <a:solidFill>
                  <a:srgbClr val="FFFFFF"/>
                </a:solidFill>
                <a:latin typeface="Meiryo UI" panose="020B0604030504040204" pitchFamily="50" charset="-128"/>
                <a:ea typeface="Meiryo UI" panose="020B0604030504040204" pitchFamily="50" charset="-128"/>
              </a:rPr>
              <a:t>2</a:t>
            </a:r>
            <a:endParaRPr kumimoji="1" lang="en-US" sz="900" dirty="0">
              <a:solidFill>
                <a:srgbClr val="FFFFFF"/>
              </a:solidFill>
              <a:latin typeface="Meiryo UI" panose="020B0604030504040204" pitchFamily="50" charset="-128"/>
              <a:ea typeface="Meiryo UI" panose="020B0604030504040204" pitchFamily="50" charset="-128"/>
            </a:endParaRPr>
          </a:p>
        </p:txBody>
      </p:sp>
      <p:sp>
        <p:nvSpPr>
          <p:cNvPr id="86" name="Oval 85">
            <a:extLst>
              <a:ext uri="{FF2B5EF4-FFF2-40B4-BE49-F238E27FC236}">
                <a16:creationId xmlns:a16="http://schemas.microsoft.com/office/drawing/2014/main" id="{1D6ED9B3-0CCA-4D05-910A-65373D653A66}"/>
              </a:ext>
            </a:extLst>
          </p:cNvPr>
          <p:cNvSpPr/>
          <p:nvPr/>
        </p:nvSpPr>
        <p:spPr>
          <a:xfrm>
            <a:off x="2353030" y="5079075"/>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3</a:t>
            </a:r>
          </a:p>
        </p:txBody>
      </p:sp>
      <p:sp>
        <p:nvSpPr>
          <p:cNvPr id="89" name="Oval 88">
            <a:extLst>
              <a:ext uri="{FF2B5EF4-FFF2-40B4-BE49-F238E27FC236}">
                <a16:creationId xmlns:a16="http://schemas.microsoft.com/office/drawing/2014/main" id="{594C2C93-3396-43E4-BC43-93AAD56E07BA}"/>
              </a:ext>
            </a:extLst>
          </p:cNvPr>
          <p:cNvSpPr/>
          <p:nvPr/>
        </p:nvSpPr>
        <p:spPr>
          <a:xfrm>
            <a:off x="2343198" y="5947347"/>
            <a:ext cx="288000" cy="288000"/>
          </a:xfrm>
          <a:prstGeom prst="ellipse">
            <a:avLst/>
          </a:prstGeom>
          <a:solidFill>
            <a:schemeClr val="accent5"/>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sz="900" dirty="0">
                <a:solidFill>
                  <a:srgbClr val="FFFFFF"/>
                </a:solidFill>
                <a:latin typeface="Meiryo UI" panose="020B0604030504040204" pitchFamily="50" charset="-128"/>
                <a:ea typeface="Meiryo UI" panose="020B0604030504040204" pitchFamily="50" charset="-128"/>
              </a:rPr>
              <a:t>4</a:t>
            </a:r>
          </a:p>
        </p:txBody>
      </p:sp>
      <p:cxnSp>
        <p:nvCxnSpPr>
          <p:cNvPr id="53" name="Straight Arrow Connector 52">
            <a:extLst>
              <a:ext uri="{FF2B5EF4-FFF2-40B4-BE49-F238E27FC236}">
                <a16:creationId xmlns:a16="http://schemas.microsoft.com/office/drawing/2014/main" id="{72FB002E-58E7-4B53-8F7C-6456BBAD89BF}"/>
              </a:ext>
            </a:extLst>
          </p:cNvPr>
          <p:cNvCxnSpPr/>
          <p:nvPr/>
        </p:nvCxnSpPr>
        <p:spPr>
          <a:xfrm>
            <a:off x="7949083" y="6479628"/>
            <a:ext cx="396000" cy="0"/>
          </a:xfrm>
          <a:prstGeom prst="straightConnector1">
            <a:avLst/>
          </a:prstGeom>
          <a:ln w="28575" cap="rnd">
            <a:solidFill>
              <a:schemeClr val="tx1">
                <a:lumMod val="60000"/>
                <a:lumOff val="40000"/>
              </a:schemeClr>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509117B9-4B43-48AD-A363-F339D13B6EA7}"/>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2. </a:t>
            </a:r>
            <a:r>
              <a:rPr lang="ja-JP" altLang="en-US" sz="2000" dirty="0"/>
              <a:t>研究開発計画／</a:t>
            </a:r>
            <a:r>
              <a:rPr kumimoji="1" lang="ja-JP" altLang="en-US" sz="2000" dirty="0"/>
              <a:t>（</a:t>
            </a:r>
            <a:r>
              <a:rPr kumimoji="1" lang="en-US" altLang="ja-JP" sz="2000" dirty="0"/>
              <a:t>5</a:t>
            </a:r>
            <a:r>
              <a:rPr kumimoji="1" lang="ja-JP" altLang="en-US" sz="2000" dirty="0"/>
              <a:t>）技術的優位性</a:t>
            </a:r>
            <a:endParaRPr kumimoji="1" lang="en-US" sz="2000" dirty="0"/>
          </a:p>
        </p:txBody>
      </p:sp>
      <p:sp>
        <p:nvSpPr>
          <p:cNvPr id="42" name="Title 1">
            <a:extLst>
              <a:ext uri="{FF2B5EF4-FFF2-40B4-BE49-F238E27FC236}">
                <a16:creationId xmlns:a16="http://schemas.microsoft.com/office/drawing/2014/main" id="{26E65524-1FDA-4E23-9021-8525483CDB0A}"/>
              </a:ext>
            </a:extLst>
          </p:cNvPr>
          <p:cNvSpPr txBox="1">
            <a:spLocks/>
          </p:cNvSpPr>
          <p:nvPr/>
        </p:nvSpPr>
        <p:spPr>
          <a:xfrm>
            <a:off x="328302" y="624524"/>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国際的な競争の中においても技術等における優位性を保有</a:t>
            </a:r>
            <a:endParaRPr kumimoji="1" lang="en-US" altLang="ja-JP" dirty="0">
              <a:solidFill>
                <a:schemeClr val="tx1"/>
              </a:solidFill>
            </a:endParaRPr>
          </a:p>
        </p:txBody>
      </p:sp>
      <p:cxnSp>
        <p:nvCxnSpPr>
          <p:cNvPr id="43" name="直線コネクタ 42">
            <a:extLst>
              <a:ext uri="{FF2B5EF4-FFF2-40B4-BE49-F238E27FC236}">
                <a16:creationId xmlns:a16="http://schemas.microsoft.com/office/drawing/2014/main" id="{E433152B-1102-4B02-A309-E6B936DCEFC1}"/>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3930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127747" y="1827160"/>
            <a:ext cx="10103798"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5400" dirty="0">
                <a:solidFill>
                  <a:srgbClr val="FFFFFF"/>
                </a:solidFill>
                <a:latin typeface="Trebuchet MS" panose="020B0603020202020204" pitchFamily="34" charset="0"/>
                <a:ea typeface="Meiryo UI" panose="020B0604030504040204" pitchFamily="50" charset="-128"/>
              </a:rPr>
              <a:t>３．イノベーション推進体制</a:t>
            </a:r>
            <a:endParaRPr kumimoji="1" lang="en-US" altLang="ja-JP" sz="5400" dirty="0">
              <a:solidFill>
                <a:srgbClr val="FFFFFF"/>
              </a:solidFill>
              <a:latin typeface="Trebuchet MS" panose="020B0603020202020204" pitchFamily="34" charset="0"/>
              <a:ea typeface="Meiryo UI" panose="020B0604030504040204" pitchFamily="50" charset="-128"/>
            </a:endParaRPr>
          </a:p>
          <a:p>
            <a:pPr algn="ctr">
              <a:lnSpc>
                <a:spcPts val="6000"/>
              </a:lnSpc>
            </a:pPr>
            <a:r>
              <a:rPr kumimoji="1" lang="ja-JP" altLang="en-US" sz="3600" dirty="0">
                <a:solidFill>
                  <a:srgbClr val="FFFFFF"/>
                </a:solidFill>
                <a:latin typeface="Trebuchet MS" panose="020B0603020202020204" pitchFamily="34" charset="0"/>
                <a:ea typeface="Meiryo UI" panose="020B0604030504040204" pitchFamily="50" charset="-128"/>
              </a:rPr>
              <a:t>（経営のコミットメントを示すマネジメントシート）</a:t>
            </a:r>
            <a:endParaRPr kumimoji="1" lang="en-US" altLang="ja-JP" sz="36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138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655056" y="2136171"/>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組織内体制図</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7" name="ee4pContent1">
            <a:extLst>
              <a:ext uri="{FF2B5EF4-FFF2-40B4-BE49-F238E27FC236}">
                <a16:creationId xmlns:a16="http://schemas.microsoft.com/office/drawing/2014/main" id="{7BB4AF45-C4F3-481A-BF92-60B81B1F05D7}"/>
              </a:ext>
            </a:extLst>
          </p:cNvPr>
          <p:cNvSpPr txBox="1"/>
          <p:nvPr/>
        </p:nvSpPr>
        <p:spPr>
          <a:xfrm>
            <a:off x="587065" y="1192070"/>
            <a:ext cx="11022158" cy="86756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・前述の事業計画・研究開発計画を進めるための組織内の経営者以下の体制と役割分担を網羅的に記載すること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（研究開発を担う部門だけでなく、事業化を担当する部門、標準化戦略を担当する部門、関与する専任・併任の人員規模の想定を記載）</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・このうち、研究開発責任者とチームリーダーについては、別途、研究開発プロジェクト参画や新規事業立ち上げ等の実績を含む履歴書を提出すること</a:t>
            </a:r>
            <a:endParaRPr lang="en-US" altLang="ja-JP" sz="1400" dirty="0">
              <a:latin typeface="Meiryo UI" panose="020B0604030504040204" pitchFamily="50" charset="-128"/>
              <a:ea typeface="Meiryo UI" panose="020B0604030504040204" pitchFamily="50" charset="-128"/>
              <a:cs typeface="ＭＳ 明朝" panose="02020609040205080304" pitchFamily="17"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cs typeface="ＭＳ 明朝" panose="02020609040205080304" pitchFamily="17" charset="-128"/>
              </a:rPr>
              <a:t>・部門間の連携を図るための具体的な方策（定期的に部長レベルで相互の進捗報告を行う、経営者直轄の専門組織を設置する等）を記載</a:t>
            </a:r>
          </a:p>
        </p:txBody>
      </p:sp>
      <p:sp>
        <p:nvSpPr>
          <p:cNvPr id="57" name="Rectangle 56">
            <a:extLst>
              <a:ext uri="{FF2B5EF4-FFF2-40B4-BE49-F238E27FC236}">
                <a16:creationId xmlns:a16="http://schemas.microsoft.com/office/drawing/2014/main" id="{FA083EBC-F406-4094-ACC3-917E704E4EB5}"/>
              </a:ext>
            </a:extLst>
          </p:cNvPr>
          <p:cNvSpPr/>
          <p:nvPr/>
        </p:nvSpPr>
        <p:spPr>
          <a:xfrm>
            <a:off x="1624583"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A</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①</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G</a:t>
            </a:r>
          </a:p>
        </p:txBody>
      </p:sp>
      <p:sp>
        <p:nvSpPr>
          <p:cNvPr id="58" name="Rectangle 57">
            <a:extLst>
              <a:ext uri="{FF2B5EF4-FFF2-40B4-BE49-F238E27FC236}">
                <a16:creationId xmlns:a16="http://schemas.microsoft.com/office/drawing/2014/main" id="{07A063F8-DEFC-4CFD-98B5-16092119DA0A}"/>
              </a:ext>
            </a:extLst>
          </p:cNvPr>
          <p:cNvSpPr/>
          <p:nvPr/>
        </p:nvSpPr>
        <p:spPr>
          <a:xfrm>
            <a:off x="2815388" y="5182757"/>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B</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②</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H</a:t>
            </a:r>
          </a:p>
        </p:txBody>
      </p:sp>
      <p:sp>
        <p:nvSpPr>
          <p:cNvPr id="59" name="Rectangle 58">
            <a:extLst>
              <a:ext uri="{FF2B5EF4-FFF2-40B4-BE49-F238E27FC236}">
                <a16:creationId xmlns:a16="http://schemas.microsoft.com/office/drawing/2014/main" id="{B18A0B1D-82DA-4381-887A-1FC1389DC1DD}"/>
              </a:ext>
            </a:extLst>
          </p:cNvPr>
          <p:cNvSpPr/>
          <p:nvPr/>
        </p:nvSpPr>
        <p:spPr>
          <a:xfrm>
            <a:off x="4006192"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a:t>
            </a: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C</a:t>
            </a: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③</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チームリーダー</a:t>
            </a: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I</a:t>
            </a:r>
          </a:p>
        </p:txBody>
      </p:sp>
      <p:cxnSp>
        <p:nvCxnSpPr>
          <p:cNvPr id="60" name="Connector: Elbow 59">
            <a:extLst>
              <a:ext uri="{FF2B5EF4-FFF2-40B4-BE49-F238E27FC236}">
                <a16:creationId xmlns:a16="http://schemas.microsoft.com/office/drawing/2014/main" id="{55557A61-6C31-44CF-B6BC-5F3F1C235B47}"/>
              </a:ext>
            </a:extLst>
          </p:cNvPr>
          <p:cNvCxnSpPr>
            <a:cxnSpLocks/>
            <a:endCxn id="65" idx="0"/>
          </p:cNvCxnSpPr>
          <p:nvPr/>
        </p:nvCxnSpPr>
        <p:spPr>
          <a:xfrm rot="10800000" flipV="1">
            <a:off x="965381" y="3478455"/>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2" name="ee4pContent3">
            <a:extLst>
              <a:ext uri="{FF2B5EF4-FFF2-40B4-BE49-F238E27FC236}">
                <a16:creationId xmlns:a16="http://schemas.microsoft.com/office/drawing/2014/main" id="{77BA79D6-225A-4633-A552-9257FC2FA4C3}"/>
              </a:ext>
            </a:extLst>
          </p:cNvPr>
          <p:cNvSpPr txBox="1"/>
          <p:nvPr/>
        </p:nvSpPr>
        <p:spPr>
          <a:xfrm>
            <a:off x="6207135" y="2573958"/>
            <a:ext cx="5625845"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rPr>
              <a:t>研究開発責任者と担当部署</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研究開発責任者</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E</a:t>
            </a:r>
            <a:r>
              <a:rPr kumimoji="1" lang="ja-JP" altLang="en-US" sz="1400" dirty="0">
                <a:ea typeface="Meiryo UI" panose="020B0604030504040204" pitchFamily="50" charset="-128"/>
              </a:rPr>
              <a:t>本部長：</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a:t>
            </a: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担当チーム</a:t>
            </a:r>
            <a:endParaRPr kumimoji="1" lang="en-US" altLang="ja-JP" sz="1400" dirty="0">
              <a:ea typeface="Meiryo UI" panose="020B0604030504040204" pitchFamily="50" charset="-128"/>
            </a:endParaRPr>
          </a:p>
          <a:p>
            <a:pPr lvl="2">
              <a:buSzPct val="100000"/>
              <a:buFont typeface="Trebuchet MS" panose="020B0603020202020204" pitchFamily="34" charset="0"/>
              <a:buChar char="–"/>
            </a:pPr>
            <a:r>
              <a:rPr kumimoji="1" lang="ja-JP" altLang="en-US" sz="1400" dirty="0">
                <a:ea typeface="Meiryo UI" panose="020B0604030504040204" pitchFamily="50" charset="-128"/>
              </a:rPr>
              <a:t>チーム</a:t>
            </a:r>
            <a:r>
              <a:rPr kumimoji="1" lang="en-US" altLang="ja-JP" sz="1400" dirty="0">
                <a:ea typeface="Meiryo UI" panose="020B0604030504040204" pitchFamily="50" charset="-128"/>
              </a:rPr>
              <a:t>A</a:t>
            </a:r>
            <a:r>
              <a:rPr kumimoji="1" lang="ja-JP" altLang="en-US" sz="1400" dirty="0">
                <a:ea typeface="Meiryo UI" panose="020B0604030504040204" pitchFamily="50" charset="-128"/>
              </a:rPr>
              <a:t>：①</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B</a:t>
            </a:r>
            <a:r>
              <a:rPr lang="ja-JP" altLang="en-US" sz="1400" dirty="0">
                <a:ea typeface="Meiryo UI" panose="020B0604030504040204" pitchFamily="50" charset="-128"/>
              </a:rPr>
              <a:t>：③</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a:t>
            </a:r>
            <a:r>
              <a:rPr lang="en-US" altLang="ja-JP" sz="1400" dirty="0">
                <a:ea typeface="Meiryo UI" panose="020B0604030504040204" pitchFamily="50" charset="-128"/>
              </a:rPr>
              <a:t>C</a:t>
            </a:r>
            <a:r>
              <a:rPr lang="ja-JP" altLang="en-US" sz="1400" dirty="0">
                <a:ea typeface="Meiryo UI" panose="020B0604030504040204" pitchFamily="50" charset="-128"/>
              </a:rPr>
              <a:t>：④</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lvl="2">
              <a:buSzPct val="100000"/>
            </a:pPr>
            <a:r>
              <a:rPr lang="en-US" altLang="ja-JP" sz="1400" dirty="0">
                <a:ea typeface="Meiryo UI" panose="020B0604030504040204" pitchFamily="50" charset="-128"/>
              </a:rPr>
              <a:t>D</a:t>
            </a:r>
            <a:r>
              <a:rPr lang="ja-JP" altLang="en-US" sz="1400" dirty="0">
                <a:ea typeface="Meiryo UI" panose="020B0604030504040204" pitchFamily="50" charset="-128"/>
              </a:rPr>
              <a:t>部（</a:t>
            </a:r>
            <a:r>
              <a:rPr lang="en-US" altLang="ja-JP" sz="1400" dirty="0">
                <a:ea typeface="Meiryo UI" panose="020B0604030504040204" pitchFamily="50" charset="-128"/>
              </a:rPr>
              <a:t>F</a:t>
            </a:r>
            <a:r>
              <a:rPr lang="ja-JP" altLang="en-US" sz="1400" dirty="0">
                <a:ea typeface="Meiryo UI" panose="020B0604030504040204" pitchFamily="50" charset="-128"/>
              </a:rPr>
              <a:t>部長）：</a:t>
            </a:r>
            <a:r>
              <a:rPr lang="en-US" altLang="ja-JP" sz="1400" dirty="0">
                <a:ea typeface="Meiryo UI" panose="020B0604030504040204" pitchFamily="50" charset="-128"/>
              </a:rPr>
              <a:t>XXX</a:t>
            </a:r>
            <a:r>
              <a:rPr lang="ja-JP" altLang="en-US" sz="1400" dirty="0">
                <a:ea typeface="Meiryo UI" panose="020B0604030504040204" pitchFamily="50" charset="-128"/>
              </a:rPr>
              <a:t>を担当（専任○人、併任○人規模）</a:t>
            </a:r>
            <a:endParaRPr lang="en-US" altLang="ja-JP" sz="1400" dirty="0">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ea typeface="Meiryo UI" panose="020B0604030504040204" pitchFamily="50" charset="-128"/>
              </a:rPr>
              <a:t>チームリーダー</a:t>
            </a:r>
            <a:endParaRPr kumimoji="1" lang="en-US" altLang="ja-JP" sz="1400" dirty="0">
              <a:ea typeface="Meiryo UI" panose="020B0604030504040204" pitchFamily="50" charset="-128"/>
            </a:endParaRPr>
          </a:p>
          <a:p>
            <a:pPr lvl="2">
              <a:buSzPct val="100000"/>
            </a:pPr>
            <a:r>
              <a:rPr kumimoji="1" lang="ja-JP" altLang="en-US" sz="1400" dirty="0">
                <a:ea typeface="Meiryo UI" panose="020B0604030504040204" pitchFamily="50" charset="-128"/>
              </a:rPr>
              <a:t>チームリーダー</a:t>
            </a:r>
            <a:r>
              <a:rPr kumimoji="1" lang="en-US" altLang="ja-JP" sz="1400" dirty="0">
                <a:ea typeface="Meiryo UI" panose="020B0604030504040204" pitchFamily="50" charset="-128"/>
              </a:rPr>
              <a:t>G</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H</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2">
              <a:buSzPct val="100000"/>
            </a:pPr>
            <a:r>
              <a:rPr lang="ja-JP" altLang="en-US" sz="1400" dirty="0">
                <a:ea typeface="Meiryo UI" panose="020B0604030504040204" pitchFamily="50" charset="-128"/>
              </a:rPr>
              <a:t>チームリーダー</a:t>
            </a:r>
            <a:r>
              <a:rPr lang="en-US" altLang="ja-JP" sz="1400" dirty="0">
                <a:ea typeface="Meiryo UI" panose="020B0604030504040204" pitchFamily="50" charset="-128"/>
              </a:rPr>
              <a:t>I</a:t>
            </a:r>
            <a:r>
              <a:rPr lang="ja-JP" altLang="en-US" sz="1400" dirty="0">
                <a:ea typeface="Meiryo UI" panose="020B0604030504040204" pitchFamily="50" charset="-128"/>
              </a:rPr>
              <a:t>：</a:t>
            </a:r>
            <a:r>
              <a:rPr lang="en-US" altLang="ja-JP" sz="1400" dirty="0">
                <a:ea typeface="Meiryo UI" panose="020B0604030504040204" pitchFamily="50" charset="-128"/>
              </a:rPr>
              <a:t>XXX</a:t>
            </a:r>
            <a:r>
              <a:rPr lang="ja-JP" altLang="en-US" sz="1400" dirty="0">
                <a:ea typeface="Meiryo UI" panose="020B0604030504040204" pitchFamily="50" charset="-128"/>
              </a:rPr>
              <a:t>等の実績</a:t>
            </a:r>
            <a:endParaRPr lang="en-US" altLang="ja-JP" sz="1400" dirty="0">
              <a:ea typeface="Meiryo UI" panose="020B0604030504040204" pitchFamily="50" charset="-128"/>
            </a:endParaRPr>
          </a:p>
          <a:p>
            <a:pPr lvl="1">
              <a:buSzPct val="100000"/>
            </a:pPr>
            <a:r>
              <a:rPr lang="ja-JP" altLang="en-US" sz="1400" dirty="0">
                <a:ea typeface="Meiryo UI" panose="020B0604030504040204" pitchFamily="50" charset="-128"/>
              </a:rPr>
              <a:t>社会実装</a:t>
            </a:r>
            <a:r>
              <a:rPr lang="en-US" altLang="ja-JP" sz="1400" dirty="0">
                <a:ea typeface="Meiryo UI" panose="020B0604030504040204" pitchFamily="50" charset="-128"/>
              </a:rPr>
              <a:t>/</a:t>
            </a:r>
            <a:r>
              <a:rPr lang="ja-JP" altLang="en-US" sz="1400" dirty="0">
                <a:ea typeface="Meiryo UI" panose="020B0604030504040204" pitchFamily="50" charset="-128"/>
              </a:rPr>
              <a:t>標準化戦略担当</a:t>
            </a:r>
            <a:endParaRPr lang="en-US" altLang="ja-JP" sz="1400" dirty="0">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例えば</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a:t>
            </a:r>
            <a:r>
              <a:rPr lang="ja-JP" altLang="ja-JP" sz="1100" dirty="0">
                <a:effectLst/>
                <a:latin typeface="Meiryo UI" panose="020B0604030504040204" pitchFamily="50" charset="-128"/>
                <a:ea typeface="Meiryo UI" panose="020B0604030504040204" pitchFamily="50" charset="-128"/>
                <a:cs typeface="Times New Roman" panose="02020603050405020304" pitchFamily="18" charset="0"/>
              </a:rPr>
              <a:t>最高標準化責任者</a:t>
            </a:r>
            <a:r>
              <a:rPr lang="ja-JP" altLang="en-US" sz="1100" dirty="0">
                <a:latin typeface="Meiryo UI" panose="020B0604030504040204" pitchFamily="50" charset="-128"/>
                <a:ea typeface="Meiryo UI" panose="020B0604030504040204" pitchFamily="50" charset="-128"/>
              </a:rPr>
              <a:t>）設置企業の場合は</a:t>
            </a:r>
            <a:r>
              <a:rPr lang="en-US" altLang="ja-JP" sz="1100" dirty="0">
                <a:latin typeface="Meiryo UI" panose="020B0604030504040204" pitchFamily="50" charset="-128"/>
                <a:ea typeface="Meiryo UI" panose="020B0604030504040204" pitchFamily="50" charset="-128"/>
              </a:rPr>
              <a:t>CSO</a:t>
            </a:r>
            <a:r>
              <a:rPr lang="ja-JP" altLang="en-US" sz="1100" dirty="0">
                <a:latin typeface="Meiryo UI" panose="020B0604030504040204" pitchFamily="50" charset="-128"/>
                <a:ea typeface="Meiryo UI" panose="020B0604030504040204" pitchFamily="50" charset="-128"/>
              </a:rPr>
              <a:t>との連携を表記</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S</a:t>
            </a:r>
            <a:r>
              <a:rPr kumimoji="1" lang="ja-JP" altLang="en-US" sz="1400" dirty="0">
                <a:ea typeface="Meiryo UI" panose="020B0604030504040204" pitchFamily="50" charset="-128"/>
              </a:rPr>
              <a:t>部長（併任○人規模）　</a:t>
            </a:r>
            <a:br>
              <a:rPr kumimoji="1" lang="en-US" altLang="ja-JP" sz="1400" dirty="0">
                <a:ea typeface="Meiryo UI" panose="020B0604030504040204" pitchFamily="50" charset="-128"/>
              </a:rPr>
            </a:br>
            <a:endParaRPr lang="en-US" altLang="ja-JP" sz="1400" dirty="0">
              <a:ea typeface="Meiryo UI" panose="020B0604030504040204" pitchFamily="50" charset="-128"/>
            </a:endParaRPr>
          </a:p>
          <a:p>
            <a:pPr marL="108000" lvl="1" indent="0">
              <a:buSzPct val="100000"/>
              <a:buNone/>
            </a:pPr>
            <a:r>
              <a:rPr lang="ja-JP" altLang="en-US" sz="1400" dirty="0">
                <a:ea typeface="Meiryo UI" panose="020B0604030504040204" pitchFamily="50" charset="-128"/>
              </a:rPr>
              <a:t>部門間の連携方法</a:t>
            </a:r>
            <a:endParaRPr lang="en-US" altLang="ja-JP" sz="1400" dirty="0">
              <a:ea typeface="Meiryo UI" panose="020B0604030504040204" pitchFamily="50" charset="-128"/>
            </a:endParaRPr>
          </a:p>
          <a:p>
            <a:pPr lvl="1">
              <a:buSzPct val="100000"/>
            </a:pPr>
            <a:r>
              <a:rPr lang="en-US" altLang="ja-JP" sz="1400" dirty="0">
                <a:ea typeface="Meiryo UI" panose="020B0604030504040204" pitchFamily="50" charset="-128"/>
              </a:rPr>
              <a:t>XXX</a:t>
            </a:r>
          </a:p>
          <a:p>
            <a:pPr lvl="1">
              <a:buSzPct val="100000"/>
            </a:pPr>
            <a:r>
              <a:rPr lang="en-US" altLang="ja-JP" sz="1400" dirty="0">
                <a:ea typeface="Meiryo UI" panose="020B0604030504040204" pitchFamily="50" charset="-128"/>
              </a:rPr>
              <a:t>XXX</a:t>
            </a:r>
          </a:p>
          <a:p>
            <a:pPr lvl="1">
              <a:buSzPct val="100000"/>
            </a:pPr>
            <a:endParaRPr lang="en-US" altLang="ja-JP" sz="1400" dirty="0">
              <a:ea typeface="Meiryo UI" panose="020B0604030504040204" pitchFamily="50" charset="-128"/>
            </a:endParaRPr>
          </a:p>
          <a:p>
            <a:pPr marL="108000" lvl="1" indent="0">
              <a:buSzPct val="100000"/>
              <a:buNone/>
            </a:pPr>
            <a:endParaRPr lang="en-US" altLang="ja-JP" sz="1400" dirty="0">
              <a:latin typeface="Meiryo UI" panose="020B0604030504040204" pitchFamily="50" charset="-128"/>
              <a:ea typeface="Meiryo UI" panose="020B0604030504040204" pitchFamily="50" charset="-128"/>
            </a:endParaRPr>
          </a:p>
        </p:txBody>
      </p:sp>
      <p:sp>
        <p:nvSpPr>
          <p:cNvPr id="63" name="Rectangle 62">
            <a:extLst>
              <a:ext uri="{FF2B5EF4-FFF2-40B4-BE49-F238E27FC236}">
                <a16:creationId xmlns:a16="http://schemas.microsoft.com/office/drawing/2014/main" id="{8A346F9B-DEED-45F0-9047-4FAA1D1450D1}"/>
              </a:ext>
            </a:extLst>
          </p:cNvPr>
          <p:cNvSpPr>
            <a:spLocks noChangeArrowheads="1"/>
          </p:cNvSpPr>
          <p:nvPr/>
        </p:nvSpPr>
        <p:spPr bwMode="gray">
          <a:xfrm>
            <a:off x="1367442" y="2593628"/>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dirty="0">
                <a:latin typeface="Trebuchet MS" panose="020B0603020202020204" pitchFamily="34" charset="0"/>
                <a:ea typeface="Meiryo UI" panose="020B0604030504040204" pitchFamily="50" charset="-128"/>
              </a:rPr>
              <a:t>代表取締役社長</a:t>
            </a:r>
            <a:r>
              <a:rPr lang="en-US" altLang="ja-JP" sz="1400" dirty="0">
                <a:latin typeface="Trebuchet MS" panose="020B0603020202020204" pitchFamily="34" charset="0"/>
                <a:ea typeface="Meiryo UI" panose="020B0604030504040204" pitchFamily="50" charset="-128"/>
              </a:rPr>
              <a:t> aa aa</a:t>
            </a:r>
          </a:p>
          <a:p>
            <a:pPr algn="ctr"/>
            <a:r>
              <a:rPr lang="ja-JP" altLang="en-US" sz="1050" dirty="0">
                <a:latin typeface="Trebuchet MS" panose="020B0603020202020204" pitchFamily="34" charset="0"/>
                <a:ea typeface="Meiryo UI" panose="020B0604030504040204" pitchFamily="50" charset="-128"/>
              </a:rPr>
              <a:t>（事業にコミットする経営者）</a:t>
            </a:r>
            <a:endParaRPr lang="en-US" altLang="ja-JP" sz="1050" dirty="0">
              <a:latin typeface="Trebuchet MS" panose="020B0603020202020204" pitchFamily="34" charset="0"/>
              <a:ea typeface="Meiryo UI" panose="020B0604030504040204" pitchFamily="50" charset="-128"/>
            </a:endParaRPr>
          </a:p>
        </p:txBody>
      </p:sp>
      <p:sp>
        <p:nvSpPr>
          <p:cNvPr id="64" name="Rectangle 63">
            <a:extLst>
              <a:ext uri="{FF2B5EF4-FFF2-40B4-BE49-F238E27FC236}">
                <a16:creationId xmlns:a16="http://schemas.microsoft.com/office/drawing/2014/main" id="{7B8257C8-348B-417A-BB5D-EC056D9556D5}"/>
              </a:ext>
            </a:extLst>
          </p:cNvPr>
          <p:cNvSpPr>
            <a:spLocks noChangeArrowheads="1"/>
          </p:cNvSpPr>
          <p:nvPr/>
        </p:nvSpPr>
        <p:spPr bwMode="gray">
          <a:xfrm>
            <a:off x="2617411" y="3699853"/>
            <a:ext cx="1539432"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本部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E</a:t>
            </a:r>
            <a:r>
              <a:rPr lang="ja-JP" altLang="en-US" sz="1400" dirty="0">
                <a:latin typeface="Trebuchet MS" panose="020B0603020202020204" pitchFamily="34" charset="0"/>
                <a:ea typeface="Meiryo UI" panose="020B0604030504040204" pitchFamily="50" charset="-128"/>
              </a:rPr>
              <a:t>本部長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（研究開発責任者）</a:t>
            </a:r>
            <a:endParaRPr lang="en-US" altLang="ja-JP" sz="1050" dirty="0">
              <a:latin typeface="Trebuchet MS" panose="020B0603020202020204" pitchFamily="34" charset="0"/>
              <a:ea typeface="Meiryo UI" panose="020B0604030504040204" pitchFamily="50" charset="-128"/>
            </a:endParaRPr>
          </a:p>
        </p:txBody>
      </p:sp>
      <p:sp>
        <p:nvSpPr>
          <p:cNvPr id="65" name="Rectangle 64">
            <a:extLst>
              <a:ext uri="{FF2B5EF4-FFF2-40B4-BE49-F238E27FC236}">
                <a16:creationId xmlns:a16="http://schemas.microsoft.com/office/drawing/2014/main" id="{2ACF6A1B-6C45-4068-964E-40A93C58B3DD}"/>
              </a:ext>
            </a:extLst>
          </p:cNvPr>
          <p:cNvSpPr>
            <a:spLocks noChangeArrowheads="1"/>
          </p:cNvSpPr>
          <p:nvPr/>
        </p:nvSpPr>
        <p:spPr bwMode="gray">
          <a:xfrm>
            <a:off x="374335" y="3699853"/>
            <a:ext cx="1182092" cy="641438"/>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br>
              <a:rPr lang="en-US" altLang="ja-JP" sz="1400" dirty="0">
                <a:latin typeface="Trebuchet MS" panose="020B0603020202020204" pitchFamily="34" charset="0"/>
                <a:ea typeface="Meiryo UI" panose="020B0604030504040204" pitchFamily="50" charset="-128"/>
              </a:rPr>
            </a:br>
            <a:r>
              <a:rPr lang="en-US" altLang="ja-JP" sz="1400" dirty="0">
                <a:latin typeface="Trebuchet MS" panose="020B0603020202020204" pitchFamily="34" charset="0"/>
                <a:ea typeface="Meiryo UI" panose="020B0604030504040204" pitchFamily="50" charset="-128"/>
              </a:rPr>
              <a:t>F</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p:txBody>
      </p:sp>
      <p:cxnSp>
        <p:nvCxnSpPr>
          <p:cNvPr id="67" name="Connector: Elbow 66">
            <a:extLst>
              <a:ext uri="{FF2B5EF4-FFF2-40B4-BE49-F238E27FC236}">
                <a16:creationId xmlns:a16="http://schemas.microsoft.com/office/drawing/2014/main" id="{05395C69-560D-4F19-A751-7977B6627E9E}"/>
              </a:ext>
            </a:extLst>
          </p:cNvPr>
          <p:cNvCxnSpPr>
            <a:cxnSpLocks/>
            <a:endCxn id="64" idx="0"/>
          </p:cNvCxnSpPr>
          <p:nvPr/>
        </p:nvCxnSpPr>
        <p:spPr>
          <a:xfrm rot="5400000">
            <a:off x="3165733" y="3478455"/>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E578F529-CA06-4336-A18F-213390C6921F}"/>
              </a:ext>
            </a:extLst>
          </p:cNvPr>
          <p:cNvCxnSpPr>
            <a:cxnSpLocks/>
          </p:cNvCxnSpPr>
          <p:nvPr/>
        </p:nvCxnSpPr>
        <p:spPr>
          <a:xfrm>
            <a:off x="1668385" y="4009415"/>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3C4A29ED-08E1-4697-959A-38598198FAA9}"/>
              </a:ext>
            </a:extLst>
          </p:cNvPr>
          <p:cNvCxnSpPr>
            <a:cxnSpLocks/>
            <a:endCxn id="58" idx="0"/>
          </p:cNvCxnSpPr>
          <p:nvPr/>
        </p:nvCxnSpPr>
        <p:spPr>
          <a:xfrm>
            <a:off x="3388567" y="4344610"/>
            <a:ext cx="0" cy="838147"/>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C7C046A-4660-421B-870E-E9515072E073}"/>
              </a:ext>
            </a:extLst>
          </p:cNvPr>
          <p:cNvCxnSpPr>
            <a:cxnSpLocks/>
            <a:endCxn id="58" idx="0"/>
          </p:cNvCxnSpPr>
          <p:nvPr/>
        </p:nvCxnSpPr>
        <p:spPr>
          <a:xfrm>
            <a:off x="3388567" y="4903921"/>
            <a:ext cx="0"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7" name="Connector: Elbow 76">
            <a:extLst>
              <a:ext uri="{FF2B5EF4-FFF2-40B4-BE49-F238E27FC236}">
                <a16:creationId xmlns:a16="http://schemas.microsoft.com/office/drawing/2014/main" id="{3E090C6A-783D-43B6-AEDD-6B0DC457CE42}"/>
              </a:ext>
            </a:extLst>
          </p:cNvPr>
          <p:cNvCxnSpPr>
            <a:cxnSpLocks/>
            <a:stCxn id="57" idx="0"/>
          </p:cNvCxnSpPr>
          <p:nvPr/>
        </p:nvCxnSpPr>
        <p:spPr>
          <a:xfrm rot="5400000" flipH="1" flipV="1">
            <a:off x="2653746" y="4447937"/>
            <a:ext cx="278836" cy="119080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id="{2A53D119-1442-45E9-A547-61C14405C647}"/>
              </a:ext>
            </a:extLst>
          </p:cNvPr>
          <p:cNvCxnSpPr>
            <a:cxnSpLocks/>
            <a:stCxn id="59" idx="0"/>
          </p:cNvCxnSpPr>
          <p:nvPr/>
        </p:nvCxnSpPr>
        <p:spPr>
          <a:xfrm rot="16200000" flipV="1">
            <a:off x="3844551" y="4447937"/>
            <a:ext cx="278836" cy="119080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itle 1">
            <a:extLst>
              <a:ext uri="{FF2B5EF4-FFF2-40B4-BE49-F238E27FC236}">
                <a16:creationId xmlns:a16="http://schemas.microsoft.com/office/drawing/2014/main" id="{E99CD67E-AA34-4CAA-81FD-2D35C392D20A}"/>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1</a:t>
            </a:r>
            <a:r>
              <a:rPr kumimoji="1" lang="ja-JP" altLang="en-US" sz="2000" dirty="0"/>
              <a:t>）</a:t>
            </a:r>
            <a:r>
              <a:rPr kumimoji="1" lang="ja-JP" altLang="en-US" sz="2000" dirty="0">
                <a:latin typeface="Meiryo UI" panose="020B0604030504040204" pitchFamily="50" charset="-128"/>
                <a:ea typeface="Meiryo UI" panose="020B0604030504040204" pitchFamily="50" charset="-128"/>
              </a:rPr>
              <a:t>組織内の事業推進体制</a:t>
            </a:r>
            <a:endParaRPr kumimoji="1" lang="en-US" sz="2000" dirty="0"/>
          </a:p>
        </p:txBody>
      </p:sp>
      <p:sp>
        <p:nvSpPr>
          <p:cNvPr id="30" name="Title 1">
            <a:extLst>
              <a:ext uri="{FF2B5EF4-FFF2-40B4-BE49-F238E27FC236}">
                <a16:creationId xmlns:a16="http://schemas.microsoft.com/office/drawing/2014/main" id="{365F5800-6BBF-449C-9D58-AA88EDB30370}"/>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経営者のコミットメントの下、専門部署に複数チームを設置</a:t>
            </a:r>
            <a:endParaRPr kumimoji="1" lang="en-US" dirty="0">
              <a:solidFill>
                <a:schemeClr val="tx1"/>
              </a:solidFill>
            </a:endParaRPr>
          </a:p>
        </p:txBody>
      </p:sp>
      <p:cxnSp>
        <p:nvCxnSpPr>
          <p:cNvPr id="31" name="直線コネクタ 30">
            <a:extLst>
              <a:ext uri="{FF2B5EF4-FFF2-40B4-BE49-F238E27FC236}">
                <a16:creationId xmlns:a16="http://schemas.microsoft.com/office/drawing/2014/main" id="{985F8D22-A12B-48BF-8829-DDABD694020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1805741" y="381841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4" name="Rectangle 56">
            <a:extLst>
              <a:ext uri="{FF2B5EF4-FFF2-40B4-BE49-F238E27FC236}">
                <a16:creationId xmlns:a16="http://schemas.microsoft.com/office/drawing/2014/main" id="{FA083EBC-F406-4094-ACC3-917E704E4EB5}"/>
              </a:ext>
            </a:extLst>
          </p:cNvPr>
          <p:cNvSpPr/>
          <p:nvPr/>
        </p:nvSpPr>
        <p:spPr>
          <a:xfrm>
            <a:off x="372019" y="5182757"/>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D</a:t>
            </a:r>
            <a:r>
              <a:rPr lang="ja-JP" altLang="en-US" sz="1400" dirty="0">
                <a:solidFill>
                  <a:schemeClr val="tx1"/>
                </a:solidFill>
                <a:latin typeface="Trebuchet MS" panose="020B0603020202020204" pitchFamily="34" charset="0"/>
                <a:ea typeface="Meiryo UI" panose="020B0604030504040204" pitchFamily="50" charset="-128"/>
                <a:cs typeface="Arial" panose="020B0604020202020204" pitchFamily="34" charset="0"/>
              </a:rPr>
              <a:t>部</a:t>
            </a:r>
            <a:endParaRPr lang="en-US" altLang="ja-JP" sz="14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a:p>
            <a:pPr algn="ctr"/>
            <a:r>
              <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XXX</a:t>
            </a:r>
            <a:r>
              <a:rPr lang="ja-JP" altLang="en-US" sz="1200" dirty="0">
                <a:solidFill>
                  <a:schemeClr val="tx1"/>
                </a:solidFill>
                <a:latin typeface="Trebuchet MS" panose="020B0603020202020204" pitchFamily="34" charset="0"/>
                <a:ea typeface="Meiryo UI" panose="020B0604030504040204" pitchFamily="50" charset="-128"/>
                <a:cs typeface="Arial" panose="020B0604020202020204" pitchFamily="34" charset="0"/>
              </a:rPr>
              <a:t>を担当</a:t>
            </a:r>
            <a:endParaRPr lang="en-US" altLang="ja-JP" sz="1200" dirty="0">
              <a:solidFill>
                <a:schemeClr val="tx1"/>
              </a:solidFill>
              <a:latin typeface="Trebuchet MS" panose="020B0603020202020204" pitchFamily="34" charset="0"/>
              <a:ea typeface="Meiryo UI" panose="020B0604030504040204" pitchFamily="50" charset="-128"/>
              <a:cs typeface="Arial" panose="020B0604020202020204" pitchFamily="34" charset="0"/>
            </a:endParaRPr>
          </a:p>
        </p:txBody>
      </p:sp>
      <p:cxnSp>
        <p:nvCxnSpPr>
          <p:cNvPr id="5" name="直線コネクタ 4"/>
          <p:cNvCxnSpPr>
            <a:cxnSpLocks/>
            <a:endCxn id="34" idx="0"/>
          </p:cNvCxnSpPr>
          <p:nvPr/>
        </p:nvCxnSpPr>
        <p:spPr>
          <a:xfrm flipH="1">
            <a:off x="945198" y="4341291"/>
            <a:ext cx="0" cy="84146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37" name="Straight Arrow Connector 67">
            <a:extLst>
              <a:ext uri="{FF2B5EF4-FFF2-40B4-BE49-F238E27FC236}">
                <a16:creationId xmlns:a16="http://schemas.microsoft.com/office/drawing/2014/main" id="{E578F529-CA06-4336-A18F-213390C6921F}"/>
              </a:ext>
            </a:extLst>
          </p:cNvPr>
          <p:cNvCxnSpPr>
            <a:cxnSpLocks/>
          </p:cNvCxnSpPr>
          <p:nvPr/>
        </p:nvCxnSpPr>
        <p:spPr>
          <a:xfrm>
            <a:off x="1948467" y="6341624"/>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9" name="テキスト ボックス 38"/>
          <p:cNvSpPr txBox="1"/>
          <p:nvPr/>
        </p:nvSpPr>
        <p:spPr>
          <a:xfrm>
            <a:off x="3085806" y="6159021"/>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rgbClr val="575757"/>
                </a:solidFill>
                <a:latin typeface="メイリオ" panose="020B0604030504040204" pitchFamily="50" charset="-128"/>
                <a:ea typeface="メイリオ" panose="020B0604030504040204" pitchFamily="50" charset="-128"/>
              </a:rPr>
              <a:t>連携</a:t>
            </a:r>
          </a:p>
        </p:txBody>
      </p:sp>
      <p:grpSp>
        <p:nvGrpSpPr>
          <p:cNvPr id="40" name="Group 81">
            <a:extLst>
              <a:ext uri="{FF2B5EF4-FFF2-40B4-BE49-F238E27FC236}">
                <a16:creationId xmlns:a16="http://schemas.microsoft.com/office/drawing/2014/main" id="{30F33F95-6DE3-450C-AF5B-9C7A17672695}"/>
              </a:ext>
            </a:extLst>
          </p:cNvPr>
          <p:cNvGrpSpPr/>
          <p:nvPr/>
        </p:nvGrpSpPr>
        <p:grpSpPr>
          <a:xfrm>
            <a:off x="6237295" y="2143661"/>
            <a:ext cx="4513075" cy="288894"/>
            <a:chOff x="627321" y="2086253"/>
            <a:chExt cx="3125941" cy="759600"/>
          </a:xfrm>
        </p:grpSpPr>
        <p:sp>
          <p:nvSpPr>
            <p:cNvPr id="41"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組織内の役割分担</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42"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5" name="Rectangle 63">
            <a:extLst>
              <a:ext uri="{FF2B5EF4-FFF2-40B4-BE49-F238E27FC236}">
                <a16:creationId xmlns:a16="http://schemas.microsoft.com/office/drawing/2014/main" id="{C1B88E30-571A-062B-D64D-92D184CF4A6E}"/>
              </a:ext>
            </a:extLst>
          </p:cNvPr>
          <p:cNvSpPr>
            <a:spLocks noChangeArrowheads="1"/>
          </p:cNvSpPr>
          <p:nvPr/>
        </p:nvSpPr>
        <p:spPr bwMode="gray">
          <a:xfrm>
            <a:off x="4635171" y="3703172"/>
            <a:ext cx="1460830" cy="641438"/>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dirty="0">
                <a:latin typeface="Trebuchet MS" panose="020B0603020202020204" pitchFamily="34" charset="0"/>
                <a:ea typeface="Meiryo UI" panose="020B0604030504040204" pitchFamily="50" charset="-128"/>
              </a:rPr>
              <a:t>XX</a:t>
            </a:r>
            <a:r>
              <a:rPr lang="ja-JP" altLang="en-US" sz="1400" dirty="0">
                <a:latin typeface="Trebuchet MS" panose="020B0603020202020204" pitchFamily="34" charset="0"/>
                <a:ea typeface="Meiryo UI" panose="020B0604030504040204" pitchFamily="50" charset="-128"/>
              </a:rPr>
              <a:t>部</a:t>
            </a:r>
            <a:endParaRPr lang="en-US" altLang="ja-JP" sz="1400" dirty="0">
              <a:latin typeface="Trebuchet MS" panose="020B0603020202020204" pitchFamily="34" charset="0"/>
              <a:ea typeface="Meiryo UI" panose="020B0604030504040204" pitchFamily="50" charset="-128"/>
            </a:endParaRPr>
          </a:p>
          <a:p>
            <a:pPr algn="ctr"/>
            <a:r>
              <a:rPr lang="en-US" altLang="ja-JP" sz="1400" dirty="0">
                <a:latin typeface="Trebuchet MS" panose="020B0603020202020204" pitchFamily="34" charset="0"/>
                <a:ea typeface="Meiryo UI" panose="020B0604030504040204" pitchFamily="50" charset="-128"/>
              </a:rPr>
              <a:t>S</a:t>
            </a:r>
            <a:r>
              <a:rPr lang="ja-JP" altLang="en-US" sz="1400" dirty="0">
                <a:latin typeface="Trebuchet MS" panose="020B0603020202020204" pitchFamily="34" charset="0"/>
                <a:ea typeface="Meiryo UI" panose="020B0604030504040204" pitchFamily="50" charset="-128"/>
              </a:rPr>
              <a:t>部長</a:t>
            </a:r>
            <a:endParaRPr lang="en-US" altLang="ja-JP" sz="1400" dirty="0">
              <a:latin typeface="Trebuchet MS" panose="020B0603020202020204" pitchFamily="34" charset="0"/>
              <a:ea typeface="Meiryo UI" panose="020B0604030504040204" pitchFamily="50" charset="-128"/>
            </a:endParaRPr>
          </a:p>
          <a:p>
            <a:pPr algn="ctr"/>
            <a:r>
              <a:rPr lang="ja-JP" altLang="en-US" sz="1050" dirty="0">
                <a:latin typeface="Trebuchet MS" panose="020B0603020202020204" pitchFamily="34" charset="0"/>
                <a:ea typeface="Meiryo UI" panose="020B0604030504040204" pitchFamily="50" charset="-128"/>
              </a:rPr>
              <a:t>（標準化戦略担当）</a:t>
            </a:r>
            <a:endParaRPr lang="en-US" altLang="ja-JP" sz="1050" dirty="0">
              <a:latin typeface="Trebuchet MS" panose="020B0603020202020204" pitchFamily="34" charset="0"/>
              <a:ea typeface="Meiryo UI" panose="020B0604030504040204" pitchFamily="50" charset="-128"/>
            </a:endParaRPr>
          </a:p>
        </p:txBody>
      </p:sp>
      <p:cxnSp>
        <p:nvCxnSpPr>
          <p:cNvPr id="36" name="Connector: Elbow 66">
            <a:extLst>
              <a:ext uri="{FF2B5EF4-FFF2-40B4-BE49-F238E27FC236}">
                <a16:creationId xmlns:a16="http://schemas.microsoft.com/office/drawing/2014/main" id="{83F49816-1C9E-8911-11CD-4657887067D8}"/>
              </a:ext>
            </a:extLst>
          </p:cNvPr>
          <p:cNvCxnSpPr>
            <a:cxnSpLocks/>
            <a:endCxn id="35" idx="0"/>
          </p:cNvCxnSpPr>
          <p:nvPr/>
        </p:nvCxnSpPr>
        <p:spPr>
          <a:xfrm>
            <a:off x="3398389" y="3476796"/>
            <a:ext cx="1967197" cy="226376"/>
          </a:xfrm>
          <a:prstGeom prst="bentConnector2">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3" name="Straight Arrow Connector 67">
            <a:extLst>
              <a:ext uri="{FF2B5EF4-FFF2-40B4-BE49-F238E27FC236}">
                <a16:creationId xmlns:a16="http://schemas.microsoft.com/office/drawing/2014/main" id="{FDD0948E-C9B5-3618-1C8A-395BB72DD5C2}"/>
              </a:ext>
            </a:extLst>
          </p:cNvPr>
          <p:cNvCxnSpPr>
            <a:cxnSpLocks/>
          </p:cNvCxnSpPr>
          <p:nvPr/>
        </p:nvCxnSpPr>
        <p:spPr>
          <a:xfrm>
            <a:off x="4185405" y="4012887"/>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44" name="テキスト ボックス 43">
            <a:extLst>
              <a:ext uri="{FF2B5EF4-FFF2-40B4-BE49-F238E27FC236}">
                <a16:creationId xmlns:a16="http://schemas.microsoft.com/office/drawing/2014/main" id="{31A7ECA8-3E01-5079-AD9D-39A1F04EAC0D}"/>
              </a:ext>
            </a:extLst>
          </p:cNvPr>
          <p:cNvSpPr txBox="1"/>
          <p:nvPr/>
        </p:nvSpPr>
        <p:spPr>
          <a:xfrm>
            <a:off x="4093247" y="379316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tx1"/>
                </a:solidFill>
                <a:latin typeface="メイリオ" panose="020B0604030504040204" pitchFamily="50" charset="-128"/>
                <a:ea typeface="メイリオ" panose="020B0604030504040204" pitchFamily="50" charset="-128"/>
              </a:rPr>
              <a:t>連携</a:t>
            </a:r>
          </a:p>
        </p:txBody>
      </p:sp>
      <p:sp>
        <p:nvSpPr>
          <p:cNvPr id="3" name="四角形吹き出し 2">
            <a:extLst>
              <a:ext uri="{FF2B5EF4-FFF2-40B4-BE49-F238E27FC236}">
                <a16:creationId xmlns:a16="http://schemas.microsoft.com/office/drawing/2014/main" id="{BB178562-15E9-9216-7548-1CC26A3D9C5C}"/>
              </a:ext>
            </a:extLst>
          </p:cNvPr>
          <p:cNvSpPr/>
          <p:nvPr/>
        </p:nvSpPr>
        <p:spPr>
          <a:xfrm>
            <a:off x="2078661" y="2128841"/>
            <a:ext cx="3622551" cy="365755"/>
          </a:xfrm>
          <a:prstGeom prst="wedgeRectCallout">
            <a:avLst>
              <a:gd name="adj1" fmla="val -7901"/>
              <a:gd name="adj2" fmla="val 111369"/>
            </a:avLst>
          </a:prstGeom>
          <a:solidFill>
            <a:schemeClr val="tx2">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000" dirty="0">
                <a:solidFill>
                  <a:schemeClr val="tx1"/>
                </a:solidFill>
                <a:latin typeface="Meiryo UI" panose="020B0604030504040204" pitchFamily="50" charset="-128"/>
                <a:ea typeface="Meiryo UI" panose="020B0604030504040204" pitchFamily="50" charset="-128"/>
              </a:rPr>
              <a:t>代表取締役、代表執行役その他代表権を有する者を原則とする「事業にコミットする経営者」は必ず記載すること</a:t>
            </a:r>
          </a:p>
        </p:txBody>
      </p:sp>
    </p:spTree>
    <p:extLst>
      <p:ext uri="{BB962C8B-B14F-4D97-AF65-F5344CB8AC3E}">
        <p14:creationId xmlns:p14="http://schemas.microsoft.com/office/powerpoint/2010/main" val="13650516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（例１）経営者等による具体的な</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施策・</a:t>
              </a:r>
              <a:r>
                <a:rPr lang="ja-JP" altLang="en-US" sz="1600" dirty="0">
                  <a:solidFill>
                    <a:schemeClr val="tx2"/>
                  </a:solidFill>
                  <a:latin typeface="Trebuchet MS" panose="020B0603020202020204" pitchFamily="34" charset="0"/>
                  <a:ea typeface="Meiryo UI" panose="020B0604030504040204" pitchFamily="50" charset="-128"/>
                </a:rPr>
                <a:t>活動方針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（例２）経営者等の評価・報酬への反映</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168094"/>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（事業の進捗状況が、経営者や担当役員・担当管理職等の評価や報酬の一部に反映されるか）</a:t>
            </a: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経営者等による○○事業への関与の方針</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31748"/>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95290"/>
            <a:ext cx="10800000" cy="653427"/>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経営者を含めた経営層の事業への関与の程度を示すため、具体的取組内容を記載してください。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2</a:t>
            </a:r>
            <a:r>
              <a:rPr kumimoji="1" lang="ja-JP" altLang="en-US" sz="2000" dirty="0"/>
              <a:t>）マネジメントチェック項目①　経営者等の事業への関与</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70275" y="2180216"/>
            <a:ext cx="5940000" cy="467778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経営者のリーダーシップ</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（経営層が、ガバナンスイノベーションやイノベーションマネジメントシステム</a:t>
            </a:r>
            <a:r>
              <a:rPr kumimoji="1" lang="en-US" altLang="ja-JP" sz="1400" baseline="30000" dirty="0">
                <a:ea typeface="Meiryo UI" panose="020B0604030504040204" pitchFamily="50" charset="-128"/>
              </a:rPr>
              <a:t>※</a:t>
            </a:r>
            <a:r>
              <a:rPr kumimoji="1" lang="ja-JP" altLang="en-US" sz="1400" dirty="0">
                <a:ea typeface="Meiryo UI" panose="020B0604030504040204" pitchFamily="50" charset="-128"/>
              </a:rPr>
              <a:t>を理解し、非線形な試行錯誤を奨励する組織制度・組織文化を醸成するか）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ea typeface="Meiryo UI" panose="020B0604030504040204" pitchFamily="50" charset="-128"/>
              </a:rPr>
              <a:t>事業のモニタリング・管理</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（経営層が、事業の進め方・内容に対して適切なタイミングで指示を出すか）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（事業の進捗を判断するにあたり、社内外から幅広い意見を取り入れるか）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（事業化を判断するために、どのような</a:t>
            </a:r>
            <a:r>
              <a:rPr kumimoji="1" lang="en-US" altLang="ja-JP" sz="1400" dirty="0" err="1">
                <a:ea typeface="Meiryo UI" panose="020B0604030504040204" pitchFamily="50" charset="-128"/>
              </a:rPr>
              <a:t>KPI</a:t>
            </a:r>
            <a:r>
              <a:rPr kumimoji="1" lang="ja-JP" altLang="en-US" sz="1400" dirty="0">
                <a:ea typeface="Meiryo UI" panose="020B0604030504040204" pitchFamily="50" charset="-128"/>
              </a:rPr>
              <a:t>・条件を予め設定しておくか）</a:t>
            </a:r>
            <a:endParaRPr kumimoji="1" lang="en-US" altLang="ja-JP" sz="1400" dirty="0">
              <a:ea typeface="Meiryo UI" panose="020B0604030504040204" pitchFamily="50" charset="-128"/>
            </a:endParaRPr>
          </a:p>
        </p:txBody>
      </p:sp>
      <p:grpSp>
        <p:nvGrpSpPr>
          <p:cNvPr id="17" name="Group 84">
            <a:extLst>
              <a:ext uri="{FF2B5EF4-FFF2-40B4-BE49-F238E27FC236}">
                <a16:creationId xmlns:a16="http://schemas.microsoft.com/office/drawing/2014/main" id="{0806E68A-0CDB-4744-95E9-FD76B5E44764}"/>
              </a:ext>
            </a:extLst>
          </p:cNvPr>
          <p:cNvGrpSpPr/>
          <p:nvPr/>
        </p:nvGrpSpPr>
        <p:grpSpPr>
          <a:xfrm>
            <a:off x="6304029" y="3686704"/>
            <a:ext cx="5588130" cy="288894"/>
            <a:chOff x="627321" y="2086253"/>
            <a:chExt cx="3125941" cy="759600"/>
          </a:xfrm>
        </p:grpSpPr>
        <p:sp>
          <p:nvSpPr>
            <p:cNvPr id="18"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（例３）事業の継続性確保の取組</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ee4pContent3">
            <a:extLst>
              <a:ext uri="{FF2B5EF4-FFF2-40B4-BE49-F238E27FC236}">
                <a16:creationId xmlns:a16="http://schemas.microsoft.com/office/drawing/2014/main" id="{3D8FEA42-F236-4785-AEA3-877E079652FC}"/>
              </a:ext>
            </a:extLst>
          </p:cNvPr>
          <p:cNvSpPr txBox="1"/>
          <p:nvPr/>
        </p:nvSpPr>
        <p:spPr>
          <a:xfrm>
            <a:off x="6257127" y="4055775"/>
            <a:ext cx="5658054"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p>
          <a:p>
            <a:pPr marL="108000" lvl="1" indent="0">
              <a:buSzPct val="100000"/>
              <a:buNone/>
            </a:pPr>
            <a:r>
              <a:rPr lang="ja-JP" altLang="en-US" sz="1400" dirty="0">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ea typeface="Meiryo UI" panose="020B0604030504040204" pitchFamily="50" charset="-128"/>
            </a:endParaRPr>
          </a:p>
        </p:txBody>
      </p:sp>
      <p:sp>
        <p:nvSpPr>
          <p:cNvPr id="2" name="テキスト ボックス 1"/>
          <p:cNvSpPr txBox="1"/>
          <p:nvPr/>
        </p:nvSpPr>
        <p:spPr>
          <a:xfrm>
            <a:off x="6257127" y="5749747"/>
            <a:ext cx="5611152" cy="86319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7313" indent="-87313"/>
            <a:r>
              <a:rPr kumimoji="1" lang="en-US" altLang="ja-JP" sz="900" dirty="0">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ISO56002</a:t>
            </a:r>
            <a:r>
              <a:rPr kumimoji="1" lang="ja-JP" altLang="en-US" sz="900" dirty="0" err="1">
                <a:solidFill>
                  <a:schemeClr val="tx1"/>
                </a:solidFill>
                <a:latin typeface="Meiryo UI" panose="020B0604030504040204" pitchFamily="50" charset="-128"/>
                <a:ea typeface="Meiryo UI" panose="020B0604030504040204" pitchFamily="50" charset="-128"/>
              </a:rPr>
              <a:t>、</a:t>
            </a:r>
            <a:r>
              <a:rPr kumimoji="1" lang="en-US" altLang="ja-JP" sz="900" dirty="0" err="1">
                <a:solidFill>
                  <a:schemeClr val="tx1"/>
                </a:solidFill>
                <a:latin typeface="Meiryo UI" panose="020B0604030504040204" pitchFamily="50" charset="-128"/>
                <a:ea typeface="Meiryo UI" panose="020B0604030504040204" pitchFamily="50" charset="-128"/>
              </a:rPr>
              <a:t>IEC62853</a:t>
            </a:r>
            <a:r>
              <a:rPr kumimoji="1" lang="ja-JP" altLang="en-US" sz="900" dirty="0">
                <a:solidFill>
                  <a:schemeClr val="tx1"/>
                </a:solidFill>
                <a:latin typeface="Meiryo UI" panose="020B0604030504040204" pitchFamily="50" charset="-128"/>
                <a:ea typeface="Meiryo UI" panose="020B0604030504040204" pitchFamily="50" charset="-128"/>
              </a:rPr>
              <a:t>等の国際標準、経済産業省による「</a:t>
            </a:r>
            <a:r>
              <a:rPr kumimoji="1" lang="ja-JP" altLang="en-US" sz="900" dirty="0">
                <a:solidFill>
                  <a:schemeClr val="tx1"/>
                </a:solidFill>
                <a:latin typeface="Meiryo UI" panose="020B0604030504040204" pitchFamily="50" charset="-128"/>
                <a:ea typeface="Meiryo UI" panose="020B0604030504040204" pitchFamily="50" charset="-128"/>
                <a:hlinkClick r:id="rId2"/>
              </a:rPr>
              <a:t>ガバナンスイノベーション</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3"/>
              </a:rPr>
              <a:t>ガバナンスイノベーション</a:t>
            </a:r>
            <a:r>
              <a:rPr kumimoji="1" lang="en-US" altLang="ja-JP" sz="900" dirty="0" err="1">
                <a:solidFill>
                  <a:schemeClr val="tx1"/>
                </a:solidFill>
                <a:latin typeface="Meiryo UI" panose="020B0604030504040204" pitchFamily="50" charset="-128"/>
                <a:ea typeface="Meiryo UI" panose="020B0604030504040204" pitchFamily="50" charset="-128"/>
                <a:hlinkClick r:id="rId3"/>
              </a:rPr>
              <a:t>Ver2</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hlinkClick r:id="rId4"/>
              </a:rPr>
              <a:t>日本企業における価値創造マネジメントに関する行動指針</a:t>
            </a:r>
            <a:r>
              <a:rPr kumimoji="1" lang="ja-JP" altLang="en-US" sz="900" dirty="0">
                <a:solidFill>
                  <a:schemeClr val="tx1"/>
                </a:solidFill>
                <a:latin typeface="Meiryo UI" panose="020B0604030504040204" pitchFamily="50" charset="-128"/>
                <a:ea typeface="Meiryo UI" panose="020B0604030504040204" pitchFamily="50" charset="-128"/>
              </a:rPr>
              <a:t>」等が参考になる。</a:t>
            </a:r>
          </a:p>
        </p:txBody>
      </p:sp>
    </p:spTree>
    <p:extLst>
      <p:ext uri="{BB962C8B-B14F-4D97-AF65-F5344CB8AC3E}">
        <p14:creationId xmlns:p14="http://schemas.microsoft.com/office/powerpoint/2010/main" val="15155473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13665"/>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（例１）取締役会等コーポレート・ガバナンスとの関係</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6" y="1807649"/>
            <a:ext cx="5588131" cy="288894"/>
            <a:chOff x="627321" y="2086256"/>
            <a:chExt cx="3125942" cy="759601"/>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1" y="2086256"/>
              <a:ext cx="3123862" cy="759601"/>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ステークホルダーとの対話、情報開示</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187202" y="2128448"/>
            <a:ext cx="5658054"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中長期的な企業価値向上に関する情報開示</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（全社的な経営戦略を示す株主・投資家に</a:t>
            </a:r>
            <a:r>
              <a:rPr lang="ja-JP" altLang="en-US" sz="1400" dirty="0">
                <a:ea typeface="Meiryo UI" panose="020B0604030504040204" pitchFamily="50" charset="-128"/>
              </a:rPr>
              <a:t>統合報告書等において、どのように事業戦略・計画を明示的に位置づけるか</a:t>
            </a:r>
            <a:r>
              <a:rPr kumimoji="1" lang="en-US" altLang="ja-JP" sz="1400" baseline="30000" dirty="0">
                <a:ea typeface="Meiryo UI" panose="020B0604030504040204" pitchFamily="50" charset="-128"/>
              </a:rPr>
              <a:t>※1 </a:t>
            </a:r>
            <a:r>
              <a:rPr lang="ja-JP" altLang="en-US" sz="1400" dirty="0">
                <a:ea typeface="Meiryo UI" panose="020B0604030504040204" pitchFamily="50" charset="-128"/>
              </a:rPr>
              <a:t>。</a:t>
            </a:r>
            <a:r>
              <a:rPr kumimoji="1" lang="ja-JP" altLang="en-US" sz="1400" dirty="0">
                <a:ea typeface="Meiryo UI" panose="020B0604030504040204" pitchFamily="50" charset="-128"/>
              </a:rPr>
              <a:t>）</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lang="ja-JP" altLang="en-US" sz="1400" dirty="0">
                <a:ea typeface="Meiryo UI" panose="020B0604030504040204" pitchFamily="50" charset="-128"/>
              </a:rPr>
              <a:t>採択された場合、研究開発の概要や事業の効果（社会的価値等）をリリースや</a:t>
            </a:r>
            <a:r>
              <a:rPr lang="en-US" altLang="ja-JP" sz="1400" dirty="0">
                <a:ea typeface="Meiryo UI" panose="020B0604030504040204" pitchFamily="50" charset="-128"/>
              </a:rPr>
              <a:t>IR</a:t>
            </a:r>
            <a:r>
              <a:rPr lang="ja-JP" altLang="en-US" sz="1400" dirty="0">
                <a:ea typeface="Meiryo UI" panose="020B0604030504040204" pitchFamily="50" charset="-128"/>
              </a:rPr>
              <a:t>等でどのように幅広く継続的に発信するか）</a:t>
            </a:r>
            <a:endParaRPr lang="en-US" altLang="ja-JP" sz="1400" dirty="0">
              <a:ea typeface="Meiryo UI" panose="020B0604030504040204" pitchFamily="50" charset="-128"/>
            </a:endParaRPr>
          </a:p>
          <a:p>
            <a:pPr marL="432000" lvl="2" indent="0">
              <a:buSzPct val="100000"/>
              <a:buNone/>
            </a:pPr>
            <a:endParaRPr kumimoji="1" lang="en-US" altLang="ja-JP" sz="400" dirty="0">
              <a:ea typeface="Meiryo UI" panose="020B0604030504040204" pitchFamily="50" charset="-128"/>
            </a:endParaRPr>
          </a:p>
          <a:p>
            <a:pPr lvl="1">
              <a:buSzPct val="100000"/>
            </a:pPr>
            <a:r>
              <a:rPr kumimoji="1" lang="ja-JP" altLang="en-US" sz="1400" dirty="0">
                <a:ea typeface="Meiryo UI" panose="020B0604030504040204" pitchFamily="50" charset="-128"/>
              </a:rPr>
              <a:t>企業価値向上とステークホルダーとの対話</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（事業戦略・計画を経営戦略に位置づけ、どのように持続的な企業価値向上につなげていくか、株主・投資家にどのような財務指標（例えば、</a:t>
            </a:r>
            <a:r>
              <a:rPr kumimoji="1" lang="en-US" altLang="ja-JP" sz="1400" dirty="0">
                <a:ea typeface="Meiryo UI" panose="020B0604030504040204" pitchFamily="50" charset="-128"/>
              </a:rPr>
              <a:t>PBR</a:t>
            </a:r>
            <a:r>
              <a:rPr kumimoji="1" lang="en-US" altLang="ja-JP" sz="1400" b="0" i="0" strike="noStrike" kern="1200" cap="none" spc="0" normalizeH="0" baseline="30000" noProof="0" dirty="0">
                <a:ln>
                  <a:noFill/>
                </a:ln>
                <a:effectLst/>
                <a:uLnTx/>
                <a:uFillTx/>
                <a:latin typeface="Arial" panose="020B0604020202020204"/>
                <a:ea typeface="Meiryo UI" panose="020B0604030504040204" pitchFamily="50" charset="-128"/>
                <a:cs typeface="+mn-cs"/>
              </a:rPr>
              <a:t> ※2</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ROE</a:t>
            </a:r>
            <a:r>
              <a:rPr kumimoji="1" lang="ja-JP" altLang="en-US" sz="1400" dirty="0">
                <a:ea typeface="Meiryo UI" panose="020B0604030504040204" pitchFamily="50" charset="-128"/>
              </a:rPr>
              <a:t>、</a:t>
            </a:r>
            <a:r>
              <a:rPr kumimoji="1" lang="en-US" altLang="ja-JP" sz="1400" dirty="0">
                <a:ea typeface="Meiryo UI" panose="020B0604030504040204" pitchFamily="50" charset="-128"/>
              </a:rPr>
              <a:t>PER</a:t>
            </a:r>
            <a:r>
              <a:rPr kumimoji="1" lang="ja-JP" altLang="en-US" sz="1400" dirty="0">
                <a:ea typeface="Meiryo UI" panose="020B0604030504040204" pitchFamily="50" charset="-128"/>
              </a:rPr>
              <a:t>等）を重視し、目標として位置づけているか。当該財務指標の向上が必要と思われる場合、投資家の期待値を上げ、改善するためにどのような方策をとるのか）</a:t>
            </a:r>
            <a:endParaRPr kumimoji="1" lang="en-US" altLang="ja-JP" sz="1400" dirty="0">
              <a:ea typeface="Meiryo UI" panose="020B0604030504040204" pitchFamily="50" charset="-128"/>
            </a:endParaRPr>
          </a:p>
          <a:p>
            <a:pPr marL="432000" lvl="2" indent="0">
              <a:buSzPct val="100000"/>
              <a:buNone/>
            </a:pPr>
            <a:r>
              <a:rPr lang="ja-JP" altLang="en-US" sz="1400" dirty="0">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ea typeface="Meiryo UI" panose="020B0604030504040204" pitchFamily="50" charset="-128"/>
            </a:endParaRPr>
          </a:p>
          <a:p>
            <a:pPr marL="432000" lvl="2" indent="0">
              <a:buSzPct val="100000"/>
              <a:buNone/>
            </a:pPr>
            <a:endParaRPr lang="en-US" altLang="ja-JP" sz="1400" dirty="0">
              <a:ea typeface="Meiryo UI" panose="020B0604030504040204" pitchFamily="50" charset="-128"/>
            </a:endParaRPr>
          </a:p>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 </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その際、価値協創ガイダンス（経済産業省「</a:t>
            </a:r>
            <a:r>
              <a:rPr kumimoji="1" lang="ja-JP" altLang="en-US" sz="900" dirty="0">
                <a:latin typeface="Meiryo UI" panose="020B0604030504040204" pitchFamily="50" charset="-128"/>
                <a:ea typeface="Meiryo UI" panose="020B0604030504040204" pitchFamily="50" charset="-128"/>
              </a:rPr>
              <a:t>価値協創のための統合的開示・対話ガイダンス</a:t>
            </a:r>
            <a:r>
              <a:rPr kumimoji="1" lang="en-US" altLang="ja-JP" sz="900" dirty="0">
                <a:latin typeface="Meiryo UI" panose="020B0604030504040204" pitchFamily="50" charset="-128"/>
                <a:ea typeface="Meiryo UI" panose="020B0604030504040204" pitchFamily="50" charset="-128"/>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（価値協創ガイダンス</a:t>
            </a:r>
            <a:r>
              <a:rPr kumimoji="1" lang="en-US" altLang="ja-JP"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ja-JP" altLang="en-US" sz="900" dirty="0">
                <a:latin typeface="Meiryo UI" panose="020B0604030504040204" pitchFamily="50" charset="-128"/>
                <a:ea typeface="Meiryo UI" panose="020B0604030504040204" pitchFamily="50" charset="-128"/>
              </a:rPr>
              <a:t>」）や</a:t>
            </a:r>
            <a:r>
              <a:rPr kumimoji="1" lang="en-US" altLang="ja-JP" sz="900" dirty="0">
                <a:latin typeface="Meiryo UI" panose="020B0604030504040204" pitchFamily="50" charset="-128"/>
                <a:ea typeface="Meiryo UI" panose="020B0604030504040204" pitchFamily="50" charset="-128"/>
              </a:rPr>
              <a:t>TCFD</a:t>
            </a:r>
            <a:r>
              <a:rPr kumimoji="1" lang="ja-JP" altLang="en-US" sz="900"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dirty="0">
              <a:latin typeface="Meiryo UI" panose="020B0604030504040204" pitchFamily="50" charset="-128"/>
              <a:ea typeface="Meiryo UI" panose="020B0604030504040204" pitchFamily="50" charset="-128"/>
            </a:endParaRPr>
          </a:p>
          <a:p>
            <a:pPr marL="447675" indent="-447675">
              <a:buNone/>
              <a:defRPr/>
            </a:pP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　　　</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 </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資本市場からの評価・信頼を表す指標の一つとしての参照。グローバルに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等も存在するが</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、基本的には、企業価値が解散価値を下回る</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倍以下の企業は、将来的に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倍を超える努力が期待される。ただし、グローバルに</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PBR</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が</a:t>
            </a:r>
            <a:r>
              <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倍に満たない業種</a:t>
            </a:r>
            <a:r>
              <a:rPr lang="ja-JP" altLang="en-US" sz="900" dirty="0">
                <a:latin typeface="Meiryo UI" panose="020B0604030504040204" pitchFamily="50" charset="-128"/>
                <a:ea typeface="Meiryo UI" panose="020B0604030504040204" pitchFamily="50" charset="-128"/>
              </a:rPr>
              <a:t>等</a:t>
            </a:r>
            <a:r>
              <a:rPr kumimoji="1" lang="ja-JP" altLang="en-US"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では、競合企業平均を目安にすることも考えられる。</a:t>
            </a: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1" y="605670"/>
            <a:ext cx="11516955"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経営戦略の中核に○○事業を位置づけ、企業価値向上とステークホルダーとの対話を推進</a:t>
            </a:r>
            <a:endParaRPr kumimoji="1" lang="en-US" dirty="0">
              <a:solidFill>
                <a:schemeClr val="tx1"/>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96774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551628" y="1015700"/>
            <a:ext cx="10800000" cy="751305"/>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事業の経営課題としての優先度と中長期的な企業価値向上に向けた取組を示すため、具体的取組内容を記載してください。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3</a:t>
            </a:r>
            <a:r>
              <a:rPr kumimoji="1" lang="ja-JP" altLang="en-US" sz="2000" dirty="0"/>
              <a:t>）マネジメントチェック項目②　経営戦略における事業の位置づけ</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9940" y="2119740"/>
            <a:ext cx="5509264"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カーボンニュートラルに向けた全社戦略</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ea typeface="Meiryo UI" panose="020B0604030504040204" pitchFamily="50" charset="-128"/>
            </a:endParaRPr>
          </a:p>
          <a:p>
            <a:pPr marL="108000" lvl="1" indent="0">
              <a:buSzPct val="100000"/>
              <a:buNone/>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経営戦略への位置づけ、事業戦略・事業計画の決議・変更</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a:t>
            </a:r>
            <a:r>
              <a:rPr kumimoji="1" lang="en-US" altLang="ja-JP" sz="1400" dirty="0">
                <a:ea typeface="Meiryo UI" panose="020B0604030504040204" pitchFamily="50" charset="-128"/>
              </a:rPr>
              <a:t>2050</a:t>
            </a:r>
            <a:r>
              <a:rPr kumimoji="1" lang="ja-JP" altLang="en-US" sz="1400" dirty="0">
                <a:ea typeface="Meiryo UI" panose="020B0604030504040204" pitchFamily="50" charset="-128"/>
              </a:rPr>
              <a:t>年カーボンニュートラルの実現に向けて、研究開発計画に関連する事業戦略又は計画を明確に経営戦略に位置づけ、取締役会で意思決定しているか。その内容を社内の関連部署に広く周知するか）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（事業の進捗状況や課題を取締役会等でモニタリングし、事業環境の変化等に応じて見直しを行うか）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（上記で決議された事業戦略・計画において、研究開発計画が不可欠な要素として、優先度高く位置づけられるか）</a:t>
            </a:r>
            <a:endParaRPr kumimoji="1" lang="en-US" altLang="ja-JP" sz="1400" dirty="0">
              <a:ea typeface="Meiryo UI" panose="020B0604030504040204" pitchFamily="50" charset="-128"/>
            </a:endParaRPr>
          </a:p>
          <a:p>
            <a:pPr marL="432000" lvl="2" indent="0">
              <a:buSzPct val="100000"/>
              <a:buNone/>
            </a:pPr>
            <a:endParaRPr lang="en-US" altLang="ja-JP" sz="1600" dirty="0">
              <a:ea typeface="Meiryo UI" panose="020B0604030504040204" pitchFamily="50" charset="-128"/>
            </a:endParaRPr>
          </a:p>
          <a:p>
            <a:pPr lvl="1">
              <a:buSzPct val="100000"/>
            </a:pPr>
            <a:r>
              <a:rPr kumimoji="1" lang="ja-JP" altLang="en-US" sz="1400" dirty="0">
                <a:ea typeface="Meiryo UI" panose="020B0604030504040204" pitchFamily="50" charset="-128"/>
              </a:rPr>
              <a:t>コーポレートガバナンスとの関連付け</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2310018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30F33F95-6DE3-450C-AF5B-9C7A17672695}"/>
              </a:ext>
            </a:extLst>
          </p:cNvPr>
          <p:cNvGrpSpPr/>
          <p:nvPr/>
        </p:nvGrpSpPr>
        <p:grpSpPr>
          <a:xfrm>
            <a:off x="320663" y="1805039"/>
            <a:ext cx="4513075" cy="288894"/>
            <a:chOff x="627321" y="2086253"/>
            <a:chExt cx="3125941" cy="759600"/>
          </a:xfrm>
        </p:grpSpPr>
        <p:sp>
          <p:nvSpPr>
            <p:cNvPr id="83" name="ee4pHeader1">
              <a:extLst>
                <a:ext uri="{FF2B5EF4-FFF2-40B4-BE49-F238E27FC236}">
                  <a16:creationId xmlns:a16="http://schemas.microsoft.com/office/drawing/2014/main" id="{48B89FDA-E844-4A84-8624-9AA518243AC0}"/>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（例１）経営資源の投入方針</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84" name="Straight Connector 83">
              <a:extLst>
                <a:ext uri="{FF2B5EF4-FFF2-40B4-BE49-F238E27FC236}">
                  <a16:creationId xmlns:a16="http://schemas.microsoft.com/office/drawing/2014/main" id="{A8023DAF-5AFC-4CFE-BA7D-0A6AFFC6F7B5}"/>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806E68A-0CDB-4744-95E9-FD76B5E44764}"/>
              </a:ext>
            </a:extLst>
          </p:cNvPr>
          <p:cNvGrpSpPr/>
          <p:nvPr/>
        </p:nvGrpSpPr>
        <p:grpSpPr>
          <a:xfrm>
            <a:off x="6257127" y="1799023"/>
            <a:ext cx="5588130" cy="288894"/>
            <a:chOff x="627321" y="2086253"/>
            <a:chExt cx="3125941" cy="759600"/>
          </a:xfrm>
        </p:grpSpPr>
        <p:sp>
          <p:nvSpPr>
            <p:cNvPr id="86" name="ee4pHeader1">
              <a:extLst>
                <a:ext uri="{FF2B5EF4-FFF2-40B4-BE49-F238E27FC236}">
                  <a16:creationId xmlns:a16="http://schemas.microsoft.com/office/drawing/2014/main" id="{492DA79C-E077-48C0-B5E8-74C165B4B38C}"/>
                </a:ext>
              </a:extLst>
            </p:cNvPr>
            <p:cNvSpPr txBox="1"/>
            <p:nvPr/>
          </p:nvSpPr>
          <p:spPr>
            <a:xfrm>
              <a:off x="629400" y="2086253"/>
              <a:ext cx="3123862" cy="759600"/>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（例２）専門部署の</a:t>
              </a:r>
              <a:r>
                <a:rPr lang="ja-JP" altLang="en-US" sz="1600" dirty="0">
                  <a:solidFill>
                    <a:schemeClr val="accent1">
                      <a:lumMod val="50000"/>
                    </a:schemeClr>
                  </a:solidFill>
                  <a:latin typeface="Trebuchet MS" panose="020B0603020202020204" pitchFamily="34" charset="0"/>
                  <a:ea typeface="Meiryo UI" panose="020B0604030504040204" pitchFamily="50" charset="-128"/>
                </a:rPr>
                <a:t>設置と人材育成</a:t>
              </a:r>
              <a:endParaRPr lang="en-US" sz="1600" dirty="0">
                <a:solidFill>
                  <a:schemeClr val="accent1">
                    <a:lumMod val="50000"/>
                  </a:schemeClr>
                </a:solidFill>
                <a:latin typeface="Trebuchet MS" panose="020B0603020202020204" pitchFamily="34" charset="0"/>
                <a:ea typeface="Meiryo UI" panose="020B0604030504040204" pitchFamily="50" charset="-128"/>
              </a:endParaRPr>
            </a:p>
          </p:txBody>
        </p:sp>
        <p:cxnSp>
          <p:nvCxnSpPr>
            <p:cNvPr id="87" name="Straight Connector 86">
              <a:extLst>
                <a:ext uri="{FF2B5EF4-FFF2-40B4-BE49-F238E27FC236}">
                  <a16:creationId xmlns:a16="http://schemas.microsoft.com/office/drawing/2014/main" id="{173D6ACB-E6F0-4140-922C-D4D6CBE94691}"/>
                </a:ext>
              </a:extLst>
            </p:cNvPr>
            <p:cNvCxnSpPr/>
            <p:nvPr/>
          </p:nvCxnSpPr>
          <p:spPr>
            <a:xfrm>
              <a:off x="627321" y="2840761"/>
              <a:ext cx="3125941"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0" name="ee4pContent3">
            <a:extLst>
              <a:ext uri="{FF2B5EF4-FFF2-40B4-BE49-F238E27FC236}">
                <a16:creationId xmlns:a16="http://schemas.microsoft.com/office/drawing/2014/main" id="{3D8FEA42-F236-4785-AEA3-877E079652FC}"/>
              </a:ext>
            </a:extLst>
          </p:cNvPr>
          <p:cNvSpPr txBox="1"/>
          <p:nvPr/>
        </p:nvSpPr>
        <p:spPr>
          <a:xfrm>
            <a:off x="6210225" y="2261613"/>
            <a:ext cx="5658054" cy="4596387"/>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ea typeface="Meiryo UI" panose="020B0604030504040204" pitchFamily="50" charset="-128"/>
              </a:rPr>
              <a:t>専門部署の設置</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（機動的な意思決定を可能とする組織構造・権限設定を行っているか、例えば、経営者直轄の専門部署を設置するか）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（事業環境の変化に合わせて、産業アーキテクチャや自社のビジネスモデルを不断に検証する体制を構築しているか）</a:t>
            </a:r>
            <a:endParaRPr kumimoji="1" lang="en-US" altLang="ja-JP" sz="1400" dirty="0">
              <a:ea typeface="Meiryo UI" panose="020B0604030504040204" pitchFamily="50" charset="-128"/>
            </a:endParaRPr>
          </a:p>
          <a:p>
            <a:pPr marL="108000" lvl="1" indent="0">
              <a:buSzPct val="100000"/>
              <a:buNone/>
            </a:pPr>
            <a:endParaRPr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人材育成</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（将来のエネルギー・産業構造転換を見据え、当該産業分野を中長期的に担う若手人材に対して育成機会を提供するか）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（学会やアクセラレーションプログラム等の機会を通じて、アカデミアの若手研究者やスタートアップ企業との共同研究を推進するか）</a:t>
            </a:r>
            <a:endParaRPr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lang="ja-JP" altLang="en-US" sz="1400" dirty="0">
                <a:ea typeface="Meiryo UI" panose="020B0604030504040204" pitchFamily="50" charset="-128"/>
              </a:rPr>
              <a:t>（本事業を通した人材確保や育成をどのように中長期的な企業価値向上に</a:t>
            </a:r>
            <a:r>
              <a:rPr lang="ja-JP" altLang="en-US" sz="1400" u="sng" dirty="0">
                <a:ea typeface="Meiryo UI" panose="020B0604030504040204" pitchFamily="50" charset="-128"/>
              </a:rPr>
              <a:t>つなげていくのか</a:t>
            </a:r>
            <a:r>
              <a:rPr kumimoji="1" lang="en-US" altLang="ja-JP" sz="1400" b="0" i="0" u="none" strike="noStrike" kern="1200" cap="none" spc="0" normalizeH="0" baseline="30000" noProof="0" dirty="0">
                <a:ln>
                  <a:noFill/>
                </a:ln>
                <a:effectLst/>
                <a:uLnTx/>
                <a:uFillTx/>
                <a:latin typeface="Arial" panose="020B0604020202020204"/>
                <a:ea typeface="Meiryo UI" panose="020B0604030504040204" pitchFamily="50" charset="-128"/>
                <a:cs typeface="+mn-cs"/>
              </a:rPr>
              <a:t>※</a:t>
            </a:r>
            <a:r>
              <a:rPr kumimoji="1" lang="en-US" altLang="ja-JP" sz="1400" b="0" i="0" u="none" kern="1200" cap="none" spc="0" normalizeH="0" baseline="30000" noProof="0" dirty="0">
                <a:ln>
                  <a:noFill/>
                </a:ln>
                <a:effectLst/>
                <a:uLnTx/>
                <a:uFillTx/>
                <a:latin typeface="Arial" panose="020B0604020202020204"/>
                <a:ea typeface="Meiryo UI" panose="020B0604030504040204" pitchFamily="50" charset="-128"/>
                <a:cs typeface="+mn-cs"/>
              </a:rPr>
              <a:t>1</a:t>
            </a:r>
            <a:r>
              <a:rPr lang="ja-JP" altLang="en-US" sz="1400" dirty="0">
                <a:ea typeface="Meiryo UI" panose="020B0604030504040204" pitchFamily="50" charset="-128"/>
              </a:rPr>
              <a:t>）</a:t>
            </a:r>
            <a:endParaRPr lang="en-US" altLang="ja-JP" sz="1400" dirty="0">
              <a:ea typeface="Meiryo UI" panose="020B0604030504040204" pitchFamily="50" charset="-128"/>
            </a:endParaRPr>
          </a:p>
          <a:p>
            <a:pPr marL="432000" lvl="2" indent="0">
              <a:buSzPct val="100000"/>
              <a:buNone/>
            </a:pP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※1</a:t>
            </a:r>
            <a:r>
              <a:rPr kumimoji="1" lang="ja-JP" altLang="en-US" sz="900" u="sng" dirty="0">
                <a:latin typeface="Meiryo UI" panose="020B0604030504040204" pitchFamily="50" charset="-128"/>
                <a:ea typeface="Meiryo UI" panose="020B0604030504040204" pitchFamily="50" charset="-128"/>
              </a:rPr>
              <a:t> </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経済産業省「人的資本経営の実現に向けた検討会 報告書（人材版伊藤レポート</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」や、</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経済産業省「価値協創のための統合的開示・対話ガイダンス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（価値協創ガイダンス</a:t>
            </a:r>
            <a:r>
              <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2.0</a:t>
            </a:r>
            <a:r>
              <a:rPr kumimoji="1" lang="ja-JP" altLang="en-US"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rPr>
              <a:t>）」</a:t>
            </a:r>
            <a:r>
              <a:rPr kumimoji="1" lang="ja-JP" altLang="en-US" sz="900" u="sng" dirty="0">
                <a:latin typeface="Meiryo UI" panose="020B0604030504040204" pitchFamily="50" charset="-128"/>
                <a:ea typeface="Meiryo UI" panose="020B0604030504040204" pitchFamily="50" charset="-128"/>
              </a:rPr>
              <a:t>等のフレームワークを参考にすることも考えられる</a:t>
            </a:r>
            <a:endParaRPr kumimoji="1" lang="en-US" altLang="ja-JP" sz="900" b="0" i="0" u="sng"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n-cs"/>
            </a:endParaRPr>
          </a:p>
          <a:p>
            <a:pPr marL="432000" lvl="2" indent="0">
              <a:buSzPct val="100000"/>
              <a:buNone/>
            </a:pPr>
            <a:endParaRPr lang="en-US" altLang="ja-JP" sz="1400" dirty="0">
              <a:ea typeface="Meiryo UI" panose="020B0604030504040204" pitchFamily="50" charset="-128"/>
            </a:endParaRPr>
          </a:p>
        </p:txBody>
      </p:sp>
      <p:sp>
        <p:nvSpPr>
          <p:cNvPr id="41" name="Title 1">
            <a:extLst>
              <a:ext uri="{FF2B5EF4-FFF2-40B4-BE49-F238E27FC236}">
                <a16:creationId xmlns:a16="http://schemas.microsoft.com/office/drawing/2014/main" id="{B499A355-902C-42CC-9705-CDF33A20FC22}"/>
              </a:ext>
            </a:extLst>
          </p:cNvPr>
          <p:cNvSpPr txBox="1">
            <a:spLocks/>
          </p:cNvSpPr>
          <p:nvPr/>
        </p:nvSpPr>
        <p:spPr>
          <a:xfrm>
            <a:off x="328302" y="605670"/>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機動的に経営資源を投入し、社会実装、企業価値向上に繋ぐ組織体制を整備</a:t>
            </a:r>
            <a:endParaRPr kumimoji="1" lang="en-US" strike="sngStrike" dirty="0">
              <a:solidFill>
                <a:srgbClr val="FF0000"/>
              </a:solidFill>
            </a:endParaRPr>
          </a:p>
        </p:txBody>
      </p:sp>
      <p:cxnSp>
        <p:nvCxnSpPr>
          <p:cNvPr id="42" name="直線コネクタ 41">
            <a:extLst>
              <a:ext uri="{FF2B5EF4-FFF2-40B4-BE49-F238E27FC236}">
                <a16:creationId xmlns:a16="http://schemas.microsoft.com/office/drawing/2014/main" id="{D2B5DF14-435D-4A00-A631-45459121AA24}"/>
              </a:ext>
            </a:extLst>
          </p:cNvPr>
          <p:cNvCxnSpPr>
            <a:cxnSpLocks/>
          </p:cNvCxnSpPr>
          <p:nvPr/>
        </p:nvCxnSpPr>
        <p:spPr>
          <a:xfrm flipV="1">
            <a:off x="156000" y="1004316"/>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3" name="ee4pContent1">
            <a:extLst>
              <a:ext uri="{FF2B5EF4-FFF2-40B4-BE49-F238E27FC236}">
                <a16:creationId xmlns:a16="http://schemas.microsoft.com/office/drawing/2014/main" id="{1AC60B41-6D7C-43C2-B5AE-DF313F8C2BD2}"/>
              </a:ext>
            </a:extLst>
          </p:cNvPr>
          <p:cNvSpPr txBox="1"/>
          <p:nvPr/>
        </p:nvSpPr>
        <p:spPr>
          <a:xfrm>
            <a:off x="645898" y="1068087"/>
            <a:ext cx="10800000" cy="680630"/>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ea typeface="Meiryo UI" panose="020B0604030504040204" pitchFamily="50" charset="-128"/>
                <a:cs typeface="ＭＳ 明朝" panose="02020609040205080304" pitchFamily="17" charset="-128"/>
              </a:rPr>
              <a:t>目標達成に必要な事業推進体制を整備するため、具体的取組内容を記載してください。</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採択された場合、分野別ワーキンググループの事業モニタリングの場において、記載内容に基づき、取組状況をご報告いただきます。</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以下に示した項目はあくまで例示であり、個社の事情に即して、記載内容を整理してください。</a:t>
            </a:r>
          </a:p>
        </p:txBody>
      </p:sp>
      <p:sp>
        <p:nvSpPr>
          <p:cNvPr id="44" name="Title 1">
            <a:extLst>
              <a:ext uri="{FF2B5EF4-FFF2-40B4-BE49-F238E27FC236}">
                <a16:creationId xmlns:a16="http://schemas.microsoft.com/office/drawing/2014/main" id="{426670C7-DD15-4875-8163-0027E982533D}"/>
              </a:ext>
            </a:extLst>
          </p:cNvPr>
          <p:cNvSpPr txBox="1">
            <a:spLocks/>
          </p:cNvSpPr>
          <p:nvPr/>
        </p:nvSpPr>
        <p:spPr>
          <a:xfrm>
            <a:off x="148856" y="171450"/>
            <a:ext cx="1187999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3. </a:t>
            </a:r>
            <a:r>
              <a:rPr lang="ja-JP" altLang="en-US" sz="2000" dirty="0"/>
              <a:t>イノベーション推進体制／</a:t>
            </a:r>
            <a:r>
              <a:rPr kumimoji="1" lang="ja-JP" altLang="en-US" sz="2000" dirty="0"/>
              <a:t>（</a:t>
            </a:r>
            <a:r>
              <a:rPr kumimoji="1" lang="en-US" altLang="ja-JP" sz="2000" dirty="0"/>
              <a:t>4</a:t>
            </a:r>
            <a:r>
              <a:rPr kumimoji="1" lang="ja-JP" altLang="en-US" sz="2000" dirty="0"/>
              <a:t>）マネジメントチェック項目③ 事業推進体制の確保</a:t>
            </a:r>
            <a:endParaRPr kumimoji="1" lang="en-US" sz="2000" dirty="0"/>
          </a:p>
        </p:txBody>
      </p:sp>
      <p:sp>
        <p:nvSpPr>
          <p:cNvPr id="38" name="ee4pContent3">
            <a:extLst>
              <a:ext uri="{FF2B5EF4-FFF2-40B4-BE49-F238E27FC236}">
                <a16:creationId xmlns:a16="http://schemas.microsoft.com/office/drawing/2014/main" id="{3D8FEA42-F236-4785-AEA3-877E079652FC}"/>
              </a:ext>
            </a:extLst>
          </p:cNvPr>
          <p:cNvSpPr txBox="1"/>
          <p:nvPr/>
        </p:nvSpPr>
        <p:spPr>
          <a:xfrm>
            <a:off x="250415" y="2093933"/>
            <a:ext cx="558841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358775" lvl="2" indent="-179388">
              <a:buSzPct val="100000"/>
              <a:buFont typeface="Arial" panose="020B0604020202020204" pitchFamily="34" charset="0"/>
              <a:buChar char="•"/>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全社事業ポートフォリオにおける本事業への人材・設備・資金の投入方針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（どのような人材を採用または配置転換により何名程度確保するか）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（既存・新規の設備・土地をどのように確保・活用するか）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（国費負担以外で、何に対してどの程度の資金を投じる予定か）</a:t>
            </a:r>
            <a:endParaRPr kumimoji="1" lang="en-US" altLang="ja-JP" sz="1400" dirty="0">
              <a:ea typeface="Meiryo UI" panose="020B0604030504040204" pitchFamily="50" charset="-128"/>
            </a:endParaRPr>
          </a:p>
          <a:p>
            <a:pPr lvl="2">
              <a:buSzPct val="100000"/>
            </a:pPr>
            <a:endParaRPr kumimoji="1" lang="en-US" altLang="ja-JP" sz="1400" dirty="0">
              <a:ea typeface="Meiryo UI" panose="020B0604030504040204" pitchFamily="50" charset="-128"/>
            </a:endParaRPr>
          </a:p>
          <a:p>
            <a:pPr lvl="1">
              <a:buSzPct val="100000"/>
            </a:pPr>
            <a:r>
              <a:rPr kumimoji="1" lang="ja-JP" altLang="en-US" sz="1400" dirty="0">
                <a:ea typeface="Meiryo UI" panose="020B0604030504040204" pitchFamily="50" charset="-128"/>
              </a:rPr>
              <a:t>機動的な経営資源投入、実施体制の柔軟性確保</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（事業の進捗や環境変化を踏まえ、開発体制や手法等の見直し、追加的な資源投入等を行う準備・体制（現場への権限委譲等）があるか）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ea typeface="Meiryo UI" panose="020B0604030504040204" pitchFamily="50" charset="-128"/>
            </a:endParaRPr>
          </a:p>
          <a:p>
            <a:pPr lvl="2">
              <a:buSzPct val="100000"/>
            </a:pPr>
            <a:r>
              <a:rPr kumimoji="1" lang="en-US" altLang="ja-JP" sz="1400" dirty="0">
                <a:ea typeface="Meiryo UI" panose="020B0604030504040204" pitchFamily="50" charset="-128"/>
              </a:rPr>
              <a:t>XXX</a:t>
            </a:r>
          </a:p>
          <a:p>
            <a:pPr marL="432000" lvl="2" indent="0">
              <a:buSzPct val="100000"/>
              <a:buNone/>
            </a:pPr>
            <a:r>
              <a:rPr kumimoji="1" lang="ja-JP" altLang="en-US" sz="1400" dirty="0">
                <a:ea typeface="Meiryo UI" panose="020B0604030504040204" pitchFamily="50" charset="-128"/>
              </a:rPr>
              <a:t>（プロトタイプを潜在顧客に提供することでフィードバックを得て、アジャイルに方針を見直す計画があるか）</a:t>
            </a:r>
            <a:endParaRPr kumimoji="1" lang="en-US" altLang="ja-JP" sz="1400" dirty="0">
              <a:ea typeface="Meiryo UI" panose="020B0604030504040204" pitchFamily="50" charset="-128"/>
            </a:endParaRPr>
          </a:p>
          <a:p>
            <a:pPr marL="432000" lvl="2" indent="0">
              <a:buSzPct val="100000"/>
              <a:buNone/>
            </a:pPr>
            <a:endParaRPr kumimoji="1" lang="en-US" altLang="ja-JP" sz="1400" dirty="0">
              <a:ea typeface="Meiryo UI" panose="020B0604030504040204" pitchFamily="50" charset="-128"/>
            </a:endParaRPr>
          </a:p>
        </p:txBody>
      </p:sp>
    </p:spTree>
    <p:extLst>
      <p:ext uri="{BB962C8B-B14F-4D97-AF65-F5344CB8AC3E}">
        <p14:creationId xmlns:p14="http://schemas.microsoft.com/office/powerpoint/2010/main" val="15325395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1289AF5-5D89-40F9-B96D-6A9BD894A3F6}"/>
              </a:ext>
            </a:extLst>
          </p:cNvPr>
          <p:cNvSpPr/>
          <p:nvPr/>
        </p:nvSpPr>
        <p:spPr>
          <a:xfrm>
            <a:off x="1709675" y="1827160"/>
            <a:ext cx="8772650"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4. </a:t>
            </a:r>
            <a:r>
              <a:rPr kumimoji="1" lang="ja-JP" altLang="en-US" sz="5400" dirty="0">
                <a:solidFill>
                  <a:srgbClr val="FFFFFF"/>
                </a:solidFill>
                <a:latin typeface="Trebuchet MS" panose="020B0603020202020204" pitchFamily="34" charset="0"/>
                <a:ea typeface="Meiryo UI" panose="020B0604030504040204" pitchFamily="50" charset="-128"/>
              </a:rPr>
              <a:t>その他</a:t>
            </a:r>
            <a:endParaRPr kumimoji="1" lang="en-US" sz="5400" dirty="0">
              <a:solidFill>
                <a:srgbClr val="FFFFFF"/>
              </a:solidFill>
              <a:latin typeface="Trebuchet MS" panose="020B0603020202020204" pitchFamily="34" charset="0"/>
              <a:ea typeface="Meiryo UI" panose="020B0604030504040204" pitchFamily="50" charset="-128"/>
            </a:endParaRPr>
          </a:p>
        </p:txBody>
      </p:sp>
    </p:spTree>
    <p:extLst>
      <p:ext uri="{BB962C8B-B14F-4D97-AF65-F5344CB8AC3E}">
        <p14:creationId xmlns:p14="http://schemas.microsoft.com/office/powerpoint/2010/main" val="2840594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1</a:t>
            </a:r>
            <a:r>
              <a:rPr kumimoji="1" lang="ja-JP" altLang="en-US" sz="2000" dirty="0"/>
              <a:t>）想定されるリスク要因と対処方針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リスクに対して十分な対策を講じるが、○○等の事態に陥った場合には事業中止も検討</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800000" cy="1087016"/>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提案にかかる事業について、実施技術・経済・社会等の面において、どのような事業化リスクが存在するかを記載（失敗した状況を仮定し、その要因を探る議論等を社内で実践いただくことは、事業の成功確率を高め、万一の場合の損失を最小化する上で効果的です）</a:t>
            </a:r>
            <a:endParaRPr lang="en-US" altLang="ja-JP" sz="1400" dirty="0">
              <a:ea typeface="Meiryo UI" panose="020B0604030504040204" pitchFamily="50" charset="-128"/>
              <a:cs typeface="ＭＳ 明朝" panose="02020609040205080304" pitchFamily="17" charset="-128"/>
            </a:endParaRPr>
          </a:p>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さらに、それらへの対応策を十分に講じることを前提としつつ、どのような事態になった場合に事業を中止するかの判断基準について</a:t>
            </a:r>
            <a:r>
              <a:rPr lang="ja-JP" altLang="en-US" sz="1400">
                <a:ea typeface="Meiryo UI" panose="020B0604030504040204" pitchFamily="50" charset="-128"/>
                <a:cs typeface="ＭＳ 明朝" panose="02020609040205080304" pitchFamily="17" charset="-128"/>
              </a:rPr>
              <a:t>も記載</a:t>
            </a:r>
            <a:endParaRPr lang="en-US" altLang="ja-JP" sz="1400" dirty="0">
              <a:ea typeface="Meiryo UI" panose="020B0604030504040204" pitchFamily="50" charset="-128"/>
              <a:cs typeface="ＭＳ 明朝" panose="02020609040205080304" pitchFamily="17" charset="-128"/>
            </a:endParaRPr>
          </a:p>
        </p:txBody>
      </p:sp>
      <p:grpSp>
        <p:nvGrpSpPr>
          <p:cNvPr id="2" name="グループ化 1"/>
          <p:cNvGrpSpPr/>
          <p:nvPr/>
        </p:nvGrpSpPr>
        <p:grpSpPr>
          <a:xfrm>
            <a:off x="320663" y="2338439"/>
            <a:ext cx="3746512" cy="800378"/>
            <a:chOff x="320663" y="1957439"/>
            <a:chExt cx="3600000" cy="800378"/>
          </a:xfrm>
        </p:grpSpPr>
        <p:sp>
          <p:nvSpPr>
            <p:cNvPr id="1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研究開発（技術）におけるリスクと対応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4"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17" name="グループ化 16"/>
          <p:cNvGrpSpPr/>
          <p:nvPr/>
        </p:nvGrpSpPr>
        <p:grpSpPr>
          <a:xfrm>
            <a:off x="4311637" y="2338439"/>
            <a:ext cx="3794137" cy="800378"/>
            <a:chOff x="320663" y="1957439"/>
            <a:chExt cx="3600000" cy="800378"/>
          </a:xfrm>
        </p:grpSpPr>
        <p:sp>
          <p:nvSpPr>
            <p:cNvPr id="18"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社会実装（経済社会）におけるリスクと対応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19"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grpSp>
        <p:nvGrpSpPr>
          <p:cNvPr id="21" name="グループ化 20"/>
          <p:cNvGrpSpPr/>
          <p:nvPr/>
        </p:nvGrpSpPr>
        <p:grpSpPr>
          <a:xfrm>
            <a:off x="8321028" y="2338439"/>
            <a:ext cx="3714972" cy="800378"/>
            <a:chOff x="320663" y="1957439"/>
            <a:chExt cx="3600000" cy="800378"/>
          </a:xfrm>
        </p:grpSpPr>
        <p:sp>
          <p:nvSpPr>
            <p:cNvPr id="22" name="ee4pHeader1">
              <a:extLst>
                <a:ext uri="{FF2B5EF4-FFF2-40B4-BE49-F238E27FC236}">
                  <a16:creationId xmlns:a16="http://schemas.microsoft.com/office/drawing/2014/main" id="{48B89FDA-E844-4A84-8624-9AA518243AC0}"/>
                </a:ext>
              </a:extLst>
            </p:cNvPr>
            <p:cNvSpPr txBox="1"/>
            <p:nvPr/>
          </p:nvSpPr>
          <p:spPr>
            <a:xfrm>
              <a:off x="323665" y="1957439"/>
              <a:ext cx="3581585" cy="276982"/>
            </a:xfrm>
            <a:prstGeom prst="rect">
              <a:avLst/>
            </a:prstGeom>
            <a:noFill/>
            <a:ln cap="rnd">
              <a:noFill/>
            </a:ln>
          </p:spPr>
          <p:txBody>
            <a:bodyPr wrap="square" lIns="0" tIns="0" rIns="0" bIns="0" rtlCol="0" anchor="b" anchorCtr="0">
              <a:noAutofit/>
            </a:bodyPr>
            <a:lstStyle/>
            <a:p>
              <a:pPr marL="0" lvl="3"/>
              <a:r>
                <a:rPr lang="ja-JP" altLang="en-US" sz="1600" dirty="0">
                  <a:solidFill>
                    <a:schemeClr val="tx2"/>
                  </a:solidFill>
                  <a:latin typeface="Trebuchet MS" panose="020B0603020202020204" pitchFamily="34" charset="0"/>
                  <a:ea typeface="Meiryo UI" panose="020B0604030504040204" pitchFamily="50" charset="-128"/>
                </a:rPr>
                <a:t>その他（自然災害等）のリスクと対応</a:t>
              </a:r>
              <a:endParaRPr lang="en-US" sz="1600" dirty="0">
                <a:solidFill>
                  <a:schemeClr val="tx2"/>
                </a:solidFill>
                <a:latin typeface="Trebuchet MS" panose="020B0603020202020204" pitchFamily="34" charset="0"/>
                <a:ea typeface="Meiryo UI" panose="020B0604030504040204" pitchFamily="50" charset="-128"/>
              </a:endParaRPr>
            </a:p>
          </p:txBody>
        </p:sp>
        <p:cxnSp>
          <p:nvCxnSpPr>
            <p:cNvPr id="23" name="Straight Connector 83">
              <a:extLst>
                <a:ext uri="{FF2B5EF4-FFF2-40B4-BE49-F238E27FC236}">
                  <a16:creationId xmlns:a16="http://schemas.microsoft.com/office/drawing/2014/main" id="{A8023DAF-5AFC-4CFE-BA7D-0A6AFFC6F7B5}"/>
                </a:ext>
              </a:extLst>
            </p:cNvPr>
            <p:cNvCxnSpPr/>
            <p:nvPr/>
          </p:nvCxnSpPr>
          <p:spPr>
            <a:xfrm>
              <a:off x="320663" y="2272971"/>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ee4pContent3">
              <a:extLst>
                <a:ext uri="{FF2B5EF4-FFF2-40B4-BE49-F238E27FC236}">
                  <a16:creationId xmlns:a16="http://schemas.microsoft.com/office/drawing/2014/main" id="{3D8FEA42-F236-4785-AEA3-877E079652FC}"/>
                </a:ext>
              </a:extLst>
            </p:cNvPr>
            <p:cNvSpPr txBox="1"/>
            <p:nvPr/>
          </p:nvSpPr>
          <p:spPr>
            <a:xfrm>
              <a:off x="320663" y="2466665"/>
              <a:ext cx="3600000" cy="29115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dirty="0">
                  <a:ea typeface="Meiryo UI" panose="020B0604030504040204" pitchFamily="50" charset="-128"/>
                </a:rPr>
                <a:t>XXX</a:t>
              </a:r>
              <a:r>
                <a:rPr kumimoji="1" lang="ja-JP" altLang="en-US" sz="1400" dirty="0">
                  <a:ea typeface="Meiryo UI" panose="020B0604030504040204" pitchFamily="50" charset="-128"/>
                </a:rPr>
                <a:t>によるリスク</a:t>
              </a:r>
              <a:endParaRPr kumimoji="1" lang="en-US" altLang="ja-JP" sz="1400" dirty="0">
                <a:ea typeface="Meiryo UI" panose="020B0604030504040204" pitchFamily="50" charset="-128"/>
              </a:endParaRPr>
            </a:p>
            <a:p>
              <a:pPr marL="108000" lvl="1" indent="0">
                <a:buSzPct val="100000"/>
                <a:buNone/>
              </a:pPr>
              <a:r>
                <a:rPr kumimoji="1" lang="ja-JP" altLang="en-US" sz="1400" dirty="0">
                  <a:ea typeface="Meiryo UI" panose="020B0604030504040204" pitchFamily="50" charset="-128"/>
                </a:rPr>
                <a:t>→　</a:t>
              </a:r>
              <a:r>
                <a:rPr kumimoji="1" lang="en-US" altLang="ja-JP" sz="1400" dirty="0">
                  <a:ea typeface="Meiryo UI" panose="020B0604030504040204" pitchFamily="50" charset="-128"/>
                </a:rPr>
                <a:t>XXX</a:t>
              </a:r>
              <a:r>
                <a:rPr kumimoji="1" lang="ja-JP" altLang="en-US" sz="1400" dirty="0">
                  <a:ea typeface="Meiryo UI" panose="020B0604030504040204" pitchFamily="50" charset="-128"/>
                </a:rPr>
                <a:t>等を実施</a:t>
              </a:r>
              <a:endParaRPr kumimoji="1" lang="en-US" altLang="ja-JP" sz="1400" dirty="0">
                <a:ea typeface="Meiryo UI" panose="020B0604030504040204" pitchFamily="50" charset="-128"/>
              </a:endParaRPr>
            </a:p>
          </p:txBody>
        </p:sp>
      </p:grpSp>
      <p:cxnSp>
        <p:nvCxnSpPr>
          <p:cNvPr id="25"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796926" y="5373625"/>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6" name="Group 41">
            <a:extLst>
              <a:ext uri="{FF2B5EF4-FFF2-40B4-BE49-F238E27FC236}">
                <a16:creationId xmlns:a16="http://schemas.microsoft.com/office/drawing/2014/main" id="{DF7962CA-965E-4862-8112-03C9EBF6F44F}"/>
              </a:ext>
            </a:extLst>
          </p:cNvPr>
          <p:cNvGrpSpPr/>
          <p:nvPr/>
        </p:nvGrpSpPr>
        <p:grpSpPr>
          <a:xfrm rot="16200000" flipH="1">
            <a:off x="5816074" y="5277930"/>
            <a:ext cx="216000" cy="216000"/>
            <a:chOff x="5937564" y="3833745"/>
            <a:chExt cx="306171" cy="306910"/>
          </a:xfrm>
        </p:grpSpPr>
        <p:sp>
          <p:nvSpPr>
            <p:cNvPr id="27"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28"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29" name="Rectangle 43">
            <a:extLst>
              <a:ext uri="{FF2B5EF4-FFF2-40B4-BE49-F238E27FC236}">
                <a16:creationId xmlns:a16="http://schemas.microsoft.com/office/drawing/2014/main" id="{21E1FCBA-91BA-4C86-B005-F67049A83054}"/>
              </a:ext>
            </a:extLst>
          </p:cNvPr>
          <p:cNvSpPr/>
          <p:nvPr/>
        </p:nvSpPr>
        <p:spPr>
          <a:xfrm>
            <a:off x="796926" y="5492114"/>
            <a:ext cx="10484826" cy="99441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事業中止の判断基準：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498311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09980D6C-981C-49CF-AC8B-20780AD8812A}"/>
              </a:ext>
            </a:extLst>
          </p:cNvPr>
          <p:cNvSpPr txBox="1"/>
          <p:nvPr/>
        </p:nvSpPr>
        <p:spPr>
          <a:xfrm>
            <a:off x="869290" y="632995"/>
            <a:ext cx="10381487" cy="625226"/>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ja-JP" altLang="en-US" sz="1400" dirty="0">
                <a:solidFill>
                  <a:schemeClr val="tx1"/>
                </a:solidFill>
                <a:latin typeface="Meiryo UI" panose="020B0604030504040204" pitchFamily="50" charset="-128"/>
                <a:ea typeface="Meiryo UI" panose="020B0604030504040204" pitchFamily="50" charset="-128"/>
              </a:rPr>
              <a:t>コンソーシアムに参加する企業等各者（大学・研究機関は含むが、再委託先は除く）の「研究開発」及び「その成果の社会実装（事業化）に向けた取組」における役割分担を簡潔に記載（各者が提出する「事業戦略ビジョン」の内容と整合性を図ること、フォーマットはあくまで一例）</a:t>
            </a:r>
            <a:endParaRPr lang="en-US" sz="1400" dirty="0" err="1">
              <a:solidFill>
                <a:schemeClr val="tx1"/>
              </a:solidFill>
              <a:latin typeface="Meiryo UI" panose="020B0604030504040204" pitchFamily="50" charset="-128"/>
              <a:ea typeface="Meiryo UI" panose="020B0604030504040204" pitchFamily="50" charset="-128"/>
            </a:endParaRPr>
          </a:p>
        </p:txBody>
      </p:sp>
      <p:sp>
        <p:nvSpPr>
          <p:cNvPr id="31" name="Title 1">
            <a:extLst>
              <a:ext uri="{FF2B5EF4-FFF2-40B4-BE49-F238E27FC236}">
                <a16:creationId xmlns:a16="http://schemas.microsoft.com/office/drawing/2014/main" id="{B062B984-FC2A-4B4A-B6D6-616658681072}"/>
              </a:ext>
            </a:extLst>
          </p:cNvPr>
          <p:cNvSpPr txBox="1">
            <a:spLocks/>
          </p:cNvSpPr>
          <p:nvPr/>
        </p:nvSpPr>
        <p:spPr>
          <a:xfrm>
            <a:off x="346367" y="22997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0. </a:t>
            </a:r>
            <a:r>
              <a:rPr lang="ja-JP" altLang="en-US" sz="2000" dirty="0"/>
              <a:t>コンソーシアム内における各主体の役割分担</a:t>
            </a:r>
            <a:endParaRPr kumimoji="1" lang="en-US" sz="2000" dirty="0"/>
          </a:p>
        </p:txBody>
      </p:sp>
      <p:sp>
        <p:nvSpPr>
          <p:cNvPr id="26" name="吹き出し: 四角形 48">
            <a:extLst>
              <a:ext uri="{FF2B5EF4-FFF2-40B4-BE49-F238E27FC236}">
                <a16:creationId xmlns:a16="http://schemas.microsoft.com/office/drawing/2014/main" id="{F4485706-CECA-484A-AB3B-73D0D5490736}"/>
              </a:ext>
            </a:extLst>
          </p:cNvPr>
          <p:cNvSpPr/>
          <p:nvPr/>
        </p:nvSpPr>
        <p:spPr>
          <a:xfrm flipH="1">
            <a:off x="8653803" y="21119"/>
            <a:ext cx="3434499" cy="622562"/>
          </a:xfrm>
          <a:prstGeom prst="wedgeRectCallout">
            <a:avLst>
              <a:gd name="adj1" fmla="val 49946"/>
              <a:gd name="adj2" fmla="val -20"/>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幹事会社が提出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（コンソーシアムで提案する場合のみ）</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7" name="角丸四角形 26"/>
          <p:cNvSpPr/>
          <p:nvPr/>
        </p:nvSpPr>
        <p:spPr>
          <a:xfrm>
            <a:off x="317796" y="1426462"/>
            <a:ext cx="3680025" cy="4423198"/>
          </a:xfrm>
          <a:prstGeom prst="roundRect">
            <a:avLst/>
          </a:prstGeom>
          <a:no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rgbClr val="FF0000"/>
                </a:solidFill>
                <a:latin typeface="Meiryo UI" panose="020B0604030504040204" pitchFamily="50" charset="-128"/>
                <a:ea typeface="Meiryo UI" panose="020B0604030504040204" pitchFamily="50" charset="-128"/>
              </a:rPr>
              <a:t>Ａ社（幹事会社）</a:t>
            </a:r>
          </a:p>
        </p:txBody>
      </p:sp>
      <p:sp>
        <p:nvSpPr>
          <p:cNvPr id="29" name="角丸四角形 28"/>
          <p:cNvSpPr/>
          <p:nvPr/>
        </p:nvSpPr>
        <p:spPr>
          <a:xfrm>
            <a:off x="4233224" y="1426462"/>
            <a:ext cx="3680025" cy="4423198"/>
          </a:xfrm>
          <a:prstGeom prst="roundRect">
            <a:avLst/>
          </a:prstGeom>
          <a:no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6"/>
                </a:solidFill>
                <a:latin typeface="Meiryo UI" panose="020B0604030504040204" pitchFamily="50" charset="-128"/>
                <a:ea typeface="Meiryo UI" panose="020B0604030504040204" pitchFamily="50" charset="-128"/>
              </a:rPr>
              <a:t>Ｂ社</a:t>
            </a:r>
          </a:p>
        </p:txBody>
      </p:sp>
      <p:sp>
        <p:nvSpPr>
          <p:cNvPr id="38" name="角丸四角形 37"/>
          <p:cNvSpPr/>
          <p:nvPr/>
        </p:nvSpPr>
        <p:spPr>
          <a:xfrm>
            <a:off x="8148653" y="1426462"/>
            <a:ext cx="3680025" cy="4423198"/>
          </a:xfrm>
          <a:prstGeom prst="roundRect">
            <a:avLst/>
          </a:prstGeom>
          <a:no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kumimoji="1" lang="ja-JP" altLang="en-US" sz="1600" b="1" dirty="0">
                <a:solidFill>
                  <a:schemeClr val="accent4"/>
                </a:solidFill>
                <a:latin typeface="Meiryo UI" panose="020B0604030504040204" pitchFamily="50" charset="-128"/>
                <a:ea typeface="Meiryo UI" panose="020B0604030504040204" pitchFamily="50" charset="-128"/>
              </a:rPr>
              <a:t>Ｃ社</a:t>
            </a:r>
          </a:p>
        </p:txBody>
      </p:sp>
      <p:sp>
        <p:nvSpPr>
          <p:cNvPr id="39" name="角丸四角形 38"/>
          <p:cNvSpPr/>
          <p:nvPr/>
        </p:nvSpPr>
        <p:spPr>
          <a:xfrm>
            <a:off x="402336" y="2017788"/>
            <a:ext cx="11338560" cy="1808061"/>
          </a:xfrm>
          <a:prstGeom prst="roundRect">
            <a:avLst>
              <a:gd name="adj" fmla="val 11857"/>
            </a:avLst>
          </a:prstGeom>
          <a:noFill/>
          <a:ln w="127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 name="テキスト ボックス 2"/>
          <p:cNvSpPr txBox="1"/>
          <p:nvPr/>
        </p:nvSpPr>
        <p:spPr>
          <a:xfrm>
            <a:off x="764262" y="206460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 name="テキスト ボックス 3"/>
          <p:cNvSpPr txBox="1"/>
          <p:nvPr/>
        </p:nvSpPr>
        <p:spPr>
          <a:xfrm>
            <a:off x="569368"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40" name="テキスト ボックス 39"/>
          <p:cNvSpPr txBox="1"/>
          <p:nvPr/>
        </p:nvSpPr>
        <p:spPr>
          <a:xfrm>
            <a:off x="735178" y="4182705"/>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Ａ社の社会実装に向けた取組内容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45" name="テキスト ボックス 44"/>
          <p:cNvSpPr txBox="1"/>
          <p:nvPr/>
        </p:nvSpPr>
        <p:spPr>
          <a:xfrm>
            <a:off x="569368" y="246400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 name="二等辺三角形 4"/>
          <p:cNvSpPr/>
          <p:nvPr/>
        </p:nvSpPr>
        <p:spPr>
          <a:xfrm flipV="1">
            <a:off x="1225119" y="3921578"/>
            <a:ext cx="1865376" cy="299924"/>
          </a:xfrm>
          <a:prstGeom prst="triangle">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8" name="二等辺三角形 47"/>
          <p:cNvSpPr/>
          <p:nvPr/>
        </p:nvSpPr>
        <p:spPr>
          <a:xfrm flipV="1">
            <a:off x="5159076" y="3933643"/>
            <a:ext cx="1865376" cy="299924"/>
          </a:xfrm>
          <a:prstGeom prst="triangle">
            <a:avLst/>
          </a:prstGeom>
          <a:solidFill>
            <a:schemeClr val="accent6">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9" name="二等辺三角形 48"/>
          <p:cNvSpPr/>
          <p:nvPr/>
        </p:nvSpPr>
        <p:spPr>
          <a:xfrm flipV="1">
            <a:off x="9158719" y="3925696"/>
            <a:ext cx="1865376" cy="299924"/>
          </a:xfrm>
          <a:prstGeom prst="triangle">
            <a:avLst/>
          </a:prstGeom>
          <a:solidFill>
            <a:schemeClr val="accent4">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53" name="テキスト ボックス 52"/>
          <p:cNvSpPr txBox="1"/>
          <p:nvPr/>
        </p:nvSpPr>
        <p:spPr>
          <a:xfrm>
            <a:off x="4698218" y="2017788"/>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4" name="テキスト ボックス 53"/>
          <p:cNvSpPr txBox="1"/>
          <p:nvPr/>
        </p:nvSpPr>
        <p:spPr>
          <a:xfrm>
            <a:off x="8595119" y="201778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Ｃ社が実施する研究開発の内容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55" name="テキスト ボックス 54"/>
          <p:cNvSpPr txBox="1"/>
          <p:nvPr/>
        </p:nvSpPr>
        <p:spPr>
          <a:xfrm>
            <a:off x="4473723"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6" name="テキスト ボックス 55"/>
          <p:cNvSpPr txBox="1"/>
          <p:nvPr/>
        </p:nvSpPr>
        <p:spPr>
          <a:xfrm>
            <a:off x="8393950" y="4554868"/>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7" name="テキスト ボックス 56"/>
          <p:cNvSpPr txBox="1"/>
          <p:nvPr/>
        </p:nvSpPr>
        <p:spPr>
          <a:xfrm>
            <a:off x="4465319" y="2451796"/>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58" name="テキスト ボックス 57"/>
          <p:cNvSpPr txBox="1"/>
          <p:nvPr/>
        </p:nvSpPr>
        <p:spPr>
          <a:xfrm>
            <a:off x="8393949" y="2423304"/>
            <a:ext cx="3189427" cy="129479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575757"/>
                </a:solidFill>
                <a:latin typeface="Meiryo UI" panose="020B0604030504040204" pitchFamily="50" charset="-128"/>
                <a:ea typeface="Meiryo UI" panose="020B0604030504040204" pitchFamily="50" charset="-128"/>
              </a:rPr>
              <a:t>○○</a:t>
            </a:r>
            <a:endParaRPr kumimoji="1" lang="en-US" altLang="ja-JP" sz="1400" dirty="0">
              <a:solidFill>
                <a:srgbClr val="575757"/>
              </a:solidFill>
              <a:latin typeface="Meiryo UI" panose="020B0604030504040204" pitchFamily="50" charset="-128"/>
              <a:ea typeface="Meiryo UI" panose="020B0604030504040204" pitchFamily="50" charset="-128"/>
            </a:endParaRPr>
          </a:p>
          <a:p>
            <a:r>
              <a:rPr kumimoji="1" lang="ja-JP" altLang="en-US" sz="1400" dirty="0">
                <a:solidFill>
                  <a:srgbClr val="575757"/>
                </a:solidFill>
                <a:latin typeface="Meiryo UI" panose="020B0604030504040204" pitchFamily="50" charset="-128"/>
                <a:ea typeface="Meiryo UI" panose="020B0604030504040204" pitchFamily="50" charset="-128"/>
              </a:rPr>
              <a:t>　等を担当</a:t>
            </a:r>
          </a:p>
        </p:txBody>
      </p:sp>
      <p:sp>
        <p:nvSpPr>
          <p:cNvPr id="24" name="テキスト ボックス 23"/>
          <p:cNvSpPr txBox="1"/>
          <p:nvPr/>
        </p:nvSpPr>
        <p:spPr>
          <a:xfrm>
            <a:off x="4720163" y="4218937"/>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Ｂ社の社会実装に向けた取組内容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5" name="テキスト ボックス 24"/>
          <p:cNvSpPr txBox="1"/>
          <p:nvPr/>
        </p:nvSpPr>
        <p:spPr>
          <a:xfrm>
            <a:off x="8589002" y="4207129"/>
            <a:ext cx="2787091"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575757"/>
                </a:solidFill>
                <a:latin typeface="Meiryo UI" panose="020B0604030504040204" pitchFamily="50" charset="-128"/>
                <a:ea typeface="Meiryo UI" panose="020B0604030504040204" pitchFamily="50" charset="-128"/>
              </a:rPr>
              <a:t>Ｃ社の社会実装に向けた取組内容</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28" name="二等辺三角形 27"/>
          <p:cNvSpPr/>
          <p:nvPr/>
        </p:nvSpPr>
        <p:spPr>
          <a:xfrm flipV="1">
            <a:off x="3518673" y="5965788"/>
            <a:ext cx="5255666" cy="299924"/>
          </a:xfrm>
          <a:prstGeom prst="triangle">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テキスト ボックス 1"/>
          <p:cNvSpPr txBox="1"/>
          <p:nvPr/>
        </p:nvSpPr>
        <p:spPr>
          <a:xfrm>
            <a:off x="2442664" y="6314986"/>
            <a:ext cx="7176211" cy="43159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lumMod val="50000"/>
                  </a:schemeClr>
                </a:solidFill>
                <a:latin typeface="Meiryo UI" panose="020B0604030504040204" pitchFamily="50" charset="-128"/>
                <a:ea typeface="Meiryo UI" panose="020B0604030504040204" pitchFamily="50" charset="-128"/>
              </a:rPr>
              <a:t>（提案プロジェクトの目的：○○）の実現</a:t>
            </a:r>
          </a:p>
        </p:txBody>
      </p:sp>
      <p:sp>
        <p:nvSpPr>
          <p:cNvPr id="30" name="テキスト ボックス 29"/>
          <p:cNvSpPr txBox="1"/>
          <p:nvPr/>
        </p:nvSpPr>
        <p:spPr>
          <a:xfrm>
            <a:off x="7263494" y="1678623"/>
            <a:ext cx="1534915" cy="3859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accent5"/>
                </a:solidFill>
                <a:effectLst>
                  <a:glow rad="127000">
                    <a:schemeClr val="bg1"/>
                  </a:glow>
                </a:effectLst>
                <a:latin typeface="Meiryo UI" panose="020B0604030504040204" pitchFamily="50" charset="-128"/>
                <a:ea typeface="Meiryo UI" panose="020B0604030504040204" pitchFamily="50" charset="-128"/>
              </a:rPr>
              <a:t>共同研究開発</a:t>
            </a:r>
            <a:endParaRPr kumimoji="1" lang="en-US" altLang="ja-JP" sz="1200" b="1" dirty="0">
              <a:solidFill>
                <a:schemeClr val="accent5"/>
              </a:solidFill>
              <a:effectLst>
                <a:glow rad="127000">
                  <a:schemeClr val="bg1"/>
                </a:glow>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64808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）技術流出防止措置（技術情報管理）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コア重要技術等を特定し、その流出を防止するための具体的な取組を実施</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592845" y="1136598"/>
            <a:ext cx="11000326" cy="453802"/>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コア重要技術等（</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）のうち非公知のものについて、その流出を防止するための措置が取られているかを確認</a:t>
            </a:r>
            <a:endParaRPr lang="en-US" altLang="ja-JP" sz="1400" dirty="0">
              <a:ea typeface="Meiryo UI" panose="020B0604030504040204" pitchFamily="50" charset="-128"/>
              <a:cs typeface="ＭＳ 明朝" panose="02020609040205080304" pitchFamily="17" charset="-128"/>
            </a:endParaRPr>
          </a:p>
          <a:p>
            <a:pPr marL="108000" lvl="1" indent="0">
              <a:buSzPct val="100000"/>
              <a:buNone/>
            </a:pPr>
            <a:r>
              <a:rPr lang="ja-JP" altLang="en-US" sz="1400" dirty="0">
                <a:ea typeface="Meiryo UI" panose="020B0604030504040204" pitchFamily="50" charset="-128"/>
                <a:cs typeface="ＭＳ 明朝" panose="02020609040205080304" pitchFamily="17" charset="-128"/>
              </a:rPr>
              <a:t>　　</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「グリーンイノベーション基金事業の基本方針」における５</a:t>
            </a:r>
            <a:r>
              <a:rPr lang="en-US" altLang="ja-JP" sz="1400" dirty="0">
                <a:ea typeface="Meiryo UI" panose="020B0604030504040204" pitchFamily="50" charset="-128"/>
                <a:cs typeface="ＭＳ 明朝" panose="02020609040205080304" pitchFamily="17" charset="-128"/>
              </a:rPr>
              <a:t>.</a:t>
            </a:r>
            <a:r>
              <a:rPr lang="ja-JP" altLang="en-US" sz="1400" dirty="0">
                <a:ea typeface="Meiryo UI" panose="020B0604030504040204" pitchFamily="50" charset="-128"/>
                <a:cs typeface="ＭＳ 明朝" panose="02020609040205080304" pitchFamily="17" charset="-128"/>
              </a:rPr>
              <a:t>（１）技術情報管理強化の該当箇所を参照</a:t>
            </a:r>
            <a:r>
              <a:rPr lang="ja-JP" altLang="en-US" sz="600" dirty="0">
                <a:ea typeface="Meiryo UI" panose="020B0604030504040204" pitchFamily="50" charset="-128"/>
                <a:cs typeface="ＭＳ 明朝" panose="02020609040205080304" pitchFamily="17" charset="-128"/>
              </a:rPr>
              <a:t>　</a:t>
            </a:r>
            <a:r>
              <a:rPr lang="en-US" altLang="ja-JP" sz="600" dirty="0">
                <a:ea typeface="Meiryo UI" panose="020B0604030504040204" pitchFamily="50" charset="-128"/>
                <a:cs typeface="ＭＳ 明朝" panose="02020609040205080304" pitchFamily="17" charset="-128"/>
                <a:hlinkClick r:id="rId3"/>
              </a:rPr>
              <a:t>https://www.meti.go.jp/policy/energy_environment/global_warming/gifund/index.html</a:t>
            </a:r>
            <a:endParaRPr lang="en-US" altLang="ja-JP" sz="1400" dirty="0">
              <a:ea typeface="Meiryo UI" panose="020B0604030504040204" pitchFamily="50" charset="-128"/>
              <a:cs typeface="ＭＳ 明朝" panose="02020609040205080304" pitchFamily="17" charset="-128"/>
            </a:endParaRPr>
          </a:p>
        </p:txBody>
      </p:sp>
      <p:graphicFrame>
        <p:nvGraphicFramePr>
          <p:cNvPr id="15" name="表 14">
            <a:extLst>
              <a:ext uri="{FF2B5EF4-FFF2-40B4-BE49-F238E27FC236}">
                <a16:creationId xmlns:a16="http://schemas.microsoft.com/office/drawing/2014/main" id="{271F7F7D-2A08-0EBD-53DA-440738D6BAB8}"/>
              </a:ext>
            </a:extLst>
          </p:cNvPr>
          <p:cNvGraphicFramePr>
            <a:graphicFrameLocks noGrp="1"/>
          </p:cNvGraphicFramePr>
          <p:nvPr/>
        </p:nvGraphicFramePr>
        <p:xfrm>
          <a:off x="611062" y="1618911"/>
          <a:ext cx="10982109" cy="5024048"/>
        </p:xfrm>
        <a:graphic>
          <a:graphicData uri="http://schemas.openxmlformats.org/drawingml/2006/table">
            <a:tbl>
              <a:tblPr>
                <a:tableStyleId>{5C22544A-7EE6-4342-B048-85BDC9FD1C3A}</a:tableStyleId>
              </a:tblPr>
              <a:tblGrid>
                <a:gridCol w="269966">
                  <a:extLst>
                    <a:ext uri="{9D8B030D-6E8A-4147-A177-3AD203B41FA5}">
                      <a16:colId xmlns:a16="http://schemas.microsoft.com/office/drawing/2014/main" val="1348640726"/>
                    </a:ext>
                  </a:extLst>
                </a:gridCol>
                <a:gridCol w="5680224">
                  <a:extLst>
                    <a:ext uri="{9D8B030D-6E8A-4147-A177-3AD203B41FA5}">
                      <a16:colId xmlns:a16="http://schemas.microsoft.com/office/drawing/2014/main" val="875720822"/>
                    </a:ext>
                  </a:extLst>
                </a:gridCol>
                <a:gridCol w="818605">
                  <a:extLst>
                    <a:ext uri="{9D8B030D-6E8A-4147-A177-3AD203B41FA5}">
                      <a16:colId xmlns:a16="http://schemas.microsoft.com/office/drawing/2014/main" val="2608779091"/>
                    </a:ext>
                  </a:extLst>
                </a:gridCol>
                <a:gridCol w="844732">
                  <a:extLst>
                    <a:ext uri="{9D8B030D-6E8A-4147-A177-3AD203B41FA5}">
                      <a16:colId xmlns:a16="http://schemas.microsoft.com/office/drawing/2014/main" val="560949942"/>
                    </a:ext>
                  </a:extLst>
                </a:gridCol>
                <a:gridCol w="3368582">
                  <a:extLst>
                    <a:ext uri="{9D8B030D-6E8A-4147-A177-3AD203B41FA5}">
                      <a16:colId xmlns:a16="http://schemas.microsoft.com/office/drawing/2014/main" val="2432869381"/>
                    </a:ext>
                  </a:extLst>
                </a:gridCol>
              </a:tblGrid>
              <a:tr h="360000">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88900" indent="0" algn="ctr" fontAlgn="ctr"/>
                      <a:r>
                        <a:rPr lang="ja-JP" altLang="en-US" sz="1200" b="1" u="none" strike="noStrike" dirty="0">
                          <a:effectLst/>
                          <a:latin typeface="Meiryo UI" panose="020B0604030504040204" pitchFamily="50" charset="-128"/>
                          <a:ea typeface="Meiryo UI" panose="020B0604030504040204" pitchFamily="50" charset="-128"/>
                        </a:rPr>
                        <a:t>取組事項</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u="none" strike="noStrike" dirty="0">
                          <a:effectLst/>
                          <a:latin typeface="Meiryo UI" panose="020B0604030504040204" pitchFamily="50" charset="-128"/>
                          <a:ea typeface="Meiryo UI" panose="020B0604030504040204" pitchFamily="50" charset="-128"/>
                        </a:rPr>
                        <a:t>①対応済</a:t>
                      </a:r>
                      <a:endParaRPr lang="ja-JP" altLang="en-US" sz="1200" b="1"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a:t>
                      </a:r>
                      <a:r>
                        <a:rPr lang="ja-JP" altLang="en-US" sz="1200" b="1" i="0" u="none" strike="noStrike" dirty="0">
                          <a:solidFill>
                            <a:schemeClr val="tx1"/>
                          </a:solidFill>
                          <a:effectLst/>
                          <a:latin typeface="Meiryo UI" panose="020B0604030504040204" pitchFamily="50" charset="-128"/>
                          <a:ea typeface="Meiryo UI" panose="020B0604030504040204" pitchFamily="50" charset="-128"/>
                        </a:rPr>
                        <a:t>全部又は一部</a:t>
                      </a: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未対応</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ja-JP" altLang="en-US" sz="1200" b="1" i="0" u="none" strike="noStrike" dirty="0">
                          <a:solidFill>
                            <a:srgbClr val="000000"/>
                          </a:solidFill>
                          <a:effectLst/>
                          <a:latin typeface="Meiryo UI" panose="020B0604030504040204" pitchFamily="50" charset="-128"/>
                          <a:ea typeface="Meiryo UI" panose="020B0604030504040204" pitchFamily="50" charset="-128"/>
                        </a:rPr>
                        <a:t>②の場合：現在の取組状況及び対応完了予定時期</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231568966"/>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１．</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コア重要技術等を特定している。</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b="0" i="0" u="none" strike="noStrike" dirty="0">
                          <a:solidFill>
                            <a:schemeClr val="tx1"/>
                          </a:solidFill>
                          <a:effectLst/>
                          <a:latin typeface="Meiryo UI" panose="020B0604030504040204" pitchFamily="50" charset="-128"/>
                          <a:ea typeface="Meiryo UI" panose="020B0604030504040204" pitchFamily="50" charset="-128"/>
                        </a:rPr>
                        <a:t>例：○</a:t>
                      </a: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rgbClr val="FF0000"/>
                          </a:solidFill>
                          <a:effectLst/>
                          <a:latin typeface="Meiryo UI" panose="020B0604030504040204" pitchFamily="50" charset="-128"/>
                          <a:ea typeface="Meiryo UI" panose="020B0604030504040204" pitchFamily="50" charset="-128"/>
                        </a:rPr>
                        <a:t>　</a:t>
                      </a: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1702563"/>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２．</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コア重要技術等にアクセス可能な従業員を必要最小限の範囲に制限している。</a:t>
                      </a:r>
                      <a:endParaRPr lang="en-US" altLang="ja-JP" sz="1200" u="none" strike="noStrike" dirty="0">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FF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908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３．</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コア重要技術等の適切な管理を行うために必要な体制や規程（社内ガイドライン等含む。）を整備している。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例：○　</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体制構築は実施済</a:t>
                      </a:r>
                      <a:endParaRPr lang="en-US" altLang="ja-JP" sz="1200" u="none" strike="noStrike" dirty="0">
                        <a:effectLst/>
                        <a:latin typeface="Meiryo UI" panose="020B0604030504040204" pitchFamily="50" charset="-128"/>
                        <a:ea typeface="Meiryo UI" panose="020B0604030504040204" pitchFamily="50" charset="-128"/>
                      </a:endParaRPr>
                    </a:p>
                    <a:p>
                      <a:pPr marL="171450" indent="-171450" algn="l" fontAlgn="ctr">
                        <a:buFont typeface="Arial" panose="020B0604020202020204" pitchFamily="34" charset="0"/>
                        <a:buChar char="•"/>
                      </a:pPr>
                      <a:r>
                        <a:rPr lang="ja-JP" altLang="en-US" sz="1200" u="none" strike="noStrike" dirty="0">
                          <a:effectLst/>
                          <a:latin typeface="Meiryo UI" panose="020B0604030504040204" pitchFamily="50" charset="-128"/>
                          <a:ea typeface="Meiryo UI" panose="020B0604030504040204" pitchFamily="50" charset="-128"/>
                        </a:rPr>
                        <a:t>規程整備については策定作業中。２５年６月までに完了予定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8336835"/>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４．</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上記２．に規定する従業員に対し相応の待遇（賃金、役職等の向上）を確保する等の手段により、当該従業員の退職等を通じたコア重要技術等の流出を防止する措置を講じている。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9528098"/>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５．</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当該従業員が退職する際にはコア重要技術等に関する守秘義務の誓約を得ている。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4090279"/>
                  </a:ext>
                </a:extLst>
              </a:tr>
              <a:tr h="487451">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６．</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労働基準法（昭和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号）、労働契約法（平成</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19</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128</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号）その他関係する法律の諸規定に十分配慮しつつ、退職後の競業避止義務の誓約についても当該従業員の同意を得るための取組を行っている。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314719"/>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７．</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solidFill>
                            <a:schemeClr val="tx1"/>
                          </a:solidFill>
                          <a:effectLst/>
                          <a:latin typeface="Meiryo UI" panose="020B0604030504040204" pitchFamily="50" charset="-128"/>
                          <a:ea typeface="Meiryo UI" panose="020B0604030504040204" pitchFamily="50" charset="-128"/>
                        </a:rPr>
                        <a:t>実施者ではなく、取引先がコア重要技術等の全部又は一部を有する場合、当該コア重要技術等の全部又は一部を当該取引先が有すること及びその詳細に関して、当該取引先と秘密保持契約を締結している。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584352"/>
                  </a:ext>
                </a:extLst>
              </a:tr>
              <a:tr h="515662">
                <a:tc>
                  <a:txBody>
                    <a:bodyPr/>
                    <a:lstStyle/>
                    <a:p>
                      <a:pPr algn="r" fontAlgn="ctr"/>
                      <a:r>
                        <a:rPr lang="ja-JP" altLang="en-US" sz="1200" u="none" strike="noStrike">
                          <a:effectLst/>
                          <a:latin typeface="Meiryo UI" panose="020B0604030504040204" pitchFamily="50" charset="-128"/>
                          <a:ea typeface="Meiryo UI" panose="020B0604030504040204" pitchFamily="50" charset="-128"/>
                        </a:rPr>
                        <a:t>８．</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fontAlgn="ctr"/>
                      <a:r>
                        <a:rPr lang="ja-JP" altLang="en-US" sz="1200" u="none" strike="noStrike" dirty="0">
                          <a:effectLst/>
                          <a:latin typeface="Meiryo UI" panose="020B0604030504040204" pitchFamily="50" charset="-128"/>
                          <a:ea typeface="Meiryo UI" panose="020B0604030504040204" pitchFamily="50" charset="-128"/>
                        </a:rPr>
                        <a:t>当該取引先に対しても、２．～６．に相当する内容の措置を講じることを求め、その履行状況を定期的にレビューする等、取引先からのコア重要技術等の流出を防止するために必要な措置を講じている。</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（その際に、私的独占の禁止及び公正取引の確保に関する法律</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22</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54</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、下請代金支払遅延等防止法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31</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120</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及び下請中小企業振興法</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昭和</a:t>
                      </a:r>
                      <a:r>
                        <a:rPr lang="en-US" altLang="ja-JP" sz="1200" u="none" strike="noStrike" dirty="0">
                          <a:solidFill>
                            <a:schemeClr val="tx1"/>
                          </a:solidFill>
                          <a:effectLst/>
                          <a:latin typeface="Meiryo UI" panose="020B0604030504040204" pitchFamily="50" charset="-128"/>
                          <a:ea typeface="Meiryo UI" panose="020B0604030504040204" pitchFamily="50" charset="-128"/>
                        </a:rPr>
                        <a:t>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年法律第</a:t>
                      </a:r>
                      <a:r>
                        <a:rPr lang="en-US" altLang="ja-JP" sz="1200" u="none" strike="noStrike" dirty="0">
                          <a:solidFill>
                            <a:schemeClr val="tx1"/>
                          </a:solidFill>
                          <a:effectLst/>
                          <a:latin typeface="Meiryo UI" panose="020B0604030504040204" pitchFamily="50" charset="-128"/>
                          <a:ea typeface="Meiryo UI" panose="020B0604030504040204" pitchFamily="50" charset="-128"/>
                        </a:rPr>
                        <a:t>145</a:t>
                      </a:r>
                      <a:r>
                        <a:rPr lang="ja-JP" altLang="en-US" sz="1200" u="none" strike="noStrike" dirty="0">
                          <a:solidFill>
                            <a:schemeClr val="tx1"/>
                          </a:solidFill>
                          <a:effectLst/>
                          <a:latin typeface="Meiryo UI" panose="020B0604030504040204" pitchFamily="50" charset="-128"/>
                          <a:ea typeface="Meiryo UI" panose="020B0604030504040204" pitchFamily="50" charset="-128"/>
                        </a:rPr>
                        <a:t>号</a:t>
                      </a:r>
                      <a:r>
                        <a:rPr lang="en-US" altLang="ja-JP" sz="1200" u="none" strike="noStrike" dirty="0">
                          <a:solidFill>
                            <a:schemeClr val="tx1"/>
                          </a:solidFill>
                          <a:effectLst/>
                          <a:latin typeface="Meiryo UI" panose="020B0604030504040204" pitchFamily="50" charset="-128"/>
                          <a:ea typeface="Meiryo UI" panose="020B0604030504040204" pitchFamily="50" charset="-128"/>
                        </a:rPr>
                        <a:t>)</a:t>
                      </a:r>
                      <a:r>
                        <a:rPr lang="ja-JP" altLang="en-US" sz="1200" u="none" strike="noStrike" dirty="0">
                          <a:solidFill>
                            <a:schemeClr val="tx1"/>
                          </a:solidFill>
                          <a:effectLst/>
                          <a:latin typeface="Meiryo UI" panose="020B0604030504040204" pitchFamily="50" charset="-128"/>
                          <a:ea typeface="Meiryo UI" panose="020B0604030504040204" pitchFamily="50" charset="-128"/>
                        </a:rPr>
                        <a:t>の諸規定に十分配慮している。）</a:t>
                      </a:r>
                      <a:endParaRPr lang="ja-JP" altLang="en-US" sz="1200" b="0" i="0" u="none" strike="noStrike" dirty="0">
                        <a:solidFill>
                          <a:schemeClr val="tx1"/>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200" u="none" strike="noStrike" dirty="0">
                          <a:effectLst/>
                          <a:latin typeface="Meiryo UI" panose="020B0604030504040204" pitchFamily="50" charset="-128"/>
                          <a:ea typeface="Meiryo UI" panose="020B0604030504040204" pitchFamily="50" charset="-128"/>
                        </a:rPr>
                        <a:t>　</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064" marR="7064" marT="706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2998540"/>
                  </a:ext>
                </a:extLst>
              </a:tr>
            </a:tbl>
          </a:graphicData>
        </a:graphic>
      </p:graphicFrame>
      <p:sp>
        <p:nvSpPr>
          <p:cNvPr id="2" name="Title 1">
            <a:extLst>
              <a:ext uri="{FF2B5EF4-FFF2-40B4-BE49-F238E27FC236}">
                <a16:creationId xmlns:a16="http://schemas.microsoft.com/office/drawing/2014/main" id="{B1C226ED-FC3B-3D07-27D4-BC2842ED382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
        <p:nvSpPr>
          <p:cNvPr id="3" name="テキスト ボックス 2">
            <a:extLst>
              <a:ext uri="{FF2B5EF4-FFF2-40B4-BE49-F238E27FC236}">
                <a16:creationId xmlns:a16="http://schemas.microsoft.com/office/drawing/2014/main" id="{C0EFC382-07BD-5472-D84F-94BA86080128}"/>
              </a:ext>
            </a:extLst>
          </p:cNvPr>
          <p:cNvSpPr txBox="1"/>
          <p:nvPr/>
        </p:nvSpPr>
        <p:spPr>
          <a:xfrm>
            <a:off x="645898" y="6614011"/>
            <a:ext cx="6450227" cy="23812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50" dirty="0">
                <a:solidFill>
                  <a:schemeClr val="tx1"/>
                </a:solidFill>
              </a:rPr>
              <a:t>※</a:t>
            </a:r>
            <a:r>
              <a:rPr kumimoji="1" lang="ja-JP" altLang="en-US" sz="1050" dirty="0">
                <a:solidFill>
                  <a:schemeClr val="tx1"/>
                </a:solidFill>
              </a:rPr>
              <a:t>人事異動等があった場合においても適切な管理を行うことのできる体制となっているかという点にも留意</a:t>
            </a:r>
          </a:p>
        </p:txBody>
      </p:sp>
    </p:spTree>
    <p:extLst>
      <p:ext uri="{BB962C8B-B14F-4D97-AF65-F5344CB8AC3E}">
        <p14:creationId xmlns:p14="http://schemas.microsoft.com/office/powerpoint/2010/main" val="36240388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solidFill>
                  <a:schemeClr val="accent1">
                    <a:lumMod val="50000"/>
                  </a:schemeClr>
                </a:solidFill>
              </a:rPr>
              <a:t>4. </a:t>
            </a:r>
            <a:r>
              <a:rPr lang="ja-JP" altLang="en-US" sz="2000" dirty="0">
                <a:solidFill>
                  <a:schemeClr val="accent1">
                    <a:lumMod val="50000"/>
                  </a:schemeClr>
                </a:solidFill>
              </a:rPr>
              <a:t>その他</a:t>
            </a:r>
            <a:r>
              <a:rPr lang="ja-JP" altLang="en-US" sz="2000" dirty="0"/>
              <a:t>／</a:t>
            </a:r>
            <a:r>
              <a:rPr kumimoji="1" lang="ja-JP" altLang="en-US" sz="2000" dirty="0"/>
              <a:t>（</a:t>
            </a:r>
            <a:r>
              <a:rPr kumimoji="1" lang="en-US" altLang="ja-JP" sz="2000" dirty="0"/>
              <a:t>2</a:t>
            </a:r>
            <a:r>
              <a:rPr kumimoji="1" lang="ja-JP" altLang="en-US" sz="2000" dirty="0"/>
              <a:t>）技術流出防止措置（技術移転防止</a:t>
            </a:r>
            <a:r>
              <a:rPr kumimoji="1" lang="en-US" altLang="ja-JP" sz="2000" dirty="0"/>
              <a:t>(</a:t>
            </a:r>
            <a:r>
              <a:rPr kumimoji="1" lang="ja-JP" altLang="en-US" sz="2000" dirty="0"/>
              <a:t>事前相談</a:t>
            </a:r>
            <a:r>
              <a:rPr kumimoji="1" lang="en-US" altLang="ja-JP" sz="2000" dirty="0"/>
              <a:t>)</a:t>
            </a:r>
            <a:r>
              <a:rPr kumimoji="1" lang="ja-JP" altLang="en-US" sz="2000" dirty="0"/>
              <a:t>）　</a:t>
            </a:r>
            <a:r>
              <a:rPr kumimoji="1" lang="ja-JP" altLang="en-US" sz="2000" dirty="0">
                <a:solidFill>
                  <a:srgbClr val="FF0000"/>
                </a:solidFill>
              </a:rPr>
              <a:t>　</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該当行為を行う場合に担当省庁への事前相談行い、その結果等を報告</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13" name="ee4pContent1">
            <a:extLst>
              <a:ext uri="{FF2B5EF4-FFF2-40B4-BE49-F238E27FC236}">
                <a16:creationId xmlns:a16="http://schemas.microsoft.com/office/drawing/2014/main" id="{1AC60B41-6D7C-43C2-B5AE-DF313F8C2BD2}"/>
              </a:ext>
            </a:extLst>
          </p:cNvPr>
          <p:cNvSpPr txBox="1"/>
          <p:nvPr/>
        </p:nvSpPr>
        <p:spPr>
          <a:xfrm>
            <a:off x="645898" y="1180142"/>
            <a:ext cx="10917452" cy="581209"/>
          </a:xfrm>
          <a:prstGeom prst="rect">
            <a:avLst/>
          </a:prstGeom>
          <a:solidFill>
            <a:schemeClr val="tx2">
              <a:lumMod val="40000"/>
              <a:lumOff val="60000"/>
            </a:schemeClr>
          </a:solidFill>
          <a:ln w="9525" cap="rnd" cmpd="sng" algn="ctr">
            <a:noFill/>
            <a:prstDash val="solid"/>
            <a:round/>
            <a:headEnd type="none" w="med" len="med"/>
            <a:tailEnd type="none" w="med" len="med"/>
          </a:ln>
        </p:spPr>
        <p:txBody>
          <a:bodyPr vert="horz" wrap="square" lIns="0" tIns="0" rIns="0" bIns="0" rtlCol="0" anchor="ctr">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buFont typeface="Arial" panose="020B0604020202020204" pitchFamily="34" charset="0"/>
              <a:buChar char="•"/>
            </a:pPr>
            <a:r>
              <a:rPr lang="ja-JP" altLang="en-US" sz="1400" dirty="0">
                <a:ea typeface="Meiryo UI" panose="020B0604030504040204" pitchFamily="50" charset="-128"/>
                <a:cs typeface="ＭＳ 明朝" panose="02020609040205080304" pitchFamily="17" charset="-128"/>
              </a:rPr>
              <a:t>他者又は他国に対し、以下に掲げるいずれかの行為を行うに当たって、以下①又は②に該当する場合は、当該行為を実施する前に、十分な時間的余裕をもって</a:t>
            </a:r>
            <a:r>
              <a:rPr lang="ja-JP" altLang="en-US" sz="1400" b="1" u="sng" dirty="0">
                <a:ea typeface="Meiryo UI" panose="020B0604030504040204" pitchFamily="50" charset="-128"/>
                <a:cs typeface="ＭＳ 明朝" panose="02020609040205080304" pitchFamily="17" charset="-128"/>
              </a:rPr>
              <a:t>担当省庁に事前に相談し、その結果等を報告（当該行為を実施していない場合は、その旨を報告）</a:t>
            </a:r>
            <a:endParaRPr lang="en-US" altLang="ja-JP" sz="1400" b="1" u="sng" dirty="0">
              <a:ea typeface="Meiryo UI" panose="020B0604030504040204" pitchFamily="50" charset="-128"/>
              <a:cs typeface="ＭＳ 明朝" panose="02020609040205080304" pitchFamily="17" charset="-128"/>
            </a:endParaRPr>
          </a:p>
        </p:txBody>
      </p:sp>
      <p:sp>
        <p:nvSpPr>
          <p:cNvPr id="6" name="ee4pContent3">
            <a:extLst>
              <a:ext uri="{FF2B5EF4-FFF2-40B4-BE49-F238E27FC236}">
                <a16:creationId xmlns:a16="http://schemas.microsoft.com/office/drawing/2014/main" id="{EFECE672-D84A-568F-9998-29C233B31691}"/>
              </a:ext>
            </a:extLst>
          </p:cNvPr>
          <p:cNvSpPr txBox="1"/>
          <p:nvPr/>
        </p:nvSpPr>
        <p:spPr>
          <a:xfrm>
            <a:off x="645898" y="1809697"/>
            <a:ext cx="10934700" cy="2400657"/>
          </a:xfrm>
          <a:prstGeom prst="rect">
            <a:avLst/>
          </a:prstGeom>
          <a:noFill/>
          <a:ln w="19050" cap="rnd" cmpd="sng" algn="ctr">
            <a:solidFill>
              <a:schemeClr val="tx1"/>
            </a:solidFill>
            <a:prstDash val="dash"/>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① コア重要技術等の強制的な技術移転のおそれがあること又は次に掲げる他者の属性によりコア重要技術等の流出のおそれがあることを申請者が知った場合</a:t>
            </a:r>
          </a:p>
          <a:p>
            <a:pPr marL="108000" lvl="1" indent="0">
              <a:buSzPct val="100000"/>
              <a:buNone/>
            </a:pPr>
            <a:r>
              <a:rPr kumimoji="1" lang="ja-JP" altLang="en-US" sz="1200" dirty="0">
                <a:ea typeface="Meiryo UI" panose="020B0604030504040204" pitchFamily="50" charset="-128"/>
              </a:rPr>
              <a:t>　イ　過去五年間において、国際連合の決議その他国際的な基準に違反した実績がある者</a:t>
            </a:r>
          </a:p>
          <a:p>
            <a:pPr marL="108000" lvl="1" indent="0">
              <a:buSzPct val="100000"/>
              <a:buNone/>
            </a:pPr>
            <a:r>
              <a:rPr kumimoji="1" lang="ja-JP" altLang="en-US" sz="1200" dirty="0">
                <a:ea typeface="Meiryo UI" panose="020B0604030504040204" pitchFamily="50" charset="-128"/>
              </a:rPr>
              <a:t>　ロ　外国政府等による影響を受けて事業を行う者</a:t>
            </a:r>
          </a:p>
          <a:p>
            <a:pPr marL="108000" lvl="1" indent="0">
              <a:buSzPct val="100000"/>
              <a:buNone/>
            </a:pPr>
            <a:r>
              <a:rPr kumimoji="1" lang="ja-JP" altLang="en-US" sz="1200" dirty="0">
                <a:ea typeface="Meiryo UI" panose="020B0604030504040204" pitchFamily="50" charset="-128"/>
              </a:rPr>
              <a:t>②①に掲げるおそれがあるとして担当省庁から事前相談をすべき旨の連絡を受けた場合</a:t>
            </a: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＜他者又は他国に対する行為＞</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ⅰ</a:t>
            </a:r>
            <a:r>
              <a:rPr kumimoji="1" lang="ja-JP" altLang="en-US" sz="1200" dirty="0">
                <a:ea typeface="Meiryo UI" panose="020B0604030504040204" pitchFamily="50" charset="-128"/>
              </a:rPr>
              <a:t>）他者（実施者の子会社を含む。以下同じ。）に対し、コア重要技術等に係る知的財産権を移転する、研究開発・社会実装計画の対象とする取組に係る事業を譲渡する等、コア重要技術等そのものを移転する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ⅱ</a:t>
            </a:r>
            <a:r>
              <a:rPr kumimoji="1" lang="ja-JP" altLang="en-US" sz="1200" dirty="0">
                <a:ea typeface="Meiryo UI" panose="020B0604030504040204" pitchFamily="50" charset="-128"/>
              </a:rPr>
              <a:t>）他者に対し、コア重要技術等を提供する</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ⅲ</a:t>
            </a:r>
            <a:r>
              <a:rPr kumimoji="1" lang="ja-JP" altLang="en-US" sz="1200" dirty="0">
                <a:ea typeface="Meiryo UI" panose="020B0604030504040204" pitchFamily="50" charset="-128"/>
              </a:rPr>
              <a:t>）他者と、コア重要技術等に関する共同研究開発を行う</a:t>
            </a:r>
          </a:p>
          <a:p>
            <a:pPr marL="108000" lvl="1" indent="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ⅳ</a:t>
            </a:r>
            <a:r>
              <a:rPr kumimoji="1" lang="ja-JP" altLang="en-US" sz="1200" dirty="0">
                <a:ea typeface="Meiryo UI" panose="020B0604030504040204" pitchFamily="50" charset="-128"/>
              </a:rPr>
              <a:t>）他国において、コア重要技術等に係る研究開発を行う</a:t>
            </a:r>
          </a:p>
          <a:p>
            <a:pPr marL="539750" lvl="1" indent="-431800">
              <a:buSzPct val="100000"/>
              <a:buNone/>
            </a:pPr>
            <a:r>
              <a:rPr kumimoji="1" lang="ja-JP" altLang="en-US" sz="1200" dirty="0">
                <a:ea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rPr>
              <a:t>ⅴ</a:t>
            </a:r>
            <a:r>
              <a:rPr kumimoji="1" lang="ja-JP" altLang="en-US" sz="1200" dirty="0">
                <a:ea typeface="Meiryo UI" panose="020B0604030504040204" pitchFamily="50" charset="-128"/>
              </a:rPr>
              <a:t>）他国において、コア重要技術等を⽤いた製品等を⽣産する拠点を建設し、又は既存の⽣産拠点における設備投資を行い、結果として当該⽣産拠点における当該製品等の製造能力が</a:t>
            </a:r>
            <a:r>
              <a:rPr kumimoji="1" lang="en-US" altLang="ja-JP" sz="1200" dirty="0">
                <a:ea typeface="Meiryo UI" panose="020B0604030504040204" pitchFamily="50" charset="-128"/>
              </a:rPr>
              <a:t>10</a:t>
            </a:r>
            <a:r>
              <a:rPr kumimoji="1" lang="ja-JP" altLang="en-US" sz="1200" dirty="0">
                <a:ea typeface="Meiryo UI" panose="020B0604030504040204" pitchFamily="50" charset="-128"/>
              </a:rPr>
              <a:t>％を超える割合で増強する（ただし、当該⽣産拠点で⽣産する当該製品等の</a:t>
            </a:r>
            <a:r>
              <a:rPr kumimoji="1" lang="en-US" altLang="ja-JP" sz="1200" dirty="0">
                <a:ea typeface="Meiryo UI" panose="020B0604030504040204" pitchFamily="50" charset="-128"/>
              </a:rPr>
              <a:t>85</a:t>
            </a:r>
            <a:r>
              <a:rPr kumimoji="1" lang="ja-JP" altLang="en-US" sz="1200" dirty="0">
                <a:ea typeface="Meiryo UI" panose="020B0604030504040204" pitchFamily="50" charset="-128"/>
              </a:rPr>
              <a:t>％以上が当該他国で消費される場合を除く。）</a:t>
            </a:r>
            <a:endParaRPr kumimoji="1" lang="en-US" altLang="ja-JP" sz="1200" dirty="0">
              <a:ea typeface="Meiryo UI" panose="020B0604030504040204" pitchFamily="50" charset="-128"/>
            </a:endParaRPr>
          </a:p>
        </p:txBody>
      </p:sp>
      <p:sp>
        <p:nvSpPr>
          <p:cNvPr id="2" name="ee4pContent3">
            <a:extLst>
              <a:ext uri="{FF2B5EF4-FFF2-40B4-BE49-F238E27FC236}">
                <a16:creationId xmlns:a16="http://schemas.microsoft.com/office/drawing/2014/main" id="{03CAD343-A3BD-2D2A-51DD-28A9A2D3D945}"/>
              </a:ext>
            </a:extLst>
          </p:cNvPr>
          <p:cNvSpPr txBox="1"/>
          <p:nvPr/>
        </p:nvSpPr>
        <p:spPr>
          <a:xfrm>
            <a:off x="628650" y="4392558"/>
            <a:ext cx="1557370" cy="215444"/>
          </a:xfrm>
          <a:prstGeom prst="rect">
            <a:avLst/>
          </a:prstGeom>
          <a:noFill/>
          <a:ln w="19050"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400" b="1" dirty="0">
                <a:ea typeface="Meiryo UI" panose="020B0604030504040204" pitchFamily="50" charset="-128"/>
              </a:rPr>
              <a:t>＜結果等の報告＞</a:t>
            </a:r>
            <a:endParaRPr kumimoji="1" lang="en-US" altLang="ja-JP" sz="1400" b="1" dirty="0">
              <a:ea typeface="Meiryo UI" panose="020B0604030504040204" pitchFamily="50" charset="-128"/>
            </a:endParaRPr>
          </a:p>
        </p:txBody>
      </p:sp>
      <p:sp>
        <p:nvSpPr>
          <p:cNvPr id="5" name="ee4pContent3">
            <a:extLst>
              <a:ext uri="{FF2B5EF4-FFF2-40B4-BE49-F238E27FC236}">
                <a16:creationId xmlns:a16="http://schemas.microsoft.com/office/drawing/2014/main" id="{AA2C0327-CFA0-918E-29DA-544376DF5B75}"/>
              </a:ext>
            </a:extLst>
          </p:cNvPr>
          <p:cNvSpPr txBox="1"/>
          <p:nvPr/>
        </p:nvSpPr>
        <p:spPr>
          <a:xfrm>
            <a:off x="645898" y="4608002"/>
            <a:ext cx="10934700" cy="2061086"/>
          </a:xfrm>
          <a:prstGeom prst="rect">
            <a:avLst/>
          </a:prstGeom>
          <a:noFill/>
          <a:ln w="19050" cap="rnd"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2F2F2"/>
                </a:solidFill>
              </a14:hiddenFill>
            </a:ext>
          </a:extLst>
        </p:spPr>
        <p:txBody>
          <a:bodyPr vert="horz" wrap="square" lIns="0" tIns="0" rIns="3600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kumimoji="1" lang="ja-JP" altLang="en-US" sz="1200" dirty="0">
                <a:ea typeface="Meiryo UI" panose="020B0604030504040204" pitchFamily="50" charset="-128"/>
              </a:rPr>
              <a:t>例：（事前相談結果）</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Ｘ国において、同国を拠点とする１００％子会社に実証試験の一部を外注する計画があったところ、●月●日に○○省＊＊＊課に事前相談を実施。～～という条件の下、計画どおりに実証試験を●月に実施済。</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Ｙ国のＺ社から、ＧＩ基金事業における研究開発に関係するコア重要技術に関する問い合わせがあったところ、●月●日に○○省＊＊＊課に事前相談を実施。結果、問い合わせには応じないこととした。</a:t>
            </a:r>
            <a:endParaRPr kumimoji="1" lang="en-US" altLang="ja-JP" sz="1200" dirty="0">
              <a:ea typeface="Meiryo UI" panose="020B0604030504040204" pitchFamily="50" charset="-128"/>
            </a:endParaRPr>
          </a:p>
          <a:p>
            <a:pPr marL="108000" lvl="1" indent="0">
              <a:buSzPct val="100000"/>
              <a:buNone/>
            </a:pPr>
            <a:endParaRPr kumimoji="1" lang="en-US" altLang="ja-JP" sz="1200" dirty="0">
              <a:ea typeface="Meiryo UI" panose="020B0604030504040204" pitchFamily="50" charset="-128"/>
            </a:endParaRPr>
          </a:p>
          <a:p>
            <a:pPr marL="108000" lvl="1" indent="0">
              <a:buSzPct val="100000"/>
              <a:buNone/>
            </a:pPr>
            <a:r>
              <a:rPr kumimoji="1" lang="ja-JP" altLang="en-US" sz="1200" dirty="0">
                <a:ea typeface="Meiryo UI" panose="020B0604030504040204" pitchFamily="50" charset="-128"/>
              </a:rPr>
              <a:t>例：（該当行為をしていない場合の報告）</a:t>
            </a:r>
            <a:endParaRPr kumimoji="1" lang="en-US" altLang="ja-JP" sz="1200" dirty="0">
              <a:ea typeface="Meiryo UI" panose="020B0604030504040204" pitchFamily="50" charset="-128"/>
            </a:endParaRPr>
          </a:p>
          <a:p>
            <a:pPr lvl="1">
              <a:buSzPct val="100000"/>
              <a:buFont typeface="Wingdings" panose="05000000000000000000" pitchFamily="2" charset="2"/>
              <a:buChar char="l"/>
            </a:pPr>
            <a:r>
              <a:rPr kumimoji="1" lang="ja-JP" altLang="en-US" sz="1200" dirty="0">
                <a:ea typeface="Meiryo UI" panose="020B0604030504040204" pitchFamily="50" charset="-128"/>
              </a:rPr>
              <a:t>外国企業との共同研究等は特段行っていない。</a:t>
            </a:r>
          </a:p>
          <a:p>
            <a:pPr lvl="1">
              <a:buSzPct val="100000"/>
              <a:buFont typeface="Wingdings" panose="05000000000000000000" pitchFamily="2" charset="2"/>
              <a:buChar char="l"/>
            </a:pPr>
            <a:r>
              <a:rPr kumimoji="1" lang="ja-JP" altLang="en-US" sz="1200" dirty="0">
                <a:ea typeface="Meiryo UI" panose="020B0604030504040204" pitchFamily="50" charset="-128"/>
              </a:rPr>
              <a:t>２０２４年度においては、外国企業Ａ社（Ｘ国籍）との共同研究を実施したが、要件に該当するような者ではなく、●●に係る基礎検討において助言をいただいたものであり、コア重要技術等の提供は行っていない。</a:t>
            </a:r>
            <a:endParaRPr kumimoji="1" lang="en-US" altLang="ja-JP" sz="1200" dirty="0">
              <a:ea typeface="Meiryo UI" panose="020B0604030504040204" pitchFamily="50" charset="-128"/>
            </a:endParaRPr>
          </a:p>
        </p:txBody>
      </p:sp>
      <p:sp>
        <p:nvSpPr>
          <p:cNvPr id="4" name="Title 1">
            <a:extLst>
              <a:ext uri="{FF2B5EF4-FFF2-40B4-BE49-F238E27FC236}">
                <a16:creationId xmlns:a16="http://schemas.microsoft.com/office/drawing/2014/main" id="{CBF9C46F-EFCD-76BB-5254-41299F936C98}"/>
              </a:ext>
            </a:extLst>
          </p:cNvPr>
          <p:cNvSpPr txBox="1">
            <a:spLocks/>
          </p:cNvSpPr>
          <p:nvPr/>
        </p:nvSpPr>
        <p:spPr>
          <a:xfrm>
            <a:off x="10638743" y="221772"/>
            <a:ext cx="954428" cy="421788"/>
          </a:xfrm>
          <a:prstGeom prst="rect">
            <a:avLst/>
          </a:prstGeom>
          <a:ln w="28575">
            <a:solidFill>
              <a:srgbClr val="FF0000"/>
            </a:solidFill>
          </a:ln>
        </p:spPr>
        <p:txBody>
          <a:bodyPr vert="horz" wrap="square" lIns="0" tIns="0" rIns="0" bIns="0" rtlCol="0" anchor="ctr">
            <a:no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lgn="ctr"/>
            <a:r>
              <a:rPr kumimoji="1" lang="ja-JP" altLang="en-US" sz="1400" b="1" dirty="0">
                <a:solidFill>
                  <a:srgbClr val="FF0000"/>
                </a:solidFill>
              </a:rPr>
              <a:t>非公開</a:t>
            </a:r>
            <a:endParaRPr kumimoji="1" lang="en-US" sz="1400" b="1" dirty="0">
              <a:solidFill>
                <a:srgbClr val="FF0000"/>
              </a:solidFill>
            </a:endParaRPr>
          </a:p>
        </p:txBody>
      </p:sp>
    </p:spTree>
    <p:extLst>
      <p:ext uri="{BB962C8B-B14F-4D97-AF65-F5344CB8AC3E}">
        <p14:creationId xmlns:p14="http://schemas.microsoft.com/office/powerpoint/2010/main" val="12292735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881A0E1-14B5-4D9C-BBBF-29E074D2C905}"/>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4. </a:t>
            </a:r>
            <a:r>
              <a:rPr lang="ja-JP" altLang="en-US" sz="2000" dirty="0"/>
              <a:t>その他／（</a:t>
            </a:r>
            <a:r>
              <a:rPr lang="en-US" altLang="ja-JP" sz="2000" dirty="0"/>
              <a:t>3</a:t>
            </a:r>
            <a:r>
              <a:rPr lang="ja-JP" altLang="en-US" sz="2000" dirty="0"/>
              <a:t>）提案者情報</a:t>
            </a:r>
            <a:endParaRPr kumimoji="1" lang="en-US" sz="2000" dirty="0">
              <a:solidFill>
                <a:srgbClr val="FF0000"/>
              </a:solidFill>
            </a:endParaRPr>
          </a:p>
        </p:txBody>
      </p:sp>
      <p:sp>
        <p:nvSpPr>
          <p:cNvPr id="9" name="Title 1">
            <a:extLst>
              <a:ext uri="{FF2B5EF4-FFF2-40B4-BE49-F238E27FC236}">
                <a16:creationId xmlns:a16="http://schemas.microsoft.com/office/drawing/2014/main" id="{A97C579C-91F5-46B1-B49B-E09ECE3E2F2A}"/>
              </a:ext>
            </a:extLst>
          </p:cNvPr>
          <p:cNvSpPr txBox="1">
            <a:spLocks/>
          </p:cNvSpPr>
          <p:nvPr/>
        </p:nvSpPr>
        <p:spPr>
          <a:xfrm>
            <a:off x="328302" y="577389"/>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提案者情報</a:t>
            </a:r>
            <a:endParaRPr kumimoji="1" lang="en-US" dirty="0">
              <a:solidFill>
                <a:schemeClr val="tx1"/>
              </a:solidFill>
            </a:endParaRPr>
          </a:p>
        </p:txBody>
      </p:sp>
      <p:cxnSp>
        <p:nvCxnSpPr>
          <p:cNvPr id="10" name="直線コネクタ 9">
            <a:extLst>
              <a:ext uri="{FF2B5EF4-FFF2-40B4-BE49-F238E27FC236}">
                <a16:creationId xmlns:a16="http://schemas.microsoft.com/office/drawing/2014/main" id="{5FD6C540-0B85-4599-907B-897145D820EE}"/>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2"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3983960969"/>
              </p:ext>
            </p:extLst>
          </p:nvPr>
        </p:nvGraphicFramePr>
        <p:xfrm>
          <a:off x="343844" y="2955764"/>
          <a:ext cx="11491573" cy="928707"/>
        </p:xfrm>
        <a:graphic>
          <a:graphicData uri="http://schemas.openxmlformats.org/drawingml/2006/table">
            <a:tbl>
              <a:tblPr firstRow="1" bandRow="1">
                <a:tableStyleId>{5C22544A-7EE6-4342-B048-85BDC9FD1C3A}</a:tableStyleId>
              </a:tblPr>
              <a:tblGrid>
                <a:gridCol w="2703752">
                  <a:extLst>
                    <a:ext uri="{9D8B030D-6E8A-4147-A177-3AD203B41FA5}">
                      <a16:colId xmlns:a16="http://schemas.microsoft.com/office/drawing/2014/main" val="3047678111"/>
                    </a:ext>
                  </a:extLst>
                </a:gridCol>
                <a:gridCol w="2209832">
                  <a:extLst>
                    <a:ext uri="{9D8B030D-6E8A-4147-A177-3AD203B41FA5}">
                      <a16:colId xmlns:a16="http://schemas.microsoft.com/office/drawing/2014/main" val="3446174014"/>
                    </a:ext>
                  </a:extLst>
                </a:gridCol>
                <a:gridCol w="6577989">
                  <a:extLst>
                    <a:ext uri="{9D8B030D-6E8A-4147-A177-3AD203B41FA5}">
                      <a16:colId xmlns:a16="http://schemas.microsoft.com/office/drawing/2014/main" val="872649467"/>
                    </a:ext>
                  </a:extLst>
                </a:gridCol>
              </a:tblGrid>
              <a:tr h="415515">
                <a:tc>
                  <a:txBody>
                    <a:bodyPr/>
                    <a:lstStyle/>
                    <a:p>
                      <a:r>
                        <a:rPr kumimoji="1" lang="ja-JP" altLang="en-US" sz="1400" dirty="0">
                          <a:latin typeface="Meiryo UI" panose="020B0604030504040204" pitchFamily="50" charset="-128"/>
                          <a:ea typeface="Meiryo UI" panose="020B0604030504040204" pitchFamily="50" charset="-128"/>
                        </a:rPr>
                        <a:t>制度名（配分</a:t>
                      </a:r>
                      <a:r>
                        <a:rPr kumimoji="1" lang="ja-JP" altLang="en-US" sz="1400" kern="1200" dirty="0">
                          <a:latin typeface="Meiryo UI" panose="020B0604030504040204" pitchFamily="50" charset="-128"/>
                          <a:ea typeface="Meiryo UI" panose="020B0604030504040204" pitchFamily="50" charset="-128"/>
                        </a:rPr>
                        <a:t>機関名</a:t>
                      </a:r>
                      <a:r>
                        <a:rPr kumimoji="1" lang="ja-JP" altLang="en-US" sz="1400" dirty="0">
                          <a:latin typeface="Meiryo UI" panose="020B0604030504040204" pitchFamily="50" charset="-128"/>
                          <a:ea typeface="Meiryo UI" panose="020B0604030504040204" pitchFamily="50" charset="-128"/>
                        </a:rPr>
                        <a:t>）</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sp>
        <p:nvSpPr>
          <p:cNvPr id="14" name="テキスト ボックス 13">
            <a:extLst>
              <a:ext uri="{FF2B5EF4-FFF2-40B4-BE49-F238E27FC236}">
                <a16:creationId xmlns:a16="http://schemas.microsoft.com/office/drawing/2014/main" id="{21B96014-DD88-4343-AC6A-3AF52D7121FB}"/>
              </a:ext>
            </a:extLst>
          </p:cNvPr>
          <p:cNvSpPr txBox="1"/>
          <p:nvPr/>
        </p:nvSpPr>
        <p:spPr>
          <a:xfrm>
            <a:off x="328302" y="2591313"/>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現在実施中（再委託含む）の公的資金による類似の研究開発事業（海外政府のプログラムも含む）</a:t>
            </a:r>
          </a:p>
        </p:txBody>
      </p:sp>
      <p:sp>
        <p:nvSpPr>
          <p:cNvPr id="16" name="テキスト ボックス 15">
            <a:extLst>
              <a:ext uri="{FF2B5EF4-FFF2-40B4-BE49-F238E27FC236}">
                <a16:creationId xmlns:a16="http://schemas.microsoft.com/office/drawing/2014/main" id="{7856D025-415D-443C-966C-1410B5CD4A39}"/>
              </a:ext>
            </a:extLst>
          </p:cNvPr>
          <p:cNvSpPr txBox="1"/>
          <p:nvPr/>
        </p:nvSpPr>
        <p:spPr>
          <a:xfrm>
            <a:off x="328301" y="401423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応募中（再委託含む）の公的資金による類似の研究開発事業（海外政府のプログラムも含む）</a:t>
            </a:r>
          </a:p>
        </p:txBody>
      </p:sp>
      <p:graphicFrame>
        <p:nvGraphicFramePr>
          <p:cNvPr id="18" name="表 3">
            <a:extLst>
              <a:ext uri="{FF2B5EF4-FFF2-40B4-BE49-F238E27FC236}">
                <a16:creationId xmlns:a16="http://schemas.microsoft.com/office/drawing/2014/main" id="{5D26D3F4-8041-4DB7-A0D0-FDBAA3F3846C}"/>
              </a:ext>
            </a:extLst>
          </p:cNvPr>
          <p:cNvGraphicFramePr>
            <a:graphicFrameLocks noGrp="1"/>
          </p:cNvGraphicFramePr>
          <p:nvPr>
            <p:extLst>
              <p:ext uri="{D42A27DB-BD31-4B8C-83A1-F6EECF244321}">
                <p14:modId xmlns:p14="http://schemas.microsoft.com/office/powerpoint/2010/main" val="4103857204"/>
              </p:ext>
            </p:extLst>
          </p:nvPr>
        </p:nvGraphicFramePr>
        <p:xfrm>
          <a:off x="356583" y="4379717"/>
          <a:ext cx="11478278" cy="907076"/>
        </p:xfrm>
        <a:graphic>
          <a:graphicData uri="http://schemas.openxmlformats.org/drawingml/2006/table">
            <a:tbl>
              <a:tblPr firstRow="1" bandRow="1">
                <a:tableStyleId>{5C22544A-7EE6-4342-B048-85BDC9FD1C3A}</a:tableStyleId>
              </a:tblPr>
              <a:tblGrid>
                <a:gridCol w="2669146">
                  <a:extLst>
                    <a:ext uri="{9D8B030D-6E8A-4147-A177-3AD203B41FA5}">
                      <a16:colId xmlns:a16="http://schemas.microsoft.com/office/drawing/2014/main" val="3047678111"/>
                    </a:ext>
                  </a:extLst>
                </a:gridCol>
                <a:gridCol w="2160313">
                  <a:extLst>
                    <a:ext uri="{9D8B030D-6E8A-4147-A177-3AD203B41FA5}">
                      <a16:colId xmlns:a16="http://schemas.microsoft.com/office/drawing/2014/main" val="3446174014"/>
                    </a:ext>
                  </a:extLst>
                </a:gridCol>
                <a:gridCol w="6648819">
                  <a:extLst>
                    <a:ext uri="{9D8B030D-6E8A-4147-A177-3AD203B41FA5}">
                      <a16:colId xmlns:a16="http://schemas.microsoft.com/office/drawing/2014/main" val="872649467"/>
                    </a:ext>
                  </a:extLst>
                </a:gridCol>
              </a:tblGrid>
              <a:tr h="393884">
                <a:tc>
                  <a:txBody>
                    <a:bodyPr/>
                    <a:lstStyle/>
                    <a:p>
                      <a:r>
                        <a:rPr kumimoji="1" lang="ja-JP" altLang="en-US" sz="1400" dirty="0">
                          <a:latin typeface="Meiryo UI" panose="020B0604030504040204" pitchFamily="50" charset="-128"/>
                          <a:ea typeface="Meiryo UI" panose="020B0604030504040204" pitchFamily="50" charset="-128"/>
                        </a:rPr>
                        <a:t>制度名（配分機関名）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研究開発テーマ名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r>
                        <a:rPr kumimoji="1" lang="ja-JP" altLang="en-US" sz="1400" dirty="0">
                          <a:latin typeface="Meiryo UI" panose="020B0604030504040204" pitchFamily="50" charset="-128"/>
                          <a:ea typeface="Meiryo UI" panose="020B0604030504040204" pitchFamily="50" charset="-128"/>
                        </a:rPr>
                        <a:t>内容</a:t>
                      </a:r>
                      <a:endParaRPr kumimoji="1" lang="ja-JP" altLang="en-US" sz="1400" b="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513192">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195653240"/>
                  </a:ext>
                </a:extLst>
              </a:tr>
            </a:tbl>
          </a:graphicData>
        </a:graphic>
      </p:graphicFrame>
      <p:graphicFrame>
        <p:nvGraphicFramePr>
          <p:cNvPr id="13" name="表 3">
            <a:extLst>
              <a:ext uri="{FF2B5EF4-FFF2-40B4-BE49-F238E27FC236}">
                <a16:creationId xmlns:a16="http://schemas.microsoft.com/office/drawing/2014/main" id="{D32AC8FD-22A9-469C-99AE-B5CDF0B4C7B9}"/>
              </a:ext>
            </a:extLst>
          </p:cNvPr>
          <p:cNvGraphicFramePr>
            <a:graphicFrameLocks noGrp="1"/>
          </p:cNvGraphicFramePr>
          <p:nvPr>
            <p:extLst>
              <p:ext uri="{D42A27DB-BD31-4B8C-83A1-F6EECF244321}">
                <p14:modId xmlns:p14="http://schemas.microsoft.com/office/powerpoint/2010/main" val="2677043854"/>
              </p:ext>
            </p:extLst>
          </p:nvPr>
        </p:nvGraphicFramePr>
        <p:xfrm>
          <a:off x="343843" y="1544933"/>
          <a:ext cx="11491574" cy="901242"/>
        </p:xfrm>
        <a:graphic>
          <a:graphicData uri="http://schemas.openxmlformats.org/drawingml/2006/table">
            <a:tbl>
              <a:tblPr firstRow="1" bandRow="1">
                <a:tableStyleId>{5C22544A-7EE6-4342-B048-85BDC9FD1C3A}</a:tableStyleId>
              </a:tblPr>
              <a:tblGrid>
                <a:gridCol w="3448083">
                  <a:extLst>
                    <a:ext uri="{9D8B030D-6E8A-4147-A177-3AD203B41FA5}">
                      <a16:colId xmlns:a16="http://schemas.microsoft.com/office/drawing/2014/main" val="1648611219"/>
                    </a:ext>
                  </a:extLst>
                </a:gridCol>
                <a:gridCol w="3907203">
                  <a:extLst>
                    <a:ext uri="{9D8B030D-6E8A-4147-A177-3AD203B41FA5}">
                      <a16:colId xmlns:a16="http://schemas.microsoft.com/office/drawing/2014/main" val="2201742194"/>
                    </a:ext>
                  </a:extLst>
                </a:gridCol>
                <a:gridCol w="4136288">
                  <a:extLst>
                    <a:ext uri="{9D8B030D-6E8A-4147-A177-3AD203B41FA5}">
                      <a16:colId xmlns:a16="http://schemas.microsoft.com/office/drawing/2014/main" val="2044221675"/>
                    </a:ext>
                  </a:extLst>
                </a:gridCol>
              </a:tblGrid>
              <a:tr h="446763">
                <a:tc>
                  <a:txBody>
                    <a:bodyPr/>
                    <a:lstStyle/>
                    <a:p>
                      <a:pPr algn="ctr"/>
                      <a:r>
                        <a:rPr kumimoji="1" lang="ja-JP" altLang="en-US" sz="1400" dirty="0">
                          <a:latin typeface="Meiryo UI" panose="020B0604030504040204" pitchFamily="50" charset="-128"/>
                          <a:ea typeface="Meiryo UI" panose="020B0604030504040204" pitchFamily="50" charset="-128"/>
                        </a:rPr>
                        <a:t>担当者名</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400" dirty="0">
                          <a:latin typeface="Meiryo UI" panose="020B0604030504040204" pitchFamily="50" charset="-128"/>
                          <a:ea typeface="Meiryo UI" panose="020B0604030504040204" pitchFamily="50" charset="-128"/>
                        </a:rPr>
                        <a:t>電話番号</a:t>
                      </a:r>
                      <a:endParaRPr kumimoji="1" lang="ja-JP" altLang="en-US" sz="1400" b="0" dirty="0">
                        <a:latin typeface="Meiryo UI" panose="020B0604030504040204" pitchFamily="50" charset="-128"/>
                        <a:ea typeface="Meiryo UI" panose="020B0604030504040204" pitchFamily="50" charset="-128"/>
                      </a:endParaRPr>
                    </a:p>
                  </a:txBody>
                  <a:tcPr anchor="ctr"/>
                </a:tc>
                <a:tc>
                  <a:txBody>
                    <a:bodyPr/>
                    <a:lstStyle/>
                    <a:p>
                      <a:pPr algn="ctr"/>
                      <a:r>
                        <a:rPr kumimoji="1" lang="en-US" altLang="ja-JP" sz="1400" b="1" dirty="0">
                          <a:latin typeface="Meiryo UI" panose="020B0604030504040204" pitchFamily="50" charset="-128"/>
                          <a:ea typeface="Meiryo UI" panose="020B0604030504040204" pitchFamily="50" charset="-128"/>
                        </a:rPr>
                        <a:t>E-mail</a:t>
                      </a:r>
                      <a:endParaRPr kumimoji="1" lang="ja-JP" altLang="en-US" sz="1400" b="1"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811094770"/>
                  </a:ext>
                </a:extLst>
              </a:tr>
              <a:tr h="454479">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95653240"/>
                  </a:ext>
                </a:extLst>
              </a:tr>
            </a:tbl>
          </a:graphicData>
        </a:graphic>
      </p:graphicFrame>
      <p:sp>
        <p:nvSpPr>
          <p:cNvPr id="19" name="テキスト ボックス 18">
            <a:extLst>
              <a:ext uri="{FF2B5EF4-FFF2-40B4-BE49-F238E27FC236}">
                <a16:creationId xmlns:a16="http://schemas.microsoft.com/office/drawing/2014/main" id="{AD1BD242-C0D9-4F26-BE9D-2BB599D9FA75}"/>
              </a:ext>
            </a:extLst>
          </p:cNvPr>
          <p:cNvSpPr txBox="1"/>
          <p:nvPr/>
        </p:nvSpPr>
        <p:spPr>
          <a:xfrm>
            <a:off x="356583" y="1196278"/>
            <a:ext cx="4356849" cy="35647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85750" indent="-285750">
              <a:buFont typeface="Wingdings" panose="05000000000000000000" pitchFamily="2" charset="2"/>
              <a:buChar char="u"/>
            </a:pPr>
            <a:r>
              <a:rPr kumimoji="1" lang="ja-JP" altLang="en-US" sz="1400" dirty="0">
                <a:solidFill>
                  <a:schemeClr val="tx1"/>
                </a:solidFill>
                <a:latin typeface="Meiryo UI" panose="020B0604030504040204" pitchFamily="50" charset="-128"/>
                <a:ea typeface="Meiryo UI" panose="020B0604030504040204" pitchFamily="50" charset="-128"/>
              </a:rPr>
              <a:t>窓口連絡先情報</a:t>
            </a:r>
          </a:p>
        </p:txBody>
      </p:sp>
    </p:spTree>
    <p:extLst>
      <p:ext uri="{BB962C8B-B14F-4D97-AF65-F5344CB8AC3E}">
        <p14:creationId xmlns:p14="http://schemas.microsoft.com/office/powerpoint/2010/main" val="18439267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4619134" y="1602558"/>
            <a:ext cx="3431357" cy="2818614"/>
          </a:xfrm>
          <a:prstGeom prst="roundRect">
            <a:avLst/>
          </a:prstGeom>
          <a:solidFill>
            <a:schemeClr val="accent1">
              <a:lumMod val="60000"/>
              <a:lumOff val="40000"/>
            </a:schemeClr>
          </a:solidFill>
          <a:ln w="2857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4" name="角丸四角形 3"/>
          <p:cNvSpPr/>
          <p:nvPr/>
        </p:nvSpPr>
        <p:spPr>
          <a:xfrm>
            <a:off x="4619133" y="2488677"/>
            <a:ext cx="2422690" cy="1932494"/>
          </a:xfrm>
          <a:prstGeom prst="roundRect">
            <a:avLst/>
          </a:prstGeom>
          <a:solidFill>
            <a:schemeClr val="tx2">
              <a:lumMod val="20000"/>
              <a:lumOff val="80000"/>
            </a:schemeClr>
          </a:solidFill>
          <a:ln w="28575" cap="rnd" cmpd="sng" algn="ctr">
            <a:solidFill>
              <a:srgbClr val="FF0000"/>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タイトル 1"/>
          <p:cNvSpPr>
            <a:spLocks noGrp="1"/>
          </p:cNvSpPr>
          <p:nvPr>
            <p:ph type="title"/>
          </p:nvPr>
        </p:nvSpPr>
        <p:spPr>
          <a:xfrm>
            <a:off x="252154" y="170993"/>
            <a:ext cx="11788243" cy="332399"/>
          </a:xfrm>
        </p:spPr>
        <p:txBody>
          <a:bodyPr/>
          <a:lstStyle/>
          <a:p>
            <a:r>
              <a:rPr kumimoji="1" lang="ja-JP" altLang="en-US" dirty="0"/>
              <a:t>（参考）事業計画・研究開発計画の関係性（３社コンソーシアムにおける</a:t>
            </a:r>
            <a:r>
              <a:rPr kumimoji="1" lang="en-US" altLang="ja-JP" dirty="0"/>
              <a:t>A</a:t>
            </a:r>
            <a:r>
              <a:rPr kumimoji="1" lang="ja-JP" altLang="en-US" dirty="0"/>
              <a:t>社の提案）</a:t>
            </a:r>
          </a:p>
        </p:txBody>
      </p:sp>
      <p:sp>
        <p:nvSpPr>
          <p:cNvPr id="3" name="角丸四角形 2"/>
          <p:cNvSpPr/>
          <p:nvPr/>
        </p:nvSpPr>
        <p:spPr>
          <a:xfrm>
            <a:off x="4619134" y="3233394"/>
            <a:ext cx="1414021" cy="1187777"/>
          </a:xfrm>
          <a:prstGeom prst="roundRect">
            <a:avLst/>
          </a:prstGeom>
          <a:solidFill>
            <a:schemeClr val="accent5">
              <a:lumMod val="20000"/>
              <a:lumOff val="80000"/>
            </a:schemeClr>
          </a:solidFill>
          <a:ln w="28575" cap="rnd" cmpd="sng" algn="ctr">
            <a:solidFill>
              <a:srgbClr val="FF0000"/>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 name="角丸四角形 5"/>
          <p:cNvSpPr/>
          <p:nvPr/>
        </p:nvSpPr>
        <p:spPr>
          <a:xfrm>
            <a:off x="3696878" y="3978111"/>
            <a:ext cx="2336277" cy="1187777"/>
          </a:xfrm>
          <a:prstGeom prst="roundRect">
            <a:avLst/>
          </a:prstGeom>
          <a:solidFill>
            <a:schemeClr val="accent5">
              <a:lumMod val="20000"/>
              <a:lumOff val="80000"/>
              <a:alpha val="50000"/>
            </a:schemeClr>
          </a:solidFill>
          <a:ln w="28575" cap="rnd" cmpd="sng" algn="ctr">
            <a:solidFill>
              <a:schemeClr val="accent6"/>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7" name="角丸四角形 6"/>
          <p:cNvSpPr/>
          <p:nvPr/>
        </p:nvSpPr>
        <p:spPr>
          <a:xfrm>
            <a:off x="3696879" y="3233393"/>
            <a:ext cx="1414021" cy="1932495"/>
          </a:xfrm>
          <a:prstGeom prst="roundRect">
            <a:avLst/>
          </a:prstGeom>
          <a:solidFill>
            <a:schemeClr val="accent5">
              <a:lumMod val="20000"/>
              <a:lumOff val="80000"/>
              <a:alpha val="50000"/>
            </a:schemeClr>
          </a:solidFill>
          <a:ln w="28575" cap="rnd" cmpd="sng" algn="ctr">
            <a:solidFill>
              <a:schemeClr val="accent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427203" y="1066176"/>
            <a:ext cx="2696066"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Ａ社の活動全体</a:t>
            </a:r>
          </a:p>
        </p:txBody>
      </p:sp>
      <p:sp>
        <p:nvSpPr>
          <p:cNvPr id="9" name="テキスト ボックス 8"/>
          <p:cNvSpPr txBox="1"/>
          <p:nvPr/>
        </p:nvSpPr>
        <p:spPr>
          <a:xfrm>
            <a:off x="6616044" y="2208227"/>
            <a:ext cx="4721063"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95463" indent="-1795463"/>
            <a:r>
              <a:rPr kumimoji="1" lang="ja-JP" altLang="en-US" b="1" dirty="0">
                <a:solidFill>
                  <a:srgbClr val="FF0000"/>
                </a:solidFill>
                <a:latin typeface="Meiryo UI" panose="020B0604030504040204" pitchFamily="50" charset="-128"/>
                <a:ea typeface="Meiryo UI" panose="020B0604030504040204" pitchFamily="50" charset="-128"/>
              </a:rPr>
              <a:t>Ａ社の事業計画</a:t>
            </a:r>
            <a:r>
              <a:rPr kumimoji="1" lang="ja-JP" altLang="en-US"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経営のコミットメントの対象</a:t>
            </a:r>
            <a:r>
              <a:rPr kumimoji="1" lang="en-US" altLang="ja-JP" b="1" dirty="0">
                <a:solidFill>
                  <a:schemeClr val="tx1"/>
                </a:solidFill>
                <a:latin typeface="Meiryo UI" panose="020B0604030504040204" pitchFamily="50" charset="-128"/>
                <a:ea typeface="Meiryo UI" panose="020B0604030504040204" pitchFamily="50" charset="-128"/>
              </a:rPr>
              <a:t>(1.</a:t>
            </a:r>
            <a:r>
              <a:rPr kumimoji="1" lang="ja-JP" altLang="en-US" b="1" dirty="0">
                <a:solidFill>
                  <a:schemeClr val="tx1"/>
                </a:solidFill>
                <a:latin typeface="Meiryo UI" panose="020B0604030504040204" pitchFamily="50" charset="-128"/>
                <a:ea typeface="Meiryo UI" panose="020B0604030504040204" pitchFamily="50" charset="-128"/>
              </a:rPr>
              <a:t>事業戦略・事業計画</a:t>
            </a:r>
            <a:r>
              <a:rPr kumimoji="1" lang="en-US" altLang="ja-JP" b="1" dirty="0">
                <a:solidFill>
                  <a:schemeClr val="tx1"/>
                </a:solidFill>
                <a:latin typeface="Meiryo UI" panose="020B0604030504040204" pitchFamily="50" charset="-128"/>
                <a:ea typeface="Meiryo UI" panose="020B0604030504040204" pitchFamily="50" charset="-128"/>
              </a:rPr>
              <a:t>+</a:t>
            </a:r>
          </a:p>
          <a:p>
            <a:pPr marL="1795463" indent="84138"/>
            <a:r>
              <a:rPr kumimoji="1" lang="en-US" altLang="ja-JP" b="1" dirty="0">
                <a:solidFill>
                  <a:schemeClr val="tx1"/>
                </a:solidFill>
                <a:latin typeface="Meiryo UI" panose="020B0604030504040204" pitchFamily="50" charset="-128"/>
                <a:ea typeface="Meiryo UI" panose="020B0604030504040204" pitchFamily="50" charset="-128"/>
              </a:rPr>
              <a:t>3.</a:t>
            </a:r>
            <a:r>
              <a:rPr kumimoji="1" lang="ja-JP" altLang="en-US" b="1" dirty="0">
                <a:solidFill>
                  <a:schemeClr val="tx1"/>
                </a:solidFill>
                <a:latin typeface="Meiryo UI" panose="020B0604030504040204" pitchFamily="50" charset="-128"/>
                <a:ea typeface="Meiryo UI" panose="020B0604030504040204" pitchFamily="50" charset="-128"/>
              </a:rPr>
              <a:t>イノベーション推進体制</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p:cNvSpPr txBox="1"/>
          <p:nvPr/>
        </p:nvSpPr>
        <p:spPr>
          <a:xfrm>
            <a:off x="5480736" y="2828041"/>
            <a:ext cx="340385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FF0000"/>
                </a:solidFill>
                <a:latin typeface="Meiryo UI" panose="020B0604030504040204" pitchFamily="50" charset="-128"/>
                <a:ea typeface="Meiryo UI" panose="020B0604030504040204" pitchFamily="50" charset="-128"/>
              </a:rPr>
              <a:t>Ａ社の研究開発計画</a:t>
            </a:r>
            <a:endParaRPr kumimoji="1" lang="ja-JP" altLang="en-US" b="1" u="sng" dirty="0">
              <a:solidFill>
                <a:schemeClr val="tx1"/>
              </a:solidFill>
              <a:latin typeface="Meiryo UI" panose="020B0604030504040204" pitchFamily="50" charset="-128"/>
              <a:ea typeface="Meiryo UI" panose="020B0604030504040204" pitchFamily="50" charset="-128"/>
            </a:endParaRPr>
          </a:p>
        </p:txBody>
      </p:sp>
      <p:sp>
        <p:nvSpPr>
          <p:cNvPr id="11" name="テキスト ボックス 10"/>
          <p:cNvSpPr txBox="1"/>
          <p:nvPr/>
        </p:nvSpPr>
        <p:spPr>
          <a:xfrm>
            <a:off x="931288" y="3066067"/>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4"/>
                </a:solidFill>
                <a:latin typeface="Meiryo UI" panose="020B0604030504040204" pitchFamily="50" charset="-128"/>
                <a:ea typeface="Meiryo UI" panose="020B0604030504040204" pitchFamily="50" charset="-128"/>
              </a:rPr>
              <a:t>Ｃ社の研究開発計画</a:t>
            </a:r>
          </a:p>
        </p:txBody>
      </p:sp>
      <p:sp>
        <p:nvSpPr>
          <p:cNvPr id="12" name="テキスト ボックス 11"/>
          <p:cNvSpPr txBox="1"/>
          <p:nvPr/>
        </p:nvSpPr>
        <p:spPr>
          <a:xfrm>
            <a:off x="5589310" y="4569642"/>
            <a:ext cx="3102989"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6"/>
                </a:solidFill>
                <a:latin typeface="Meiryo UI" panose="020B0604030504040204" pitchFamily="50" charset="-128"/>
                <a:ea typeface="Meiryo UI" panose="020B0604030504040204" pitchFamily="50" charset="-128"/>
              </a:rPr>
              <a:t>Ｂ社の研究開発計画</a:t>
            </a:r>
          </a:p>
        </p:txBody>
      </p:sp>
      <p:sp>
        <p:nvSpPr>
          <p:cNvPr id="13" name="角丸四角形 12"/>
          <p:cNvSpPr/>
          <p:nvPr/>
        </p:nvSpPr>
        <p:spPr>
          <a:xfrm>
            <a:off x="3591218" y="3129697"/>
            <a:ext cx="2555058" cy="2155650"/>
          </a:xfrm>
          <a:prstGeom prst="roundRect">
            <a:avLst>
              <a:gd name="adj" fmla="val 11857"/>
            </a:avLst>
          </a:prstGeom>
          <a:noFill/>
          <a:ln w="38100" cap="rnd" cmpd="sng" algn="ctr">
            <a:solidFill>
              <a:schemeClr val="accent5">
                <a:lumMod val="60000"/>
                <a:lumOff val="4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テキスト ボックス 13"/>
          <p:cNvSpPr txBox="1"/>
          <p:nvPr/>
        </p:nvSpPr>
        <p:spPr>
          <a:xfrm>
            <a:off x="2709420" y="5260158"/>
            <a:ext cx="4311192" cy="8107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5"/>
                </a:solidFill>
                <a:latin typeface="Meiryo UI" panose="020B0604030504040204" pitchFamily="50" charset="-128"/>
                <a:ea typeface="Meiryo UI" panose="020B0604030504040204" pitchFamily="50" charset="-128"/>
              </a:rPr>
              <a:t>３社コンソーシアムによる研究開発計画</a:t>
            </a:r>
            <a:endParaRPr kumimoji="1" lang="en-US" altLang="ja-JP" b="1" dirty="0">
              <a:solidFill>
                <a:schemeClr val="accent5"/>
              </a:solidFill>
              <a:latin typeface="Meiryo UI" panose="020B0604030504040204" pitchFamily="50" charset="-128"/>
              <a:ea typeface="Meiryo UI" panose="020B0604030504040204" pitchFamily="50" charset="-128"/>
            </a:endParaRPr>
          </a:p>
          <a:p>
            <a:pPr algn="r"/>
            <a:r>
              <a:rPr kumimoji="1" lang="en-US" altLang="ja-JP" b="1" dirty="0">
                <a:solidFill>
                  <a:schemeClr val="tx1"/>
                </a:solidFill>
                <a:latin typeface="Meiryo UI" panose="020B0604030504040204" pitchFamily="50" charset="-128"/>
                <a:ea typeface="Meiryo UI" panose="020B0604030504040204" pitchFamily="50" charset="-128"/>
              </a:rPr>
              <a:t>:</a:t>
            </a:r>
            <a:r>
              <a:rPr kumimoji="1" lang="ja-JP" altLang="en-US" b="1" u="sng" dirty="0">
                <a:solidFill>
                  <a:schemeClr val="tx1"/>
                </a:solidFill>
                <a:latin typeface="Meiryo UI" panose="020B0604030504040204" pitchFamily="50" charset="-128"/>
                <a:ea typeface="Meiryo UI" panose="020B0604030504040204" pitchFamily="50" charset="-128"/>
              </a:rPr>
              <a:t>支援の対象</a:t>
            </a:r>
            <a:r>
              <a:rPr kumimoji="1" lang="ja-JP" altLang="en-US" b="1" dirty="0">
                <a:solidFill>
                  <a:schemeClr val="tx1"/>
                </a:solidFill>
                <a:latin typeface="Meiryo UI" panose="020B0604030504040204" pitchFamily="50" charset="-128"/>
                <a:ea typeface="Meiryo UI" panose="020B0604030504040204" pitchFamily="50" charset="-128"/>
              </a:rPr>
              <a:t>　</a:t>
            </a:r>
            <a:r>
              <a:rPr kumimoji="1" lang="en-US" altLang="ja-JP" b="1" dirty="0">
                <a:solidFill>
                  <a:schemeClr val="tx1"/>
                </a:solidFill>
                <a:latin typeface="Meiryo UI" panose="020B0604030504040204" pitchFamily="50" charset="-128"/>
                <a:ea typeface="Meiryo UI" panose="020B0604030504040204" pitchFamily="50" charset="-128"/>
              </a:rPr>
              <a:t>(2.</a:t>
            </a:r>
            <a:r>
              <a:rPr kumimoji="1" lang="zh-TW" altLang="en-US" b="1" dirty="0">
                <a:solidFill>
                  <a:schemeClr val="tx1"/>
                </a:solidFill>
                <a:latin typeface="Meiryo UI" panose="020B0604030504040204" pitchFamily="50" charset="-128"/>
                <a:ea typeface="Meiryo UI" panose="020B0604030504040204" pitchFamily="50" charset="-128"/>
              </a:rPr>
              <a:t>研究開発計画</a:t>
            </a:r>
            <a:r>
              <a:rPr kumimoji="1" lang="en-US" altLang="ja-JP" b="1" dirty="0">
                <a:solidFill>
                  <a:schemeClr val="tx1"/>
                </a:solidFill>
                <a:latin typeface="Meiryo UI" panose="020B0604030504040204" pitchFamily="50" charset="-128"/>
                <a:ea typeface="Meiryo UI" panose="020B0604030504040204" pitchFamily="50" charset="-128"/>
              </a:rPr>
              <a:t>)</a:t>
            </a:r>
            <a:endParaRPr kumimoji="1" lang="ja-JP" altLang="en-US" b="1"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p:cNvSpPr txBox="1"/>
          <p:nvPr/>
        </p:nvSpPr>
        <p:spPr>
          <a:xfrm>
            <a:off x="723786" y="6201178"/>
            <a:ext cx="10293292" cy="38414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本ビジョンの記載項目に関する関係性を示しています。なお、支援を受けず、独自に行う関連の研究開発については、事業計画に記載ください。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プロジェクトと無関係な事業・研究開発については、本ビジョンに記載いただく必要はありません。</a:t>
            </a:r>
          </a:p>
        </p:txBody>
      </p:sp>
      <p:cxnSp>
        <p:nvCxnSpPr>
          <p:cNvPr id="17" name="直線コネクタ 16"/>
          <p:cNvCxnSpPr/>
          <p:nvPr/>
        </p:nvCxnSpPr>
        <p:spPr>
          <a:xfrm flipV="1">
            <a:off x="6033155" y="339425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V="1">
            <a:off x="7041823" y="2472688"/>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8056075" y="1643513"/>
            <a:ext cx="448112" cy="299923"/>
          </a:xfrm>
          <a:prstGeom prst="line">
            <a:avLst/>
          </a:prstGeom>
          <a:ln w="19050" cap="rnd">
            <a:solidFill>
              <a:srgbClr val="FF0000"/>
            </a:solidFill>
            <a:prstDash val="solid"/>
            <a:round/>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320008" y="636279"/>
            <a:ext cx="11426293" cy="523220"/>
          </a:xfrm>
          <a:prstGeom prst="rect">
            <a:avLst/>
          </a:prstGeom>
        </p:spPr>
        <p:txBody>
          <a:bodyPr wrap="square">
            <a:spAutoFit/>
          </a:bodyPr>
          <a:lstStyle/>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本提案書の１．事業戦略・事業計画、及び、３．イノベーション推進体制については、</a:t>
            </a:r>
            <a:r>
              <a:rPr lang="en-US" altLang="ja-JP" sz="1400" kern="100" dirty="0">
                <a:latin typeface="Meiryo UI" panose="020B0604030504040204" pitchFamily="50" charset="-128"/>
                <a:ea typeface="Meiryo UI" panose="020B0604030504040204" pitchFamily="50" charset="-128"/>
                <a:cs typeface="Courier New" panose="02070309020205020404" pitchFamily="49" charset="0"/>
              </a:rPr>
              <a:t>A</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社個社</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についてご記載ください。（下図の赤枠</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点線枠の範囲</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a:t>
            </a:r>
          </a:p>
          <a:p>
            <a:pPr marL="285750" indent="-285750">
              <a:spcAft>
                <a:spcPts val="0"/>
              </a:spcAft>
              <a:buFont typeface="Arial" panose="020B0604020202020204" pitchFamily="34" charset="0"/>
              <a:buChar char="•"/>
            </a:pP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本提案書の２．研究開発計画については、</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コンソーシアム</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全体で</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取り組む</a:t>
            </a:r>
            <a:r>
              <a:rPr lang="ja-JP" altLang="ja-JP" sz="1400" kern="100" dirty="0">
                <a:latin typeface="Meiryo UI" panose="020B0604030504040204" pitchFamily="50" charset="-128"/>
                <a:ea typeface="Meiryo UI" panose="020B0604030504040204" pitchFamily="50" charset="-128"/>
                <a:cs typeface="Courier New" panose="02070309020205020404" pitchFamily="49" charset="0"/>
              </a:rPr>
              <a:t>研究開発</a:t>
            </a:r>
            <a:r>
              <a:rPr lang="ja-JP" altLang="en-US" sz="1400" kern="100" dirty="0">
                <a:latin typeface="Meiryo UI" panose="020B0604030504040204" pitchFamily="50" charset="-128"/>
                <a:ea typeface="Meiryo UI" panose="020B0604030504040204" pitchFamily="50" charset="-128"/>
                <a:cs typeface="Courier New" panose="02070309020205020404" pitchFamily="49" charset="0"/>
              </a:rPr>
              <a:t>についてご記載ください。（下図の水色枠の範囲）</a:t>
            </a:r>
            <a:endParaRPr lang="ja-JP" altLang="ja-JP" sz="1400" kern="100" dirty="0">
              <a:latin typeface="Meiryo UI" panose="020B0604030504040204" pitchFamily="50" charset="-128"/>
              <a:ea typeface="Meiryo UI" panose="020B0604030504040204" pitchFamily="50" charset="-128"/>
              <a:cs typeface="Courier New" panose="02070309020205020404" pitchFamily="49" charset="0"/>
            </a:endParaRPr>
          </a:p>
        </p:txBody>
      </p:sp>
    </p:spTree>
    <p:extLst>
      <p:ext uri="{BB962C8B-B14F-4D97-AF65-F5344CB8AC3E}">
        <p14:creationId xmlns:p14="http://schemas.microsoft.com/office/powerpoint/2010/main" val="23626062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1256462" y="1827160"/>
            <a:ext cx="9634846"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rgbClr val="FFFFFF"/>
                </a:solidFill>
                <a:latin typeface="Trebuchet MS" panose="020B0603020202020204" pitchFamily="34" charset="0"/>
                <a:ea typeface="Meiryo UI" panose="020B0604030504040204" pitchFamily="50" charset="-128"/>
              </a:rPr>
              <a:t>1. </a:t>
            </a:r>
            <a:r>
              <a:rPr kumimoji="1" lang="ja-JP" altLang="en-US" sz="5400" dirty="0">
                <a:solidFill>
                  <a:srgbClr val="FFFFFF"/>
                </a:solidFill>
                <a:latin typeface="Trebuchet MS" panose="020B0603020202020204" pitchFamily="34" charset="0"/>
                <a:ea typeface="Meiryo UI" panose="020B0604030504040204" pitchFamily="50" charset="-128"/>
              </a:rPr>
              <a:t>事業戦略・事業計画</a:t>
            </a:r>
            <a:endParaRPr kumimoji="1" lang="en-US" sz="5400" dirty="0">
              <a:solidFill>
                <a:srgbClr val="FFFFFF"/>
              </a:solidFill>
              <a:latin typeface="Trebuchet MS" panose="020B0603020202020204" pitchFamily="34" charset="0"/>
              <a:ea typeface="Meiryo UI" panose="020B0604030504040204" pitchFamily="50" charset="-128"/>
            </a:endParaRPr>
          </a:p>
        </p:txBody>
      </p:sp>
      <p:sp>
        <p:nvSpPr>
          <p:cNvPr id="3" name="吹き出し: 四角形 48">
            <a:extLst>
              <a:ext uri="{FF2B5EF4-FFF2-40B4-BE49-F238E27FC236}">
                <a16:creationId xmlns:a16="http://schemas.microsoft.com/office/drawing/2014/main" id="{F4485706-CECA-484A-AB3B-73D0D5490736}"/>
              </a:ext>
            </a:extLst>
          </p:cNvPr>
          <p:cNvSpPr/>
          <p:nvPr/>
        </p:nvSpPr>
        <p:spPr>
          <a:xfrm flipH="1">
            <a:off x="8653804" y="94269"/>
            <a:ext cx="3434499" cy="754144"/>
          </a:xfrm>
          <a:prstGeom prst="wedgeRectCallout">
            <a:avLst>
              <a:gd name="adj1" fmla="val 49946"/>
              <a:gd name="adj2" fmla="val -20"/>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tx1"/>
                </a:solidFill>
                <a:latin typeface="Meiryo UI" panose="020B0604030504040204" pitchFamily="50" charset="-128"/>
                <a:ea typeface="Meiryo UI" panose="020B0604030504040204" pitchFamily="50" charset="-128"/>
              </a:rPr>
              <a:t>※</a:t>
            </a:r>
            <a:r>
              <a:rPr kumimoji="1" lang="ja-JP" altLang="en-US" sz="1600" dirty="0">
                <a:solidFill>
                  <a:schemeClr val="tx1"/>
                </a:solidFill>
                <a:latin typeface="Meiryo UI" panose="020B0604030504040204" pitchFamily="50" charset="-128"/>
                <a:ea typeface="Meiryo UI" panose="020B0604030504040204" pitchFamily="50" charset="-128"/>
              </a:rPr>
              <a:t>実施主体ごとに提出</a:t>
            </a:r>
            <a:endParaRPr kumimoji="1" lang="en-US" altLang="ja-JP" sz="16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（ただし、コンソーシアムで提案する場合には、</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各計画に整合性を図ること）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543934" y="2219802"/>
            <a:ext cx="5076000"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（経済面）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（政策面）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（技術面）</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E2532846-49C0-40DB-8BC2-E15B88D85ADA}"/>
              </a:ext>
            </a:extLst>
          </p:cNvPr>
          <p:cNvCxnSpPr>
            <a:cxnSpLocks/>
          </p:cNvCxnSpPr>
          <p:nvPr/>
        </p:nvCxnSpPr>
        <p:spPr>
          <a:xfrm>
            <a:off x="6409383"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92ABF-1590-467C-90C2-8FBE4B8EB66C}"/>
              </a:ext>
            </a:extLst>
          </p:cNvPr>
          <p:cNvSpPr txBox="1"/>
          <p:nvPr/>
        </p:nvSpPr>
        <p:spPr>
          <a:xfrm>
            <a:off x="6375212" y="1288100"/>
            <a:ext cx="4710964" cy="34902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accent1">
                    <a:lumMod val="75000"/>
                  </a:schemeClr>
                </a:solidFill>
                <a:latin typeface="Meiryo UI" panose="020B0604030504040204" pitchFamily="50" charset="-128"/>
                <a:ea typeface="Meiryo UI" panose="020B0604030504040204" pitchFamily="50" charset="-128"/>
              </a:rPr>
              <a:t>カーボンニュートラル社会における産業アーキテクチャ</a:t>
            </a:r>
            <a:endParaRPr kumimoji="1" lang="en-US" sz="1400" baseline="30000" dirty="0">
              <a:solidFill>
                <a:schemeClr val="accent1">
                  <a:lumMod val="75000"/>
                </a:schemeClr>
              </a:solidFill>
              <a:latin typeface="Meiryo UI" panose="020B0604030504040204" pitchFamily="50" charset="-128"/>
              <a:ea typeface="Meiryo UI" panose="020B0604030504040204" pitchFamily="50" charset="-128"/>
            </a:endParaRPr>
          </a:p>
        </p:txBody>
      </p:sp>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28A2C5B-D7A8-42DA-824C-9347AC771D3A}"/>
              </a:ext>
            </a:extLst>
          </p:cNvPr>
          <p:cNvSpPr txBox="1"/>
          <p:nvPr/>
        </p:nvSpPr>
        <p:spPr>
          <a:xfrm>
            <a:off x="575409" y="1290183"/>
            <a:ext cx="5168167"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カーボンニュートラルを踏まえたマクロトレンド認識</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46" name="Rectangle 45">
            <a:extLst>
              <a:ext uri="{FF2B5EF4-FFF2-40B4-BE49-F238E27FC236}">
                <a16:creationId xmlns:a16="http://schemas.microsoft.com/office/drawing/2014/main" id="{201ACDA3-3E12-49C9-B786-04F0122326E8}"/>
              </a:ext>
            </a:extLst>
          </p:cNvPr>
          <p:cNvSpPr/>
          <p:nvPr/>
        </p:nvSpPr>
        <p:spPr>
          <a:xfrm>
            <a:off x="543579" y="1838109"/>
            <a:ext cx="5040000" cy="360000"/>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77800" lvl="1" indent="-69850">
              <a:buClr>
                <a:schemeClr val="tx2"/>
              </a:buClr>
              <a:buSzPct val="100000"/>
            </a:pPr>
            <a:r>
              <a:rPr lang="ja-JP" altLang="en-US" sz="1400" dirty="0">
                <a:solidFill>
                  <a:schemeClr val="tx1"/>
                </a:solidFill>
                <a:latin typeface="Meiryo UI" panose="020B0604030504040204" pitchFamily="50" charset="-128"/>
                <a:ea typeface="Meiryo UI" panose="020B0604030504040204" pitchFamily="50" charset="-128"/>
              </a:rPr>
              <a:t>社会・経済・政策・技術面等の事業環境の変化・事実認識を記載</a:t>
            </a:r>
            <a:endParaRPr lang="en-US" altLang="ja-JP" sz="1400" dirty="0">
              <a:solidFill>
                <a:schemeClr val="tx1"/>
              </a:solidFill>
              <a:latin typeface="Trebuchet MS" panose="020B0603020202020204" pitchFamily="34" charset="0"/>
              <a:ea typeface="Meiryo UI" panose="020B0604030504040204" pitchFamily="50" charset="-128"/>
            </a:endParaRPr>
          </a:p>
        </p:txBody>
      </p:sp>
      <p:sp>
        <p:nvSpPr>
          <p:cNvPr id="52" name="TextBox 51">
            <a:extLst>
              <a:ext uri="{FF2B5EF4-FFF2-40B4-BE49-F238E27FC236}">
                <a16:creationId xmlns:a16="http://schemas.microsoft.com/office/drawing/2014/main" id="{09980D6C-981C-49CF-AC8B-20780AD8812A}"/>
              </a:ext>
            </a:extLst>
          </p:cNvPr>
          <p:cNvSpPr txBox="1"/>
          <p:nvPr/>
        </p:nvSpPr>
        <p:spPr>
          <a:xfrm>
            <a:off x="6424752" y="1838107"/>
            <a:ext cx="5215648" cy="933667"/>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2pPr marL="108000" lvl="1">
              <a:buClr>
                <a:schemeClr val="tx2"/>
              </a:buClr>
              <a:buSzPct val="100000"/>
              <a:defRPr sz="1600">
                <a:solidFill>
                  <a:schemeClr val="tx1"/>
                </a:solidFill>
                <a:latin typeface="Meiryo UI" panose="020B0604030504040204" pitchFamily="50" charset="-128"/>
                <a:ea typeface="Meiryo UI" panose="020B0604030504040204" pitchFamily="50" charset="-128"/>
              </a:defRPr>
            </a:lvl2pPr>
          </a:lstStyle>
          <a:p>
            <a:pPr marL="85725" indent="3175"/>
            <a:r>
              <a:rPr lang="en-US" altLang="ja-JP" sz="1400" dirty="0">
                <a:solidFill>
                  <a:schemeClr val="tx1"/>
                </a:solidFill>
                <a:latin typeface="Meiryo UI" panose="020B0604030504040204" pitchFamily="50" charset="-128"/>
                <a:ea typeface="Meiryo UI" panose="020B0604030504040204" pitchFamily="50" charset="-128"/>
              </a:rPr>
              <a:t>2050</a:t>
            </a:r>
            <a:r>
              <a:rPr lang="ja-JP" altLang="en-US" sz="1400" dirty="0">
                <a:solidFill>
                  <a:schemeClr val="tx1"/>
                </a:solidFill>
                <a:latin typeface="Meiryo UI" panose="020B0604030504040204" pitchFamily="50" charset="-128"/>
                <a:ea typeface="Meiryo UI" panose="020B0604030504040204" pitchFamily="50" charset="-128"/>
              </a:rPr>
              <a:t>年カーボンニュートラルの実現のために産業構造がどのように転換されるかを、産業全体のシステムの見取り図・設計図（＝産業アーキテクチャ</a:t>
            </a:r>
            <a:r>
              <a:rPr lang="en-US" altLang="ja-JP" sz="1400" baseline="300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）として示すこと　</a:t>
            </a: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産業アーキテクチャの定義・考え方については、</a:t>
            </a:r>
            <a:r>
              <a:rPr lang="en-US" altLang="ja-JP" sz="1050" dirty="0">
                <a:solidFill>
                  <a:schemeClr val="tx1"/>
                </a:solidFill>
                <a:latin typeface="Meiryo UI" panose="020B0604030504040204" pitchFamily="50" charset="-128"/>
                <a:ea typeface="Meiryo UI" panose="020B0604030504040204" pitchFamily="50" charset="-128"/>
                <a:hlinkClick r:id="rId2"/>
              </a:rPr>
              <a:t>IPA</a:t>
            </a:r>
            <a:r>
              <a:rPr lang="ja-JP" altLang="en-US" sz="1050" dirty="0">
                <a:solidFill>
                  <a:schemeClr val="tx1"/>
                </a:solidFill>
                <a:latin typeface="Meiryo UI" panose="020B0604030504040204" pitchFamily="50" charset="-128"/>
                <a:ea typeface="Meiryo UI" panose="020B0604030504040204" pitchFamily="50" charset="-128"/>
                <a:hlinkClick r:id="rId2"/>
              </a:rPr>
              <a:t>の</a:t>
            </a:r>
            <a:r>
              <a:rPr lang="en-US" altLang="ja-JP" sz="1050" dirty="0">
                <a:solidFill>
                  <a:schemeClr val="tx1"/>
                </a:solidFill>
                <a:latin typeface="Meiryo UI" panose="020B0604030504040204" pitchFamily="50" charset="-128"/>
                <a:ea typeface="Meiryo UI" panose="020B0604030504040204" pitchFamily="50" charset="-128"/>
                <a:hlinkClick r:id="rId2"/>
              </a:rPr>
              <a:t>HP</a:t>
            </a:r>
            <a:r>
              <a:rPr lang="ja-JP" altLang="en-US" sz="1050" dirty="0">
                <a:solidFill>
                  <a:schemeClr val="tx1"/>
                </a:solidFill>
                <a:latin typeface="Meiryo UI" panose="020B0604030504040204" pitchFamily="50" charset="-128"/>
                <a:ea typeface="Meiryo UI" panose="020B0604030504040204" pitchFamily="50" charset="-128"/>
              </a:rPr>
              <a:t>を参考にしてください。</a:t>
            </a:r>
            <a:endParaRPr lang="en-US" sz="1050" dirty="0" err="1">
              <a:solidFill>
                <a:schemeClr val="tx1"/>
              </a:solidFill>
              <a:latin typeface="Meiryo UI" panose="020B0604030504040204" pitchFamily="50" charset="-128"/>
              <a:ea typeface="Meiryo UI" panose="020B0604030504040204" pitchFamily="50" charset="-128"/>
            </a:endParaRPr>
          </a:p>
        </p:txBody>
      </p:sp>
      <p:grpSp>
        <p:nvGrpSpPr>
          <p:cNvPr id="2" name="グループ化 1"/>
          <p:cNvGrpSpPr/>
          <p:nvPr/>
        </p:nvGrpSpPr>
        <p:grpSpPr>
          <a:xfrm>
            <a:off x="5999012" y="1810887"/>
            <a:ext cx="216000" cy="3185338"/>
            <a:chOff x="5722787" y="1950408"/>
            <a:chExt cx="216000" cy="3185338"/>
          </a:xfrm>
        </p:grpSpPr>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5828824" y="1950408"/>
              <a:ext cx="0" cy="3185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DF7962CA-965E-4862-8112-03C9EBF6F44F}"/>
                </a:ext>
              </a:extLst>
            </p:cNvPr>
            <p:cNvGrpSpPr/>
            <p:nvPr/>
          </p:nvGrpSpPr>
          <p:grpSpPr>
            <a:xfrm rot="10800000" flipH="1">
              <a:off x="5722787" y="3483740"/>
              <a:ext cx="216000" cy="216000"/>
              <a:chOff x="5937564" y="3833745"/>
              <a:chExt cx="306171" cy="306910"/>
            </a:xfrm>
          </p:grpSpPr>
          <p:sp>
            <p:nvSpPr>
              <p:cNvPr id="43"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4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grpSp>
      <p:sp>
        <p:nvSpPr>
          <p:cNvPr id="31" name="Title 1">
            <a:extLst>
              <a:ext uri="{FF2B5EF4-FFF2-40B4-BE49-F238E27FC236}">
                <a16:creationId xmlns:a16="http://schemas.microsoft.com/office/drawing/2014/main" id="{B062B984-FC2A-4B4A-B6D6-616658681072}"/>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1</a:t>
            </a:r>
            <a:r>
              <a:rPr kumimoji="1" lang="ja-JP" altLang="en-US" sz="2000" dirty="0"/>
              <a:t>）産業構造変化に対する認識</a:t>
            </a:r>
            <a:endParaRPr kumimoji="1" lang="en-US" sz="2000" dirty="0"/>
          </a:p>
        </p:txBody>
      </p:sp>
      <p:sp>
        <p:nvSpPr>
          <p:cNvPr id="32" name="Title 1">
            <a:extLst>
              <a:ext uri="{FF2B5EF4-FFF2-40B4-BE49-F238E27FC236}">
                <a16:creationId xmlns:a16="http://schemas.microsoft.com/office/drawing/2014/main" id="{AAA02026-4923-43DD-B05A-D23A292ABD14}"/>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○○等の変化により</a:t>
            </a:r>
            <a:r>
              <a:rPr lang="en-US" altLang="ja-JP" dirty="0">
                <a:solidFill>
                  <a:schemeClr val="tx1"/>
                </a:solidFill>
              </a:rPr>
              <a:t>XX</a:t>
            </a:r>
            <a:r>
              <a:rPr lang="ja-JP" altLang="en-US" dirty="0">
                <a:solidFill>
                  <a:schemeClr val="tx1"/>
                </a:solidFill>
              </a:rPr>
              <a:t>産業が急拡大すると予想</a:t>
            </a:r>
            <a:endParaRPr kumimoji="1" lang="en-US" dirty="0">
              <a:solidFill>
                <a:schemeClr val="tx1"/>
              </a:solidFill>
            </a:endParaRPr>
          </a:p>
        </p:txBody>
      </p:sp>
      <p:cxnSp>
        <p:nvCxnSpPr>
          <p:cNvPr id="34" name="直線コネクタ 33">
            <a:extLst>
              <a:ext uri="{FF2B5EF4-FFF2-40B4-BE49-F238E27FC236}">
                <a16:creationId xmlns:a16="http://schemas.microsoft.com/office/drawing/2014/main" id="{DE68E70D-7FD0-45D5-845F-5EC143CE415F}"/>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8" name="Rectangle 43">
            <a:extLst>
              <a:ext uri="{FF2B5EF4-FFF2-40B4-BE49-F238E27FC236}">
                <a16:creationId xmlns:a16="http://schemas.microsoft.com/office/drawing/2014/main" id="{21E1FCBA-91BA-4C86-B005-F67049A83054}"/>
              </a:ext>
            </a:extLst>
          </p:cNvPr>
          <p:cNvSpPr/>
          <p:nvPr/>
        </p:nvSpPr>
        <p:spPr>
          <a:xfrm>
            <a:off x="547960" y="5228768"/>
            <a:ext cx="5076000" cy="136588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市場機会：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社会・顧客・国民等に与えるインパクト：</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0" name="Straight Connector 40">
            <a:extLst>
              <a:ext uri="{FF2B5EF4-FFF2-40B4-BE49-F238E27FC236}">
                <a16:creationId xmlns:a16="http://schemas.microsoft.com/office/drawing/2014/main" id="{2334EE2D-2D28-44C6-AD4B-1E81EB3CDEFB}"/>
              </a:ext>
            </a:extLst>
          </p:cNvPr>
          <p:cNvCxnSpPr>
            <a:cxnSpLocks/>
          </p:cNvCxnSpPr>
          <p:nvPr/>
        </p:nvCxnSpPr>
        <p:spPr>
          <a:xfrm flipH="1" flipV="1">
            <a:off x="977901" y="5110279"/>
            <a:ext cx="10484826"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35" name="Group 41">
            <a:extLst>
              <a:ext uri="{FF2B5EF4-FFF2-40B4-BE49-F238E27FC236}">
                <a16:creationId xmlns:a16="http://schemas.microsoft.com/office/drawing/2014/main" id="{DF7962CA-965E-4862-8112-03C9EBF6F44F}"/>
              </a:ext>
            </a:extLst>
          </p:cNvPr>
          <p:cNvGrpSpPr/>
          <p:nvPr/>
        </p:nvGrpSpPr>
        <p:grpSpPr>
          <a:xfrm rot="16200000" flipH="1">
            <a:off x="5997049" y="5014584"/>
            <a:ext cx="216000" cy="216000"/>
            <a:chOff x="5937564" y="3833745"/>
            <a:chExt cx="306171" cy="306910"/>
          </a:xfrm>
        </p:grpSpPr>
        <p:sp>
          <p:nvSpPr>
            <p:cNvPr id="36" name="Freeform 94">
              <a:extLst>
                <a:ext uri="{FF2B5EF4-FFF2-40B4-BE49-F238E27FC236}">
                  <a16:creationId xmlns:a16="http://schemas.microsoft.com/office/drawing/2014/main" id="{CD612635-1617-4DCD-81C1-BE454C73C7E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sp>
          <p:nvSpPr>
            <p:cNvPr id="37" name="Freeform 95">
              <a:extLst>
                <a:ext uri="{FF2B5EF4-FFF2-40B4-BE49-F238E27FC236}">
                  <a16:creationId xmlns:a16="http://schemas.microsoft.com/office/drawing/2014/main" id="{C17CB3F0-87E6-442A-92FA-716AFBC0983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endParaRPr>
            </a:p>
          </p:txBody>
        </p:sp>
      </p:grpSp>
      <p:sp>
        <p:nvSpPr>
          <p:cNvPr id="7" name="右矢印 6"/>
          <p:cNvSpPr/>
          <p:nvPr/>
        </p:nvSpPr>
        <p:spPr>
          <a:xfrm>
            <a:off x="5773876" y="5508543"/>
            <a:ext cx="650876" cy="728967"/>
          </a:xfrm>
          <a:prstGeom prst="rightArrow">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33" name="Rectangle 43">
            <a:extLst>
              <a:ext uri="{FF2B5EF4-FFF2-40B4-BE49-F238E27FC236}">
                <a16:creationId xmlns:a16="http://schemas.microsoft.com/office/drawing/2014/main" id="{21E1FCBA-91BA-4C86-B005-F67049A83054}"/>
              </a:ext>
            </a:extLst>
          </p:cNvPr>
          <p:cNvSpPr/>
          <p:nvPr/>
        </p:nvSpPr>
        <p:spPr>
          <a:xfrm>
            <a:off x="6706966" y="5222908"/>
            <a:ext cx="3420478" cy="118124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285750" indent="-285750">
              <a:buFont typeface="Wingdings" panose="05000000000000000000" pitchFamily="2" charset="2"/>
              <a:buChar char="l"/>
            </a:pPr>
            <a:r>
              <a:rPr lang="ja-JP" altLang="en-US" sz="1400" dirty="0">
                <a:solidFill>
                  <a:schemeClr val="tx1"/>
                </a:solidFill>
                <a:latin typeface="Meiryo UI" panose="020B0604030504040204" pitchFamily="50" charset="-128"/>
                <a:ea typeface="Meiryo UI" panose="020B0604030504040204" pitchFamily="50" charset="-128"/>
              </a:rPr>
              <a:t>当該変化に対する経営ビジョン：　</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56109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4AE2027D-6583-4174-9CA5-B4FF8FEBE5B2}"/>
              </a:ext>
            </a:extLst>
          </p:cNvPr>
          <p:cNvSpPr/>
          <p:nvPr/>
        </p:nvSpPr>
        <p:spPr>
          <a:xfrm>
            <a:off x="3263839" y="3048961"/>
            <a:ext cx="1082941" cy="1611870"/>
          </a:xfrm>
          <a:prstGeom prst="rect">
            <a:avLst/>
          </a:prstGeom>
          <a:solidFill>
            <a:schemeClr val="accent2"/>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sp>
        <p:nvSpPr>
          <p:cNvPr id="69" name="Rectangle 68">
            <a:extLst>
              <a:ext uri="{FF2B5EF4-FFF2-40B4-BE49-F238E27FC236}">
                <a16:creationId xmlns:a16="http://schemas.microsoft.com/office/drawing/2014/main" id="{BF42C754-6B6E-48C0-BD02-1F293DB6CB79}"/>
              </a:ext>
            </a:extLst>
          </p:cNvPr>
          <p:cNvSpPr/>
          <p:nvPr/>
        </p:nvSpPr>
        <p:spPr>
          <a:xfrm>
            <a:off x="1066816" y="3048961"/>
            <a:ext cx="2169020" cy="161187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dirty="0">
              <a:solidFill>
                <a:srgbClr val="FFFFFF"/>
              </a:solidFill>
            </a:endParaRPr>
          </a:p>
        </p:txBody>
      </p:sp>
      <p:grpSp>
        <p:nvGrpSpPr>
          <p:cNvPr id="17" name="Group 16">
            <a:extLst>
              <a:ext uri="{FF2B5EF4-FFF2-40B4-BE49-F238E27FC236}">
                <a16:creationId xmlns:a16="http://schemas.microsoft.com/office/drawing/2014/main" id="{3E5B5B1F-4EDB-4AF6-AEB3-8119C53F56A2}"/>
              </a:ext>
            </a:extLst>
          </p:cNvPr>
          <p:cNvGrpSpPr/>
          <p:nvPr/>
        </p:nvGrpSpPr>
        <p:grpSpPr>
          <a:xfrm>
            <a:off x="536375" y="1359407"/>
            <a:ext cx="4068000" cy="230706"/>
            <a:chOff x="1569496" y="1733612"/>
            <a:chExt cx="3600000" cy="368144"/>
          </a:xfrm>
        </p:grpSpPr>
        <p:cxnSp>
          <p:nvCxnSpPr>
            <p:cNvPr id="18" name="Straight Connector 17">
              <a:extLst>
                <a:ext uri="{FF2B5EF4-FFF2-40B4-BE49-F238E27FC236}">
                  <a16:creationId xmlns:a16="http://schemas.microsoft.com/office/drawing/2014/main" id="{3E364910-D9D9-419F-A94E-AE9F21970F4F}"/>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D228968-8FDD-41EA-B8F4-9D8C5D2C1689}"/>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セグメント分析</a:t>
              </a:r>
              <a:endParaRPr kumimoji="1" lang="en-US" sz="1400" dirty="0" err="1">
                <a:solidFill>
                  <a:schemeClr val="tx2"/>
                </a:solidFill>
                <a:latin typeface="Meiryo UI" panose="020B0604030504040204" pitchFamily="50" charset="-128"/>
                <a:ea typeface="Meiryo UI" panose="020B0604030504040204" pitchFamily="50" charset="-128"/>
              </a:endParaRPr>
            </a:p>
          </p:txBody>
        </p:sp>
      </p:grpSp>
      <p:sp>
        <p:nvSpPr>
          <p:cNvPr id="66" name="Rectangle 65">
            <a:extLst>
              <a:ext uri="{FF2B5EF4-FFF2-40B4-BE49-F238E27FC236}">
                <a16:creationId xmlns:a16="http://schemas.microsoft.com/office/drawing/2014/main" id="{8A5274B8-B7FE-41DC-8C2A-41D4A5C67EF8}"/>
              </a:ext>
            </a:extLst>
          </p:cNvPr>
          <p:cNvSpPr/>
          <p:nvPr/>
        </p:nvSpPr>
        <p:spPr>
          <a:xfrm>
            <a:off x="507930" y="1690406"/>
            <a:ext cx="4068000" cy="52262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前述の市場のうち、注力すべきセグメント（＝ターゲット）を理由とともに明らかにする（マトリクスを挿入）</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31" name="Straight Connector 30">
            <a:extLst>
              <a:ext uri="{FF2B5EF4-FFF2-40B4-BE49-F238E27FC236}">
                <a16:creationId xmlns:a16="http://schemas.microsoft.com/office/drawing/2014/main" id="{17303B2C-684E-411C-82E5-2F1A9CC6B5D5}"/>
              </a:ext>
            </a:extLst>
          </p:cNvPr>
          <p:cNvCxnSpPr>
            <a:cxnSpLocks/>
          </p:cNvCxnSpPr>
          <p:nvPr/>
        </p:nvCxnSpPr>
        <p:spPr>
          <a:xfrm>
            <a:off x="4976828" y="1613480"/>
            <a:ext cx="65876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2C7CAC4-689F-46F9-8EB7-702F9EE5A0F1}"/>
              </a:ext>
            </a:extLst>
          </p:cNvPr>
          <p:cNvSpPr txBox="1"/>
          <p:nvPr/>
        </p:nvSpPr>
        <p:spPr>
          <a:xfrm>
            <a:off x="4976828" y="1373504"/>
            <a:ext cx="5152516" cy="23070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ターゲットの概要</a:t>
            </a:r>
            <a:endParaRPr kumimoji="1" lang="en-US" sz="1400" dirty="0" err="1">
              <a:solidFill>
                <a:schemeClr val="tx2"/>
              </a:solidFill>
              <a:latin typeface="Meiryo UI" panose="020B0604030504040204" pitchFamily="50" charset="-128"/>
              <a:ea typeface="Meiryo UI" panose="020B0604030504040204" pitchFamily="50" charset="-128"/>
            </a:endParaRPr>
          </a:p>
        </p:txBody>
      </p:sp>
      <p:sp>
        <p:nvSpPr>
          <p:cNvPr id="70" name="Rectangle 69">
            <a:extLst>
              <a:ext uri="{FF2B5EF4-FFF2-40B4-BE49-F238E27FC236}">
                <a16:creationId xmlns:a16="http://schemas.microsoft.com/office/drawing/2014/main" id="{AE36AD40-218B-40C0-AF81-9860BF30E0B5}"/>
              </a:ext>
            </a:extLst>
          </p:cNvPr>
          <p:cNvSpPr/>
          <p:nvPr/>
        </p:nvSpPr>
        <p:spPr>
          <a:xfrm>
            <a:off x="4990046" y="1690406"/>
            <a:ext cx="6582983" cy="532752"/>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r>
              <a:rPr lang="ja-JP" altLang="en-US" sz="1400" dirty="0">
                <a:solidFill>
                  <a:schemeClr val="tx1"/>
                </a:solidFill>
                <a:latin typeface="Meiryo UI" panose="020B0604030504040204" pitchFamily="50" charset="-128"/>
                <a:ea typeface="Meiryo UI" panose="020B0604030504040204" pitchFamily="50" charset="-128"/>
              </a:rPr>
              <a:t>当該セグメントの概要（想定市場規模、事業化予定時期含む）と想定顧客像（需要家）を明らかにした上で、目標とするシェア・時期を記載</a:t>
            </a:r>
            <a:endParaRPr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24" name="Straight Connector 23">
            <a:extLst>
              <a:ext uri="{FF2B5EF4-FFF2-40B4-BE49-F238E27FC236}">
                <a16:creationId xmlns:a16="http://schemas.microsoft.com/office/drawing/2014/main" id="{B9393211-D442-4F9A-A18A-D90E5D0DD56B}"/>
              </a:ext>
            </a:extLst>
          </p:cNvPr>
          <p:cNvCxnSpPr>
            <a:cxnSpLocks/>
          </p:cNvCxnSpPr>
          <p:nvPr/>
        </p:nvCxnSpPr>
        <p:spPr>
          <a:xfrm>
            <a:off x="6958155" y="3560891"/>
            <a:ext cx="1152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B3C01893-473D-4E65-ABE2-94C6BF879E0C}"/>
              </a:ext>
            </a:extLst>
          </p:cNvPr>
          <p:cNvSpPr txBox="1"/>
          <p:nvPr/>
        </p:nvSpPr>
        <p:spPr>
          <a:xfrm>
            <a:off x="6946244" y="3578420"/>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sz="1000" dirty="0">
              <a:solidFill>
                <a:schemeClr val="tx1"/>
              </a:solidFill>
              <a:latin typeface="Meiryo UI" panose="020B0604030504040204" pitchFamily="50" charset="-128"/>
              <a:ea typeface="Meiryo UI" panose="020B0604030504040204" pitchFamily="50" charset="-128"/>
            </a:endParaRPr>
          </a:p>
        </p:txBody>
      </p:sp>
      <p:sp>
        <p:nvSpPr>
          <p:cNvPr id="45" name="TextBox 44">
            <a:extLst>
              <a:ext uri="{FF2B5EF4-FFF2-40B4-BE49-F238E27FC236}">
                <a16:creationId xmlns:a16="http://schemas.microsoft.com/office/drawing/2014/main" id="{50BAB5B2-9B92-431E-B7B5-CC7F9CAC57D8}"/>
              </a:ext>
            </a:extLst>
          </p:cNvPr>
          <p:cNvSpPr txBox="1"/>
          <p:nvPr/>
        </p:nvSpPr>
        <p:spPr>
          <a:xfrm>
            <a:off x="6946244" y="4722114"/>
            <a:ext cx="1152000"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6" name="TextBox 45">
            <a:extLst>
              <a:ext uri="{FF2B5EF4-FFF2-40B4-BE49-F238E27FC236}">
                <a16:creationId xmlns:a16="http://schemas.microsoft.com/office/drawing/2014/main" id="{F9BE3F42-108D-4FBF-9650-2B0F3EEEACB3}"/>
              </a:ext>
            </a:extLst>
          </p:cNvPr>
          <p:cNvSpPr txBox="1"/>
          <p:nvPr/>
        </p:nvSpPr>
        <p:spPr>
          <a:xfrm>
            <a:off x="6946244" y="5480621"/>
            <a:ext cx="1152000"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49" name="TextBox 48">
            <a:extLst>
              <a:ext uri="{FF2B5EF4-FFF2-40B4-BE49-F238E27FC236}">
                <a16:creationId xmlns:a16="http://schemas.microsoft.com/office/drawing/2014/main" id="{4D9E40F0-C991-46AF-A1EE-08FFCEAC90E5}"/>
              </a:ext>
            </a:extLst>
          </p:cNvPr>
          <p:cNvSpPr txBox="1"/>
          <p:nvPr/>
        </p:nvSpPr>
        <p:spPr>
          <a:xfrm>
            <a:off x="9988245" y="4722114"/>
            <a:ext cx="1646905"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50" name="TextBox 49">
            <a:extLst>
              <a:ext uri="{FF2B5EF4-FFF2-40B4-BE49-F238E27FC236}">
                <a16:creationId xmlns:a16="http://schemas.microsoft.com/office/drawing/2014/main" id="{EA966199-9668-41E7-B14A-5203F24CA888}"/>
              </a:ext>
            </a:extLst>
          </p:cNvPr>
          <p:cNvSpPr txBox="1"/>
          <p:nvPr/>
        </p:nvSpPr>
        <p:spPr>
          <a:xfrm>
            <a:off x="9988245" y="5480621"/>
            <a:ext cx="1646905"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215900" lvl="1" indent="-2159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73" name="Straight Connector 72">
            <a:extLst>
              <a:ext uri="{FF2B5EF4-FFF2-40B4-BE49-F238E27FC236}">
                <a16:creationId xmlns:a16="http://schemas.microsoft.com/office/drawing/2014/main" id="{AD626256-327A-4795-8E03-D2B9B942D791}"/>
              </a:ext>
            </a:extLst>
          </p:cNvPr>
          <p:cNvCxnSpPr>
            <a:cxnSpLocks/>
          </p:cNvCxnSpPr>
          <p:nvPr/>
        </p:nvCxnSpPr>
        <p:spPr>
          <a:xfrm>
            <a:off x="5844902" y="3560891"/>
            <a:ext cx="102931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3C6DEA41-542D-4755-B2E5-70832224DBF7}"/>
              </a:ext>
            </a:extLst>
          </p:cNvPr>
          <p:cNvSpPr txBox="1"/>
          <p:nvPr/>
        </p:nvSpPr>
        <p:spPr>
          <a:xfrm>
            <a:off x="5822221" y="3578420"/>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6" name="TextBox 75">
            <a:extLst>
              <a:ext uri="{FF2B5EF4-FFF2-40B4-BE49-F238E27FC236}">
                <a16:creationId xmlns:a16="http://schemas.microsoft.com/office/drawing/2014/main" id="{DB186F0F-EBF9-48A5-8EAF-770B2B99260A}"/>
              </a:ext>
            </a:extLst>
          </p:cNvPr>
          <p:cNvSpPr txBox="1"/>
          <p:nvPr/>
        </p:nvSpPr>
        <p:spPr>
          <a:xfrm>
            <a:off x="5822221" y="4722114"/>
            <a:ext cx="102931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a:t>
            </a:r>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7" name="TextBox 76">
            <a:extLst>
              <a:ext uri="{FF2B5EF4-FFF2-40B4-BE49-F238E27FC236}">
                <a16:creationId xmlns:a16="http://schemas.microsoft.com/office/drawing/2014/main" id="{69171098-4680-4F91-8210-0CFBAEEB4D05}"/>
              </a:ext>
            </a:extLst>
          </p:cNvPr>
          <p:cNvSpPr txBox="1"/>
          <p:nvPr/>
        </p:nvSpPr>
        <p:spPr>
          <a:xfrm>
            <a:off x="5822221" y="5480621"/>
            <a:ext cx="102931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E</a:t>
            </a:r>
            <a:r>
              <a:rPr kumimoji="1" lang="ja-JP" altLang="en-US" sz="1400" dirty="0">
                <a:solidFill>
                  <a:schemeClr val="tx1"/>
                </a:solidFill>
                <a:latin typeface="Meiryo UI" panose="020B0604030504040204" pitchFamily="50" charset="-128"/>
                <a:ea typeface="Meiryo UI" panose="020B0604030504040204" pitchFamily="50" charset="-128"/>
              </a:rPr>
              <a:t>社</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79" name="Straight Connector 78">
            <a:extLst>
              <a:ext uri="{FF2B5EF4-FFF2-40B4-BE49-F238E27FC236}">
                <a16:creationId xmlns:a16="http://schemas.microsoft.com/office/drawing/2014/main" id="{ACAD1074-639A-42B7-ACD8-F0EBF14BDF10}"/>
              </a:ext>
            </a:extLst>
          </p:cNvPr>
          <p:cNvCxnSpPr>
            <a:cxnSpLocks/>
          </p:cNvCxnSpPr>
          <p:nvPr/>
        </p:nvCxnSpPr>
        <p:spPr>
          <a:xfrm>
            <a:off x="8177615" y="3560891"/>
            <a:ext cx="1715526"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9382E364-8965-4582-B5DB-4C1FC7B84396}"/>
              </a:ext>
            </a:extLst>
          </p:cNvPr>
          <p:cNvSpPr/>
          <p:nvPr/>
        </p:nvSpPr>
        <p:spPr>
          <a:xfrm>
            <a:off x="6946244" y="3182754"/>
            <a:ext cx="114686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消費量</a:t>
            </a:r>
            <a:r>
              <a:rPr kumimoji="1" lang="ja-JP" altLang="en-US" sz="1000" b="1" dirty="0">
                <a:latin typeface="Meiryo UI" panose="020B0604030504040204" pitchFamily="50" charset="-128"/>
                <a:ea typeface="Meiryo UI" panose="020B0604030504040204" pitchFamily="50" charset="-128"/>
              </a:rPr>
              <a:t>（Ｘ年）</a:t>
            </a:r>
            <a:endParaRPr kumimoji="1" lang="en-US" altLang="ja-JP" sz="1000" b="1" dirty="0" err="1">
              <a:latin typeface="Meiryo UI" panose="020B0604030504040204" pitchFamily="50" charset="-128"/>
              <a:ea typeface="Meiryo UI" panose="020B0604030504040204" pitchFamily="50" charset="-128"/>
            </a:endParaRPr>
          </a:p>
        </p:txBody>
      </p:sp>
      <p:cxnSp>
        <p:nvCxnSpPr>
          <p:cNvPr id="23" name="Straight Connector 22">
            <a:extLst>
              <a:ext uri="{FF2B5EF4-FFF2-40B4-BE49-F238E27FC236}">
                <a16:creationId xmlns:a16="http://schemas.microsoft.com/office/drawing/2014/main" id="{0111B23C-7AC1-44DE-B0AC-10DCB55564DD}"/>
              </a:ext>
            </a:extLst>
          </p:cNvPr>
          <p:cNvCxnSpPr>
            <a:cxnSpLocks/>
          </p:cNvCxnSpPr>
          <p:nvPr/>
        </p:nvCxnSpPr>
        <p:spPr>
          <a:xfrm>
            <a:off x="5009338" y="3560891"/>
            <a:ext cx="75162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9317AA9-5800-4895-BB9F-439450A508BD}"/>
              </a:ext>
            </a:extLst>
          </p:cNvPr>
          <p:cNvSpPr txBox="1"/>
          <p:nvPr/>
        </p:nvSpPr>
        <p:spPr>
          <a:xfrm>
            <a:off x="5009338" y="3182642"/>
            <a:ext cx="751627"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需要家</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40" name="TextBox 39">
            <a:extLst>
              <a:ext uri="{FF2B5EF4-FFF2-40B4-BE49-F238E27FC236}">
                <a16:creationId xmlns:a16="http://schemas.microsoft.com/office/drawing/2014/main" id="{BC7A7012-305F-48C5-BCA1-F60B6131E60C}"/>
              </a:ext>
            </a:extLst>
          </p:cNvPr>
          <p:cNvSpPr txBox="1"/>
          <p:nvPr/>
        </p:nvSpPr>
        <p:spPr>
          <a:xfrm>
            <a:off x="5006134" y="3578419"/>
            <a:ext cx="751627" cy="103297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Ｘ業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1" name="TextBox 40">
            <a:extLst>
              <a:ext uri="{FF2B5EF4-FFF2-40B4-BE49-F238E27FC236}">
                <a16:creationId xmlns:a16="http://schemas.microsoft.com/office/drawing/2014/main" id="{5776F995-53F3-414D-AC62-D4C862C767AD}"/>
              </a:ext>
            </a:extLst>
          </p:cNvPr>
          <p:cNvSpPr txBox="1"/>
          <p:nvPr/>
        </p:nvSpPr>
        <p:spPr>
          <a:xfrm>
            <a:off x="5006134" y="4722114"/>
            <a:ext cx="751627" cy="659235"/>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Ｙ業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42" name="TextBox 41">
            <a:extLst>
              <a:ext uri="{FF2B5EF4-FFF2-40B4-BE49-F238E27FC236}">
                <a16:creationId xmlns:a16="http://schemas.microsoft.com/office/drawing/2014/main" id="{5B31C5FF-806B-4705-9F34-ECA9741427D4}"/>
              </a:ext>
            </a:extLst>
          </p:cNvPr>
          <p:cNvSpPr txBox="1"/>
          <p:nvPr/>
        </p:nvSpPr>
        <p:spPr>
          <a:xfrm>
            <a:off x="5006134" y="5480621"/>
            <a:ext cx="751627" cy="375231"/>
          </a:xfrm>
          <a:prstGeom prst="rect">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Ｚ業</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74" name="TextBox 73">
            <a:extLst>
              <a:ext uri="{FF2B5EF4-FFF2-40B4-BE49-F238E27FC236}">
                <a16:creationId xmlns:a16="http://schemas.microsoft.com/office/drawing/2014/main" id="{A7C24335-C4B4-43AF-9BEB-0DA657B494E9}"/>
              </a:ext>
            </a:extLst>
          </p:cNvPr>
          <p:cNvSpPr txBox="1"/>
          <p:nvPr/>
        </p:nvSpPr>
        <p:spPr>
          <a:xfrm>
            <a:off x="5846237" y="3182642"/>
            <a:ext cx="1116000" cy="425268"/>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400" b="1" dirty="0">
                <a:solidFill>
                  <a:schemeClr val="tx1"/>
                </a:solidFill>
                <a:latin typeface="Meiryo UI" panose="020B0604030504040204" pitchFamily="50" charset="-128"/>
                <a:ea typeface="Meiryo UI" panose="020B0604030504040204" pitchFamily="50" charset="-128"/>
              </a:rPr>
              <a:t>主なプレーヤー</a:t>
            </a:r>
            <a:endParaRPr kumimoji="1" lang="en-US" sz="1400" b="1" dirty="0" err="1">
              <a:solidFill>
                <a:schemeClr val="tx1"/>
              </a:solidFill>
              <a:latin typeface="Meiryo UI" panose="020B0604030504040204" pitchFamily="50" charset="-128"/>
              <a:ea typeface="Meiryo UI" panose="020B0604030504040204" pitchFamily="50" charset="-128"/>
            </a:endParaRPr>
          </a:p>
        </p:txBody>
      </p:sp>
      <p:sp>
        <p:nvSpPr>
          <p:cNvPr id="80" name="Rectangle 79">
            <a:extLst>
              <a:ext uri="{FF2B5EF4-FFF2-40B4-BE49-F238E27FC236}">
                <a16:creationId xmlns:a16="http://schemas.microsoft.com/office/drawing/2014/main" id="{4A2C3DFD-84CC-44A7-B7CC-E48BD70536E2}"/>
              </a:ext>
            </a:extLst>
          </p:cNvPr>
          <p:cNvSpPr/>
          <p:nvPr/>
        </p:nvSpPr>
        <p:spPr>
          <a:xfrm>
            <a:off x="8347736" y="3182754"/>
            <a:ext cx="760396"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課題</a:t>
            </a:r>
            <a:endParaRPr kumimoji="1" lang="en-US" altLang="ja-JP" sz="1400" b="1" dirty="0" err="1">
              <a:latin typeface="Meiryo UI" panose="020B0604030504040204" pitchFamily="50" charset="-128"/>
              <a:ea typeface="Meiryo UI" panose="020B0604030504040204" pitchFamily="50" charset="-128"/>
            </a:endParaRPr>
          </a:p>
        </p:txBody>
      </p:sp>
      <p:sp>
        <p:nvSpPr>
          <p:cNvPr id="81" name="TextBox 80">
            <a:extLst>
              <a:ext uri="{FF2B5EF4-FFF2-40B4-BE49-F238E27FC236}">
                <a16:creationId xmlns:a16="http://schemas.microsoft.com/office/drawing/2014/main" id="{C4B8A844-9A8A-41B7-83AA-8FB570E013A3}"/>
              </a:ext>
            </a:extLst>
          </p:cNvPr>
          <p:cNvSpPr txBox="1"/>
          <p:nvPr/>
        </p:nvSpPr>
        <p:spPr>
          <a:xfrm>
            <a:off x="8177615" y="3578420"/>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82" name="TextBox 81">
            <a:extLst>
              <a:ext uri="{FF2B5EF4-FFF2-40B4-BE49-F238E27FC236}">
                <a16:creationId xmlns:a16="http://schemas.microsoft.com/office/drawing/2014/main" id="{BCC3F790-D788-4416-A2D4-41A517634A44}"/>
              </a:ext>
            </a:extLst>
          </p:cNvPr>
          <p:cNvSpPr txBox="1"/>
          <p:nvPr/>
        </p:nvSpPr>
        <p:spPr>
          <a:xfrm>
            <a:off x="8177615" y="4722114"/>
            <a:ext cx="1715526" cy="57676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48" name="TextBox 47" descr="ｔ">
            <a:extLst>
              <a:ext uri="{FF2B5EF4-FFF2-40B4-BE49-F238E27FC236}">
                <a16:creationId xmlns:a16="http://schemas.microsoft.com/office/drawing/2014/main" id="{A4CE0991-B734-45FB-AEC5-9208BF4974B7}"/>
              </a:ext>
            </a:extLst>
          </p:cNvPr>
          <p:cNvSpPr txBox="1"/>
          <p:nvPr/>
        </p:nvSpPr>
        <p:spPr>
          <a:xfrm>
            <a:off x="10031787" y="3589306"/>
            <a:ext cx="1728000" cy="42141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182563" lvl="1" indent="-182563">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sp>
        <p:nvSpPr>
          <p:cNvPr id="39" name="Rectangle 38">
            <a:extLst>
              <a:ext uri="{FF2B5EF4-FFF2-40B4-BE49-F238E27FC236}">
                <a16:creationId xmlns:a16="http://schemas.microsoft.com/office/drawing/2014/main" id="{1A118018-1451-4E63-A723-1528CB511CAE}"/>
              </a:ext>
            </a:extLst>
          </p:cNvPr>
          <p:cNvSpPr/>
          <p:nvPr/>
        </p:nvSpPr>
        <p:spPr>
          <a:xfrm>
            <a:off x="10064591" y="3182754"/>
            <a:ext cx="1646905" cy="425045"/>
          </a:xfrm>
          <a:prstGeom prst="rect">
            <a:avLst/>
          </a:prstGeom>
        </p:spPr>
        <p:txBody>
          <a:bodyPr wrap="none" lIns="36000" rIns="0" anchor="b">
            <a:noAutofit/>
          </a:bodyPr>
          <a:lstStyle/>
          <a:p>
            <a:r>
              <a:rPr kumimoji="1" lang="ja-JP" altLang="en-US" sz="1400" b="1" dirty="0">
                <a:latin typeface="Meiryo UI" panose="020B0604030504040204" pitchFamily="50" charset="-128"/>
                <a:ea typeface="Meiryo UI" panose="020B0604030504040204" pitchFamily="50" charset="-128"/>
              </a:rPr>
              <a:t>想定ニーズ</a:t>
            </a:r>
            <a:endParaRPr kumimoji="1" lang="en-US" altLang="ja-JP" sz="1400" b="1" dirty="0" err="1">
              <a:latin typeface="Meiryo UI" panose="020B0604030504040204" pitchFamily="50" charset="-128"/>
              <a:ea typeface="Meiryo UI" panose="020B0604030504040204" pitchFamily="50" charset="-128"/>
            </a:endParaRPr>
          </a:p>
        </p:txBody>
      </p:sp>
      <p:cxnSp>
        <p:nvCxnSpPr>
          <p:cNvPr id="85" name="Straight Connector 84">
            <a:extLst>
              <a:ext uri="{FF2B5EF4-FFF2-40B4-BE49-F238E27FC236}">
                <a16:creationId xmlns:a16="http://schemas.microsoft.com/office/drawing/2014/main" id="{078C122F-E47E-40D7-A759-7DF16B77C419}"/>
              </a:ext>
            </a:extLst>
          </p:cNvPr>
          <p:cNvCxnSpPr>
            <a:cxnSpLocks/>
          </p:cNvCxnSpPr>
          <p:nvPr/>
        </p:nvCxnSpPr>
        <p:spPr>
          <a:xfrm>
            <a:off x="9965358" y="3560891"/>
            <a:ext cx="164690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F8603C3D-8D56-4A59-9CBA-68DED01BFAFC}"/>
              </a:ext>
            </a:extLst>
          </p:cNvPr>
          <p:cNvSpPr txBox="1"/>
          <p:nvPr/>
        </p:nvSpPr>
        <p:spPr>
          <a:xfrm>
            <a:off x="8177615" y="5480621"/>
            <a:ext cx="1715526" cy="37523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182563" lvl="1" indent="-182563">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89" name="Straight Connector 88">
            <a:extLst>
              <a:ext uri="{FF2B5EF4-FFF2-40B4-BE49-F238E27FC236}">
                <a16:creationId xmlns:a16="http://schemas.microsoft.com/office/drawing/2014/main" id="{9AA98539-3B65-4213-A262-9630C30DAB5E}"/>
              </a:ext>
            </a:extLst>
          </p:cNvPr>
          <p:cNvCxnSpPr/>
          <p:nvPr/>
        </p:nvCxnSpPr>
        <p:spPr>
          <a:xfrm>
            <a:off x="4985411" y="4689060"/>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C88C52AE-7494-4624-9917-F2D51A012BE5}"/>
              </a:ext>
            </a:extLst>
          </p:cNvPr>
          <p:cNvCxnSpPr/>
          <p:nvPr/>
        </p:nvCxnSpPr>
        <p:spPr>
          <a:xfrm>
            <a:off x="4985411" y="5428369"/>
            <a:ext cx="6587619"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38" name="Rectangle 137" descr="ｔ">
            <a:extLst>
              <a:ext uri="{FF2B5EF4-FFF2-40B4-BE49-F238E27FC236}">
                <a16:creationId xmlns:a16="http://schemas.microsoft.com/office/drawing/2014/main" id="{B1BCCDEB-66B1-4174-BDF0-1520ED88A72F}"/>
              </a:ext>
            </a:extLst>
          </p:cNvPr>
          <p:cNvSpPr/>
          <p:nvPr/>
        </p:nvSpPr>
        <p:spPr>
          <a:xfrm>
            <a:off x="4990046" y="2294620"/>
            <a:ext cx="6582984"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88900" indent="-88900"/>
            <a:r>
              <a:rPr kumimoji="1" lang="ja-JP" altLang="en-US" sz="1400" b="1" dirty="0">
                <a:solidFill>
                  <a:schemeClr val="tx1"/>
                </a:solidFill>
                <a:latin typeface="Meiryo UI" panose="020B0604030504040204" pitchFamily="50" charset="-128"/>
                <a:ea typeface="Meiryo UI" panose="020B0604030504040204" pitchFamily="50" charset="-128"/>
              </a:rPr>
              <a:t>市場概要と目標とするシェア・時期</a:t>
            </a:r>
            <a:endParaRPr kumimoji="1" lang="en-US" altLang="ja-JP" sz="1400" b="1"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Trebuchet MS" panose="020B0603020202020204" pitchFamily="34" charset="0"/>
                <a:ea typeface="Meiryo UI" panose="020B0604030504040204" pitchFamily="50" charset="-128"/>
              </a:rPr>
              <a:t>・・・・</a:t>
            </a:r>
            <a:endParaRPr kumimoji="1" lang="en-US" altLang="ja-JP" sz="1400" dirty="0">
              <a:solidFill>
                <a:schemeClr val="tx1"/>
              </a:solidFill>
              <a:latin typeface="Trebuchet MS" panose="020B0603020202020204" pitchFamily="34" charset="0"/>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1043928" y="6356074"/>
            <a:ext cx="3312000"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1" name="TextBox 140" descr="ｔ">
            <a:extLst>
              <a:ext uri="{FF2B5EF4-FFF2-40B4-BE49-F238E27FC236}">
                <a16:creationId xmlns:a16="http://schemas.microsoft.com/office/drawing/2014/main" id="{C19270C4-CA9A-4894-A8A8-FEC99D892D43}"/>
              </a:ext>
            </a:extLst>
          </p:cNvPr>
          <p:cNvSpPr txBox="1"/>
          <p:nvPr/>
        </p:nvSpPr>
        <p:spPr>
          <a:xfrm>
            <a:off x="331532" y="4542152"/>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軸①</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sp>
        <p:nvSpPr>
          <p:cNvPr id="142" name="TextBox 141">
            <a:extLst>
              <a:ext uri="{FF2B5EF4-FFF2-40B4-BE49-F238E27FC236}">
                <a16:creationId xmlns:a16="http://schemas.microsoft.com/office/drawing/2014/main" id="{572B4234-6BE9-4F8D-A182-580701F20CD1}"/>
              </a:ext>
            </a:extLst>
          </p:cNvPr>
          <p:cNvSpPr txBox="1"/>
          <p:nvPr/>
        </p:nvSpPr>
        <p:spPr>
          <a:xfrm>
            <a:off x="2399664" y="6490822"/>
            <a:ext cx="591273"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5"/>
                </a:solidFill>
                <a:latin typeface="Meiryo UI" panose="020B0604030504040204" pitchFamily="50" charset="-128"/>
                <a:ea typeface="Meiryo UI" panose="020B0604030504040204" pitchFamily="50" charset="-128"/>
              </a:rPr>
              <a:t>軸②</a:t>
            </a:r>
            <a:endParaRPr kumimoji="1" lang="en-US" sz="1200" dirty="0">
              <a:solidFill>
                <a:schemeClr val="accent5"/>
              </a:solidFill>
              <a:latin typeface="Meiryo UI" panose="020B0604030504040204" pitchFamily="50" charset="-128"/>
              <a:ea typeface="Meiryo UI" panose="020B0604030504040204" pitchFamily="50" charset="-128"/>
            </a:endParaRPr>
          </a:p>
        </p:txBody>
      </p:sp>
      <p:cxnSp>
        <p:nvCxnSpPr>
          <p:cNvPr id="150" name="Straight Connector 149">
            <a:extLst>
              <a:ext uri="{FF2B5EF4-FFF2-40B4-BE49-F238E27FC236}">
                <a16:creationId xmlns:a16="http://schemas.microsoft.com/office/drawing/2014/main" id="{0D3D112C-A891-4DF3-BA2C-5FECCE1F1955}"/>
              </a:ext>
            </a:extLst>
          </p:cNvPr>
          <p:cNvCxnSpPr>
            <a:cxnSpLocks/>
          </p:cNvCxnSpPr>
          <p:nvPr/>
        </p:nvCxnSpPr>
        <p:spPr>
          <a:xfrm rot="10800000" flipH="1">
            <a:off x="4822874" y="1725015"/>
            <a:ext cx="0" cy="4498768"/>
          </a:xfrm>
          <a:prstGeom prst="line">
            <a:avLst/>
          </a:prstGeom>
          <a:ln w="9525"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E2FEA3BB-75C7-43E7-BF59-1E9D8AB2D9F5}"/>
              </a:ext>
            </a:extLst>
          </p:cNvPr>
          <p:cNvSpPr txBox="1"/>
          <p:nvPr/>
        </p:nvSpPr>
        <p:spPr>
          <a:xfrm>
            <a:off x="507931" y="2306611"/>
            <a:ext cx="4068000" cy="37272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のため、</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に注力</a:t>
            </a:r>
            <a:endParaRPr kumimoji="1" lang="en-US" sz="1400" dirty="0" err="1">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3336996" y="3086410"/>
            <a:ext cx="788638" cy="73303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1235275" y="3066458"/>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317545" y="5408649"/>
            <a:ext cx="719469" cy="65780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500674" y="4987750"/>
            <a:ext cx="316617" cy="27804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368299" y="4827274"/>
            <a:ext cx="788638" cy="64303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543528" y="3890372"/>
            <a:ext cx="372796" cy="35409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1043928" y="3044074"/>
            <a:ext cx="0" cy="331200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3251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1043928" y="4691733"/>
            <a:ext cx="3312000"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454864" y="5605850"/>
            <a:ext cx="607043" cy="465153"/>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1303719" y="3717667"/>
            <a:ext cx="647460" cy="572404"/>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465836" y="5288621"/>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450770" y="4375197"/>
            <a:ext cx="314776" cy="316379"/>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en-US" sz="1200" dirty="0">
              <a:solidFill>
                <a:schemeClr val="tx1"/>
              </a:solidFill>
              <a:latin typeface="Meiryo UI" panose="020B0604030504040204" pitchFamily="50" charset="-128"/>
              <a:ea typeface="Meiryo UI" panose="020B0604030504040204" pitchFamily="50" charset="-128"/>
            </a:endParaRPr>
          </a:p>
        </p:txBody>
      </p:sp>
      <p:cxnSp>
        <p:nvCxnSpPr>
          <p:cNvPr id="8" name="Straight Connector 7">
            <a:extLst>
              <a:ext uri="{FF2B5EF4-FFF2-40B4-BE49-F238E27FC236}">
                <a16:creationId xmlns:a16="http://schemas.microsoft.com/office/drawing/2014/main" id="{AC59AC8F-A841-452A-B09D-A5E157A383E0}"/>
              </a:ext>
            </a:extLst>
          </p:cNvPr>
          <p:cNvCxnSpPr/>
          <p:nvPr/>
        </p:nvCxnSpPr>
        <p:spPr>
          <a:xfrm>
            <a:off x="5006134" y="2294620"/>
            <a:ext cx="0" cy="931565"/>
          </a:xfrm>
          <a:prstGeom prst="line">
            <a:avLst/>
          </a:prstGeom>
          <a:ln w="2857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2147928" y="3044074"/>
            <a:ext cx="0" cy="331200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itle 1">
            <a:extLst>
              <a:ext uri="{FF2B5EF4-FFF2-40B4-BE49-F238E27FC236}">
                <a16:creationId xmlns:a16="http://schemas.microsoft.com/office/drawing/2014/main" id="{0F6160E4-95D5-4355-9C95-26DDDC29BC88}"/>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2</a:t>
            </a:r>
            <a:r>
              <a:rPr kumimoji="1" lang="ja-JP" altLang="en-US" sz="2000" dirty="0"/>
              <a:t>）市場のセグメント・ターゲット</a:t>
            </a:r>
            <a:endParaRPr kumimoji="1" lang="en-US" sz="2000" dirty="0"/>
          </a:p>
        </p:txBody>
      </p:sp>
      <p:sp>
        <p:nvSpPr>
          <p:cNvPr id="71" name="Title 1">
            <a:extLst>
              <a:ext uri="{FF2B5EF4-FFF2-40B4-BE49-F238E27FC236}">
                <a16:creationId xmlns:a16="http://schemas.microsoft.com/office/drawing/2014/main" id="{933F9965-6C21-4661-84CE-6317255F6561}"/>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○○市場のうち</a:t>
            </a:r>
            <a:r>
              <a:rPr kumimoji="1" lang="en-US" altLang="ja-JP" dirty="0">
                <a:solidFill>
                  <a:schemeClr val="tx1"/>
                </a:solidFill>
              </a:rPr>
              <a:t>XX</a:t>
            </a:r>
            <a:r>
              <a:rPr kumimoji="1" lang="ja-JP" altLang="en-US" dirty="0">
                <a:solidFill>
                  <a:schemeClr val="tx1"/>
                </a:solidFill>
              </a:rPr>
              <a:t>をターゲットとして想定</a:t>
            </a:r>
            <a:endParaRPr kumimoji="1" lang="en-US" dirty="0">
              <a:solidFill>
                <a:schemeClr val="tx1"/>
              </a:solidFill>
            </a:endParaRPr>
          </a:p>
        </p:txBody>
      </p:sp>
      <p:cxnSp>
        <p:nvCxnSpPr>
          <p:cNvPr id="72" name="直線コネクタ 71">
            <a:extLst>
              <a:ext uri="{FF2B5EF4-FFF2-40B4-BE49-F238E27FC236}">
                <a16:creationId xmlns:a16="http://schemas.microsoft.com/office/drawing/2014/main" id="{F96DFFAD-140B-4D96-9ACD-35D511F218A5}"/>
              </a:ext>
            </a:extLst>
          </p:cNvPr>
          <p:cNvCxnSpPr>
            <a:cxnSpLocks/>
          </p:cNvCxnSpPr>
          <p:nvPr/>
        </p:nvCxnSpPr>
        <p:spPr>
          <a:xfrm flipV="1">
            <a:off x="156000" y="1104900"/>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140" descr="ｔ">
            <a:extLst>
              <a:ext uri="{FF2B5EF4-FFF2-40B4-BE49-F238E27FC236}">
                <a16:creationId xmlns:a16="http://schemas.microsoft.com/office/drawing/2014/main" id="{C19270C4-CA9A-4894-A8A8-FEC99D892D43}"/>
              </a:ext>
            </a:extLst>
          </p:cNvPr>
          <p:cNvSpPr txBox="1"/>
          <p:nvPr/>
        </p:nvSpPr>
        <p:spPr>
          <a:xfrm>
            <a:off x="1559304" y="2810706"/>
            <a:ext cx="792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0" rIns="91440" bIns="45720" numCol="1" spcCol="0" rtlCol="0" fromWordArt="0" anchor="t" anchorCtr="0" forceAA="0" compatLnSpc="1">
            <a:prstTxWarp prst="textNoShape">
              <a:avLst/>
            </a:prstTxWarp>
            <a:noAutofit/>
          </a:bodyPr>
          <a:lstStyle/>
          <a:p>
            <a:r>
              <a:rPr kumimoji="1" lang="ja-JP" altLang="en-US" sz="1200" dirty="0">
                <a:solidFill>
                  <a:schemeClr val="accent5"/>
                </a:solidFill>
                <a:latin typeface="Meiryo UI" panose="020B0604030504040204" pitchFamily="50" charset="-128"/>
                <a:ea typeface="Meiryo UI" panose="020B0604030504040204" pitchFamily="50" charset="-128"/>
              </a:rPr>
              <a:t>（○○市場のセグメンテーション）</a:t>
            </a:r>
            <a:endParaRPr kumimoji="1" lang="en-US" altLang="ja-JP" sz="1200" dirty="0">
              <a:solidFill>
                <a:schemeClr val="accent5"/>
              </a:solidFill>
              <a:latin typeface="Meiryo UI" panose="020B0604030504040204" pitchFamily="50" charset="-128"/>
              <a:ea typeface="Meiryo UI" panose="020B0604030504040204" pitchFamily="50" charset="-128"/>
            </a:endParaRPr>
          </a:p>
        </p:txBody>
      </p:sp>
      <p:cxnSp>
        <p:nvCxnSpPr>
          <p:cNvPr id="3" name="直線矢印コネクタ 2"/>
          <p:cNvCxnSpPr>
            <a:stCxn id="136" idx="3"/>
            <a:endCxn id="138" idx="1"/>
          </p:cNvCxnSpPr>
          <p:nvPr/>
        </p:nvCxnSpPr>
        <p:spPr>
          <a:xfrm flipV="1">
            <a:off x="4346780" y="2760403"/>
            <a:ext cx="643266" cy="109449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46339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721A6FE-6E09-4F47-9E18-36FD0B441BDA}"/>
              </a:ext>
            </a:extLst>
          </p:cNvPr>
          <p:cNvGrpSpPr/>
          <p:nvPr/>
        </p:nvGrpSpPr>
        <p:grpSpPr>
          <a:xfrm>
            <a:off x="565017" y="2209194"/>
            <a:ext cx="2304000" cy="216000"/>
            <a:chOff x="1569496" y="1733612"/>
            <a:chExt cx="3600000" cy="368144"/>
          </a:xfrm>
        </p:grpSpPr>
        <p:cxnSp>
          <p:nvCxnSpPr>
            <p:cNvPr id="11" name="Straight Connector 10">
              <a:extLst>
                <a:ext uri="{FF2B5EF4-FFF2-40B4-BE49-F238E27FC236}">
                  <a16:creationId xmlns:a16="http://schemas.microsoft.com/office/drawing/2014/main" id="{7BE5301E-3390-4DFB-A8DF-03A64A658521}"/>
                </a:ext>
              </a:extLst>
            </p:cNvPr>
            <p:cNvCxnSpPr>
              <a:cxnSpLocks/>
            </p:cNvCxnSpPr>
            <p:nvPr/>
          </p:nvCxnSpPr>
          <p:spPr>
            <a:xfrm>
              <a:off x="1569496" y="2101756"/>
              <a:ext cx="360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E208C3B-C37B-4F19-98CC-05E817FA0124}"/>
                </a:ext>
              </a:extLst>
            </p:cNvPr>
            <p:cNvSpPr txBox="1"/>
            <p:nvPr/>
          </p:nvSpPr>
          <p:spPr>
            <a:xfrm>
              <a:off x="1569496" y="1733612"/>
              <a:ext cx="3600000"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社会・顧客に対する提供価値</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grpSp>
      <p:cxnSp>
        <p:nvCxnSpPr>
          <p:cNvPr id="8" name="Straight Connector 7">
            <a:extLst>
              <a:ext uri="{FF2B5EF4-FFF2-40B4-BE49-F238E27FC236}">
                <a16:creationId xmlns:a16="http://schemas.microsoft.com/office/drawing/2014/main" id="{0D4D307E-34A6-4D93-A1AA-1F1C4D326BCD}"/>
              </a:ext>
            </a:extLst>
          </p:cNvPr>
          <p:cNvCxnSpPr>
            <a:cxnSpLocks/>
          </p:cNvCxnSpPr>
          <p:nvPr/>
        </p:nvCxnSpPr>
        <p:spPr>
          <a:xfrm>
            <a:off x="3201550" y="2425194"/>
            <a:ext cx="85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833911C-AB56-4A49-B018-A87E7B49EE2F}"/>
              </a:ext>
            </a:extLst>
          </p:cNvPr>
          <p:cNvSpPr txBox="1"/>
          <p:nvPr/>
        </p:nvSpPr>
        <p:spPr>
          <a:xfrm>
            <a:off x="3201548" y="2099462"/>
            <a:ext cx="7566425" cy="37120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2"/>
                </a:solidFill>
                <a:latin typeface="Meiryo UI" panose="020B0604030504040204" pitchFamily="50" charset="-128"/>
                <a:ea typeface="Meiryo UI" panose="020B0604030504040204" pitchFamily="50" charset="-128"/>
              </a:rPr>
              <a:t>ビジネスモデルの概要（製品、サービス、価値提供・収益化の方法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と研究開発計画の関係性</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5" name="TextBox 24">
            <a:extLst>
              <a:ext uri="{FF2B5EF4-FFF2-40B4-BE49-F238E27FC236}">
                <a16:creationId xmlns:a16="http://schemas.microsoft.com/office/drawing/2014/main" id="{B2EFE21E-73DE-4D2E-896A-A26F9CF0ECB2}"/>
              </a:ext>
            </a:extLst>
          </p:cNvPr>
          <p:cNvSpPr txBox="1"/>
          <p:nvPr/>
        </p:nvSpPr>
        <p:spPr>
          <a:xfrm>
            <a:off x="565017" y="2507569"/>
            <a:ext cx="2304000" cy="4024446"/>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err="1">
                <a:solidFill>
                  <a:schemeClr val="tx1"/>
                </a:solidFill>
                <a:latin typeface="Trebuchet MS" panose="020B0603020202020204" pitchFamily="34" charset="0"/>
                <a:ea typeface="Meiryo UI" panose="020B0604030504040204" pitchFamily="50" charset="-128"/>
              </a:rPr>
              <a:t>XXXX</a:t>
            </a:r>
            <a:endParaRPr kumimoji="1" lang="en-US" altLang="ja-JP" sz="1400" dirty="0">
              <a:solidFill>
                <a:schemeClr val="tx1"/>
              </a:solidFill>
              <a:latin typeface="Trebuchet MS" panose="020B0603020202020204" pitchFamily="34" charset="0"/>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Trebuchet MS" panose="020B0603020202020204" pitchFamily="34" charset="0"/>
                <a:ea typeface="Meiryo UI" panose="020B0604030504040204" pitchFamily="50" charset="-128"/>
              </a:rPr>
              <a:t>XXXX</a:t>
            </a:r>
          </a:p>
        </p:txBody>
      </p:sp>
      <p:cxnSp>
        <p:nvCxnSpPr>
          <p:cNvPr id="26" name="Straight Connector 25">
            <a:extLst>
              <a:ext uri="{FF2B5EF4-FFF2-40B4-BE49-F238E27FC236}">
                <a16:creationId xmlns:a16="http://schemas.microsoft.com/office/drawing/2014/main" id="{0E0111BA-C169-4921-85E8-073D575753D4}"/>
              </a:ext>
            </a:extLst>
          </p:cNvPr>
          <p:cNvCxnSpPr>
            <a:cxnSpLocks/>
          </p:cNvCxnSpPr>
          <p:nvPr/>
        </p:nvCxnSpPr>
        <p:spPr>
          <a:xfrm>
            <a:off x="3042792" y="2392748"/>
            <a:ext cx="0" cy="417600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AF2566C1-AB41-4008-BC84-02C9B81CA31C}"/>
              </a:ext>
            </a:extLst>
          </p:cNvPr>
          <p:cNvGrpSpPr/>
          <p:nvPr/>
        </p:nvGrpSpPr>
        <p:grpSpPr>
          <a:xfrm>
            <a:off x="2934792" y="4464559"/>
            <a:ext cx="216000" cy="216000"/>
            <a:chOff x="5937564" y="3833745"/>
            <a:chExt cx="306171" cy="306910"/>
          </a:xfrm>
        </p:grpSpPr>
        <p:sp>
          <p:nvSpPr>
            <p:cNvPr id="28" name="Freeform 94">
              <a:extLst>
                <a:ext uri="{FF2B5EF4-FFF2-40B4-BE49-F238E27FC236}">
                  <a16:creationId xmlns:a16="http://schemas.microsoft.com/office/drawing/2014/main" id="{14BA1815-8268-41BF-A7B6-1F5DBB9B774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sp>
          <p:nvSpPr>
            <p:cNvPr id="29" name="Freeform 95">
              <a:extLst>
                <a:ext uri="{FF2B5EF4-FFF2-40B4-BE49-F238E27FC236}">
                  <a16:creationId xmlns:a16="http://schemas.microsoft.com/office/drawing/2014/main" id="{6655F357-3A3D-42BD-B2D3-627E779A9733}"/>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endParaRPr lang="en-US" dirty="0">
                <a:solidFill>
                  <a:srgbClr val="6E6F73"/>
                </a:solidFill>
                <a:latin typeface="Meiryo UI" panose="020B0604030504040204" pitchFamily="50" charset="-128"/>
                <a:ea typeface="Meiryo UI" panose="020B0604030504040204" pitchFamily="50" charset="-128"/>
              </a:endParaRPr>
            </a:p>
          </p:txBody>
        </p:sp>
      </p:grpSp>
      <p:sp>
        <p:nvSpPr>
          <p:cNvPr id="5" name="Rectangle 4">
            <a:extLst>
              <a:ext uri="{FF2B5EF4-FFF2-40B4-BE49-F238E27FC236}">
                <a16:creationId xmlns:a16="http://schemas.microsoft.com/office/drawing/2014/main" id="{22001F51-A144-45B4-91D9-7A97FB1146BA}"/>
              </a:ext>
            </a:extLst>
          </p:cNvPr>
          <p:cNvSpPr/>
          <p:nvPr/>
        </p:nvSpPr>
        <p:spPr>
          <a:xfrm>
            <a:off x="552615" y="1174643"/>
            <a:ext cx="11187675" cy="9086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社会・顧客に対する提供価値を改めて定量目標も用いながら具体的に記述し、それを実現するビジネスモデル（製品・サービス・収益化の方法）について記載（なお、ビジネスモデルの特徴として、独自性・新規性・有効性・実現可能性・継続性等を簡潔に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・先述の産業アーキテクチャの中で、どの機能に収益機会を見出して想定するビジネスモデルであるかについて記載。</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・併せて、当該ビジネスモデルの実現に、どのような研究開発が必要となるか（２．研究開発計画との関係性）を明記</a:t>
            </a:r>
            <a:endParaRPr lang="en-US" altLang="ja-JP" sz="1400" dirty="0">
              <a:solidFill>
                <a:schemeClr val="tx1"/>
              </a:solidFill>
              <a:latin typeface="Meiryo UI" panose="020B0604030504040204" pitchFamily="50" charset="-128"/>
              <a:ea typeface="Meiryo UI" panose="020B0604030504040204" pitchFamily="50" charset="-128"/>
            </a:endParaRPr>
          </a:p>
          <a:p>
            <a:endParaRPr lang="en-US" sz="1400" dirty="0">
              <a:solidFill>
                <a:schemeClr val="tx1"/>
              </a:solidFill>
              <a:latin typeface="Meiryo UI" panose="020B0604030504040204" pitchFamily="50" charset="-128"/>
              <a:ea typeface="Meiryo UI" panose="020B0604030504040204" pitchFamily="50" charset="-128"/>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en-US" altLang="ja-JP" sz="2000" dirty="0"/>
              <a:t>1. </a:t>
            </a:r>
            <a:r>
              <a:rPr lang="ja-JP" altLang="en-US" sz="2000" dirty="0"/>
              <a:t>事業戦略・事業計画／</a:t>
            </a:r>
            <a:r>
              <a:rPr kumimoji="1" lang="ja-JP" altLang="en-US" sz="2000" dirty="0"/>
              <a:t>（</a:t>
            </a:r>
            <a:r>
              <a:rPr kumimoji="1" lang="en-US" altLang="ja-JP" sz="2000" dirty="0"/>
              <a:t>3</a:t>
            </a:r>
            <a:r>
              <a:rPr kumimoji="1" lang="ja-JP" altLang="en-US" sz="2000" dirty="0"/>
              <a:t>）提供価値・ビジネスモデル</a:t>
            </a:r>
            <a:endParaRPr kumimoji="1" lang="en-US" sz="2000" dirty="0"/>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▲▲技術を用いて○○な製品・サービスを提供する事業を創出</a:t>
            </a:r>
            <a:r>
              <a:rPr kumimoji="1" lang="en-US" altLang="ja-JP" dirty="0">
                <a:solidFill>
                  <a:schemeClr val="tx1"/>
                </a:solidFill>
              </a:rPr>
              <a:t>/</a:t>
            </a:r>
            <a:r>
              <a:rPr kumimoji="1" lang="ja-JP" altLang="en-US" dirty="0">
                <a:solidFill>
                  <a:schemeClr val="tx1"/>
                </a:solidFill>
              </a:rPr>
              <a:t>拡大</a:t>
            </a:r>
            <a:endParaRPr kumimoji="1" lang="en-US" dirty="0">
              <a:solidFill>
                <a:schemeClr val="tx1"/>
              </a:solidFill>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3">
            <a:extLst>
              <a:ext uri="{FF2B5EF4-FFF2-40B4-BE49-F238E27FC236}">
                <a16:creationId xmlns:a16="http://schemas.microsoft.com/office/drawing/2014/main" id="{5D6D5B87-C882-4C07-93D3-26888B8CBC36}"/>
              </a:ext>
            </a:extLst>
          </p:cNvPr>
          <p:cNvSpPr txBox="1"/>
          <p:nvPr/>
        </p:nvSpPr>
        <p:spPr>
          <a:xfrm>
            <a:off x="3404694" y="4013531"/>
            <a:ext cx="8364856" cy="127786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r>
              <a:rPr kumimoji="1" lang="ja-JP" altLang="en-US" sz="16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a:p>
            <a:pPr marL="0" lvl="2" indent="1074738">
              <a:spcBef>
                <a:spcPts val="600"/>
              </a:spcBef>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社会・顧客への価値を提供し、かつ、ビジネスとして回すための仕組みを記載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2" indent="1074738">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自社だけでなく、取引先を含めたサプライチェーン全体への波及効果についても記載</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252538" lvl="2" indent="-177800">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１）産業構造変化に対する認識で示した産業アーキテクチャのうち、どこに収益機会を見出して想定するビジネスモデルであるかについて記載。併せて、本ビジネスモデルにおいて後述の２．研究開発計画における取組の成果がどのような役割を果たしうるかという関係性が分かるように記載</a:t>
            </a:r>
          </a:p>
          <a:p>
            <a:pPr marL="0" lvl="2" algn="ctr">
              <a:spcBef>
                <a:spcPts val="600"/>
              </a:spcBef>
              <a:buClr>
                <a:schemeClr val="tx2"/>
              </a:buClr>
              <a:buSzPct val="100000"/>
            </a:pP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773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2001F51-A144-45B4-91D9-7A97FB1146BA}"/>
              </a:ext>
            </a:extLst>
          </p:cNvPr>
          <p:cNvSpPr/>
          <p:nvPr/>
        </p:nvSpPr>
        <p:spPr>
          <a:xfrm>
            <a:off x="425962" y="1145313"/>
            <a:ext cx="11555831" cy="1108871"/>
          </a:xfrm>
          <a:prstGeom prst="rect">
            <a:avLst/>
          </a:prstGeom>
          <a:solidFill>
            <a:schemeClr val="tx2">
              <a:lumMod val="40000"/>
              <a:lumOff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事業化</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に向けて、必要なルール形成</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標準化等</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方針・考え方を記載。（研究開発完了後に開始するのでは他国に後れをとる可能性が高いため、研究開発初期から先行して市場導入方法を検討しつつ、状況に応じて研究内容にアジャイルに反映されることが期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製品の価値が市場で受容される方法、競合他社との差異化を図る方法、自社の強みを客観的に示すための方法など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・国内外の動向、自社のルール形成（標準化等）に関する現状認識を踏まえ、本事業期間に実施する標準化戦略の考え方や具体的な取組内容を記載。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標準化以外の戦略で市場を創造・拡大する場合は、その方法を記載。</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7" name="Title 1">
            <a:extLst>
              <a:ext uri="{FF2B5EF4-FFF2-40B4-BE49-F238E27FC236}">
                <a16:creationId xmlns:a16="http://schemas.microsoft.com/office/drawing/2014/main" id="{4E8136C0-8C17-489E-92D3-CF5BC070A23C}"/>
              </a:ext>
            </a:extLst>
          </p:cNvPr>
          <p:cNvSpPr txBox="1">
            <a:spLocks/>
          </p:cNvSpPr>
          <p:nvPr/>
        </p:nvSpPr>
        <p:spPr>
          <a:xfrm>
            <a:off x="148857" y="171450"/>
            <a:ext cx="1093335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1. </a:t>
            </a:r>
            <a:r>
              <a:rPr kumimoji="0"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事業戦略・事業計画／</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a:t>
            </a:r>
            <a:r>
              <a:rPr kumimoji="1" lang="en-US" altLang="ja-JP"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3</a:t>
            </a:r>
            <a:r>
              <a:rPr kumimoji="1" lang="ja-JP" altLang="en-US" sz="2000" b="0" i="0" u="none" strike="noStrike" kern="1200" cap="none" spc="0" normalizeH="0" baseline="0" noProof="0" dirty="0">
                <a:ln>
                  <a:noFill/>
                </a:ln>
                <a:solidFill>
                  <a:srgbClr val="1F497D"/>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）提供価値・ビジネスモデル</a:t>
            </a:r>
            <a:r>
              <a:rPr kumimoji="1" lang="ja-JP" alt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（標準化の取組等）</a:t>
            </a:r>
            <a:endParaRPr kumimoji="1" lang="en-US" sz="2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sp>
        <p:nvSpPr>
          <p:cNvPr id="52" name="Title 1">
            <a:extLst>
              <a:ext uri="{FF2B5EF4-FFF2-40B4-BE49-F238E27FC236}">
                <a16:creationId xmlns:a16="http://schemas.microsoft.com/office/drawing/2014/main" id="{F83B2C84-BBBC-4895-8213-4714EBAC0B7B}"/>
              </a:ext>
            </a:extLst>
          </p:cNvPr>
          <p:cNvSpPr txBox="1">
            <a:spLocks/>
          </p:cNvSpPr>
          <p:nvPr/>
        </p:nvSpPr>
        <p:spPr>
          <a:xfrm>
            <a:off x="382731" y="610047"/>
            <a:ext cx="11246652"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市場導入（</a:t>
            </a:r>
            <a:r>
              <a:rPr kumimoji="1" lang="ja-JP" altLang="en-US" sz="24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事業化）</a:t>
            </a:r>
            <a:r>
              <a:rPr kumimoji="1" lang="ja-JP" altLang="en-US" sz="2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しシェアを獲得するために、ルール形成（標準化等）を</a:t>
            </a:r>
            <a:r>
              <a:rPr kumimoji="1" lang="ja-JP" altLang="en-US"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検討・実施</a:t>
            </a:r>
            <a:endParaRPr kumimoji="1" lang="en-US" altLang="ja-JP" sz="2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56" name="直線コネクタ 55">
            <a:extLst>
              <a:ext uri="{FF2B5EF4-FFF2-40B4-BE49-F238E27FC236}">
                <a16:creationId xmlns:a16="http://schemas.microsoft.com/office/drawing/2014/main" id="{6625D351-AE5A-46C9-BDEF-30E9CFDB03FC}"/>
              </a:ext>
            </a:extLst>
          </p:cNvPr>
          <p:cNvCxnSpPr>
            <a:cxnSpLocks/>
          </p:cNvCxnSpPr>
          <p:nvPr/>
        </p:nvCxnSpPr>
        <p:spPr>
          <a:xfrm flipV="1">
            <a:off x="156000" y="1068324"/>
            <a:ext cx="11880000" cy="0"/>
          </a:xfrm>
          <a:prstGeom prst="line">
            <a:avLst/>
          </a:prstGeom>
          <a:ln w="12700" cap="rnd">
            <a:solidFill>
              <a:schemeClr val="tx2"/>
            </a:solidFill>
            <a:prstDash val="solid"/>
            <a:round/>
          </a:ln>
        </p:spPr>
        <p:style>
          <a:lnRef idx="1">
            <a:schemeClr val="accent1"/>
          </a:lnRef>
          <a:fillRef idx="0">
            <a:schemeClr val="accent1"/>
          </a:fillRef>
          <a:effectRef idx="0">
            <a:schemeClr val="accent1"/>
          </a:effectRef>
          <a:fontRef idx="minor">
            <a:schemeClr val="tx1"/>
          </a:fontRef>
        </p:style>
      </p:cxnSp>
      <p:sp>
        <p:nvSpPr>
          <p:cNvPr id="23" name="ee4pHeader1">
            <a:extLst>
              <a:ext uri="{FF2B5EF4-FFF2-40B4-BE49-F238E27FC236}">
                <a16:creationId xmlns:a16="http://schemas.microsoft.com/office/drawing/2014/main" id="{5156BC56-25ED-4E3B-8BEA-97ED75FDE03E}"/>
              </a:ext>
            </a:extLst>
          </p:cNvPr>
          <p:cNvSpPr txBox="1"/>
          <p:nvPr/>
        </p:nvSpPr>
        <p:spPr>
          <a:xfrm>
            <a:off x="972794" y="5493199"/>
            <a:ext cx="5266644" cy="350369"/>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（例１）標準化戦略</a:t>
            </a:r>
            <a:endParaRPr kumimoji="0" lang="en-US" sz="1200" b="0" i="0"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endParaRPr>
          </a:p>
        </p:txBody>
      </p:sp>
      <p:sp>
        <p:nvSpPr>
          <p:cNvPr id="38" name="ee4pHeader1">
            <a:extLst>
              <a:ext uri="{FF2B5EF4-FFF2-40B4-BE49-F238E27FC236}">
                <a16:creationId xmlns:a16="http://schemas.microsoft.com/office/drawing/2014/main" id="{A94C9698-2651-4929-AE8B-216B3F41BA33}"/>
              </a:ext>
            </a:extLst>
          </p:cNvPr>
          <p:cNvSpPr txBox="1"/>
          <p:nvPr/>
        </p:nvSpPr>
        <p:spPr>
          <a:xfrm>
            <a:off x="5889191" y="5563416"/>
            <a:ext cx="4642858" cy="278800"/>
          </a:xfrm>
          <a:prstGeom prst="rect">
            <a:avLst/>
          </a:prstGeom>
          <a:noFill/>
          <a:ln cap="rnd">
            <a:noFill/>
          </a:ln>
        </p:spPr>
        <p:txBody>
          <a:bodyPr wrap="square" lIns="0" tIns="0" rIns="0" bIns="0" rtlCol="0" anchor="b" anchorCtr="0">
            <a:noAutofit/>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cs typeface="+mn-cs"/>
              </a:rPr>
              <a:t>（例２）</a:t>
            </a:r>
            <a:r>
              <a:rPr lang="ja-JP" altLang="en-US" sz="1200" dirty="0">
                <a:latin typeface="Trebuchet MS" panose="020B0603020202020204" pitchFamily="34" charset="0"/>
                <a:ea typeface="Meiryo UI" panose="020B0604030504040204" pitchFamily="50" charset="-128"/>
              </a:rPr>
              <a:t>知財戦略</a:t>
            </a:r>
            <a:endParaRPr kumimoji="0" lang="en-US" sz="1200" b="0" i="0" u="none" strike="noStrike" kern="1200" cap="none" spc="0" normalizeH="0" baseline="0" noProof="0" dirty="0">
              <a:ln>
                <a:noFill/>
              </a:ln>
              <a:effectLst/>
              <a:uLnTx/>
              <a:uFillTx/>
              <a:latin typeface="Trebuchet MS" panose="020B0603020202020204" pitchFamily="34" charset="0"/>
              <a:ea typeface="Meiryo UI" panose="020B0604030504040204" pitchFamily="50" charset="-128"/>
            </a:endParaRPr>
          </a:p>
        </p:txBody>
      </p:sp>
      <p:sp>
        <p:nvSpPr>
          <p:cNvPr id="49" name="Rectangle 43">
            <a:extLst>
              <a:ext uri="{FF2B5EF4-FFF2-40B4-BE49-F238E27FC236}">
                <a16:creationId xmlns:a16="http://schemas.microsoft.com/office/drawing/2014/main" id="{61FC2106-08AA-4DFE-A0D6-257ACAA4F702}"/>
              </a:ext>
            </a:extLst>
          </p:cNvPr>
          <p:cNvSpPr/>
          <p:nvPr/>
        </p:nvSpPr>
        <p:spPr>
          <a:xfrm>
            <a:off x="6038282" y="2688991"/>
            <a:ext cx="5723488" cy="230400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（国内外の標準化や規制の動向）</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（市場導入に向けた自社による標準化、知財、規制対応等に関する取組）</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539750" marR="0" lvl="1" indent="-2159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0"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endParaRPr kumimoji="0"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cxnSp>
        <p:nvCxnSpPr>
          <p:cNvPr id="53" name="Straight Connector 22">
            <a:extLst>
              <a:ext uri="{FF2B5EF4-FFF2-40B4-BE49-F238E27FC236}">
                <a16:creationId xmlns:a16="http://schemas.microsoft.com/office/drawing/2014/main" id="{D8BF2E1E-02EA-45E3-AEAE-D6758B87964C}"/>
              </a:ext>
            </a:extLst>
          </p:cNvPr>
          <p:cNvCxnSpPr>
            <a:cxnSpLocks/>
          </p:cNvCxnSpPr>
          <p:nvPr/>
        </p:nvCxnSpPr>
        <p:spPr>
          <a:xfrm>
            <a:off x="319332" y="2595906"/>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4">
            <a:extLst>
              <a:ext uri="{FF2B5EF4-FFF2-40B4-BE49-F238E27FC236}">
                <a16:creationId xmlns:a16="http://schemas.microsoft.com/office/drawing/2014/main" id="{BE8942BC-C102-4256-B655-907D9AFB1FC0}"/>
              </a:ext>
            </a:extLst>
          </p:cNvPr>
          <p:cNvSpPr txBox="1"/>
          <p:nvPr/>
        </p:nvSpPr>
        <p:spPr>
          <a:xfrm>
            <a:off x="282504" y="224900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標準化戦略の前提となる市場導入に向けての取組方針・考え方</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57" name="Rectangle 137" descr="ｔ">
            <a:extLst>
              <a:ext uri="{FF2B5EF4-FFF2-40B4-BE49-F238E27FC236}">
                <a16:creationId xmlns:a16="http://schemas.microsoft.com/office/drawing/2014/main" id="{DF49EF7B-44FF-4A2F-AD1B-1047389DDC70}"/>
              </a:ext>
            </a:extLst>
          </p:cNvPr>
          <p:cNvSpPr/>
          <p:nvPr/>
        </p:nvSpPr>
        <p:spPr>
          <a:xfrm>
            <a:off x="108551" y="2520805"/>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60" name="Straight Connector 40">
            <a:extLst>
              <a:ext uri="{FF2B5EF4-FFF2-40B4-BE49-F238E27FC236}">
                <a16:creationId xmlns:a16="http://schemas.microsoft.com/office/drawing/2014/main" id="{F7B629D1-161D-4028-BB91-711DFE20F45D}"/>
              </a:ext>
            </a:extLst>
          </p:cNvPr>
          <p:cNvCxnSpPr>
            <a:cxnSpLocks/>
          </p:cNvCxnSpPr>
          <p:nvPr/>
        </p:nvCxnSpPr>
        <p:spPr>
          <a:xfrm flipH="1" flipV="1">
            <a:off x="5832545" y="2212195"/>
            <a:ext cx="0" cy="2806949"/>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22">
            <a:extLst>
              <a:ext uri="{FF2B5EF4-FFF2-40B4-BE49-F238E27FC236}">
                <a16:creationId xmlns:a16="http://schemas.microsoft.com/office/drawing/2014/main" id="{CA892C1E-F49D-4C79-A2C6-E3DBD592D375}"/>
              </a:ext>
            </a:extLst>
          </p:cNvPr>
          <p:cNvCxnSpPr>
            <a:cxnSpLocks/>
          </p:cNvCxnSpPr>
          <p:nvPr/>
        </p:nvCxnSpPr>
        <p:spPr>
          <a:xfrm>
            <a:off x="339620" y="5492148"/>
            <a:ext cx="1142215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9" name="Rectangle 137" descr="ｔ">
            <a:extLst>
              <a:ext uri="{FF2B5EF4-FFF2-40B4-BE49-F238E27FC236}">
                <a16:creationId xmlns:a16="http://schemas.microsoft.com/office/drawing/2014/main" id="{458DAB18-1BAF-4770-A7DE-FC70DEB20D9C}"/>
              </a:ext>
            </a:extLst>
          </p:cNvPr>
          <p:cNvSpPr/>
          <p:nvPr/>
        </p:nvSpPr>
        <p:spPr>
          <a:xfrm>
            <a:off x="6128922" y="5461871"/>
            <a:ext cx="5503964" cy="970515"/>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08000" marR="0" lvl="1" indent="0" algn="l" defTabSz="914400" rtl="0" eaLnBrk="1" fontAlgn="auto" latinLnBrk="0" hangingPunct="1">
              <a:lnSpc>
                <a:spcPct val="100000"/>
              </a:lnSpc>
              <a:spcBef>
                <a:spcPts val="0"/>
              </a:spcBef>
              <a:spcAft>
                <a:spcPts val="0"/>
              </a:spcAft>
              <a:buClr>
                <a:srgbClr val="1F497D"/>
              </a:buClr>
              <a:buSzPct val="100000"/>
              <a:buFontTx/>
              <a:buNone/>
              <a:tabLst/>
              <a:defRPr/>
            </a:pPr>
            <a:endParaRPr kumimoji="1" lang="en-US" altLang="ja-JP" sz="12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cxnSp>
        <p:nvCxnSpPr>
          <p:cNvPr id="70" name="Straight Connector 89">
            <a:extLst>
              <a:ext uri="{FF2B5EF4-FFF2-40B4-BE49-F238E27FC236}">
                <a16:creationId xmlns:a16="http://schemas.microsoft.com/office/drawing/2014/main" id="{33848DB8-1EF8-4787-9C6C-B1B4437EB5C6}"/>
              </a:ext>
            </a:extLst>
          </p:cNvPr>
          <p:cNvCxnSpPr>
            <a:cxnSpLocks/>
          </p:cNvCxnSpPr>
          <p:nvPr/>
        </p:nvCxnSpPr>
        <p:spPr>
          <a:xfrm>
            <a:off x="373039" y="5024563"/>
            <a:ext cx="11350984" cy="0"/>
          </a:xfrm>
          <a:prstGeom prst="line">
            <a:avLst/>
          </a:prstGeom>
          <a:ln w="9525" cap="rnd">
            <a:solidFill>
              <a:schemeClr val="tx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cxnSp>
        <p:nvCxnSpPr>
          <p:cNvPr id="73" name="Straight Connector 22">
            <a:extLst>
              <a:ext uri="{FF2B5EF4-FFF2-40B4-BE49-F238E27FC236}">
                <a16:creationId xmlns:a16="http://schemas.microsoft.com/office/drawing/2014/main" id="{1F46676A-2191-4130-94B8-2FAC0B7BD5EC}"/>
              </a:ext>
            </a:extLst>
          </p:cNvPr>
          <p:cNvCxnSpPr>
            <a:cxnSpLocks/>
          </p:cNvCxnSpPr>
          <p:nvPr/>
        </p:nvCxnSpPr>
        <p:spPr>
          <a:xfrm>
            <a:off x="6006499" y="2595906"/>
            <a:ext cx="5274053"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4">
            <a:extLst>
              <a:ext uri="{FF2B5EF4-FFF2-40B4-BE49-F238E27FC236}">
                <a16:creationId xmlns:a16="http://schemas.microsoft.com/office/drawing/2014/main" id="{10CF67CF-8CFE-4F69-9104-9663B0CB5212}"/>
              </a:ext>
            </a:extLst>
          </p:cNvPr>
          <p:cNvSpPr txBox="1"/>
          <p:nvPr/>
        </p:nvSpPr>
        <p:spPr>
          <a:xfrm>
            <a:off x="299117" y="5173752"/>
            <a:ext cx="11593766"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本事業期間におけるオープン戦略（標準化等）またはクローズ戦略（知財等）の具体的な取組内容</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推進体制については、</a:t>
            </a:r>
            <a:r>
              <a:rPr kumimoji="1" lang="en-US" altLang="ja-JP"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3.(1)</a:t>
            </a:r>
            <a:r>
              <a:rPr kumimoji="1" lang="ja-JP" altLang="en-US" sz="12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組織内の事業推進体制に記載）</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33" name="TextBox 3">
            <a:extLst>
              <a:ext uri="{FF2B5EF4-FFF2-40B4-BE49-F238E27FC236}">
                <a16:creationId xmlns:a16="http://schemas.microsoft.com/office/drawing/2014/main" id="{35D78D35-D869-7BAB-A9E5-A9C8CDF7171D}"/>
              </a:ext>
            </a:extLst>
          </p:cNvPr>
          <p:cNvSpPr txBox="1"/>
          <p:nvPr/>
        </p:nvSpPr>
        <p:spPr>
          <a:xfrm>
            <a:off x="844733" y="2637129"/>
            <a:ext cx="4932120" cy="176482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2" algn="ctr">
              <a:spcBef>
                <a:spcPts val="600"/>
              </a:spcBef>
              <a:buClr>
                <a:schemeClr val="tx2"/>
              </a:buClr>
              <a:buSzPct val="100000"/>
            </a:pP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lgn="ctr">
              <a:spcBef>
                <a:spcPts val="600"/>
              </a:spcBef>
              <a:buClr>
                <a:schemeClr val="tx2"/>
              </a:buClr>
              <a:buSzPct val="100000"/>
            </a:pPr>
            <a:r>
              <a:rPr kumimoji="1" lang="ja-JP" altLang="en-US" sz="1100" dirty="0">
                <a:solidFill>
                  <a:schemeClr val="tx1"/>
                </a:solidFill>
                <a:latin typeface="Meiryo UI" panose="020B0604030504040204" pitchFamily="50" charset="-128"/>
                <a:ea typeface="Meiryo UI" panose="020B0604030504040204" pitchFamily="50" charset="-128"/>
              </a:rPr>
              <a:t>（適宜、図表・フレームワーク等用いて記載）</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市場導入するために、必要な取組は何か、現在ある規制との関係性など　</a:t>
            </a:r>
            <a:endParaRPr kumimoji="1" lang="en-US" altLang="ja-JP" sz="1100"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自社の強み</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」、「ターゲット市場の特徴、目標とするシェア・</a:t>
            </a:r>
            <a:b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時期</a:t>
            </a:r>
            <a:r>
              <a:rPr kumimoji="0" lang="ja-JP" altLang="en-US"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en-US" altLang="ja-JP" sz="1100" b="0" i="0" u="none" strike="noStrike" kern="1200" cap="none" spc="0" normalizeH="0" baseline="3000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」等を踏まえた上で、どのようなルール形成を通じて、競合他社と差別化</a:t>
            </a:r>
            <a:r>
              <a:rPr kumimoji="0" lang="ja-JP" altLang="en-US" sz="1100" i="0" u="non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す</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るか、という想定シナリオを記載。複数のシナリオを描くことを推奨。</a:t>
            </a:r>
            <a:endPar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1.(4)</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経営資源・ポジショニングにおいて詳細記載</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0" lvl="2">
              <a:buClr>
                <a:schemeClr val="tx2"/>
              </a:buClr>
              <a:buSzPct val="100000"/>
            </a:pP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　　</a:t>
            </a:r>
            <a: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1.(2)</a:t>
            </a:r>
            <a:r>
              <a:rPr kumimoji="0" lang="ja-JP" altLang="en-US"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市場のセグメント・ターゲットにおいて詳細記載</a:t>
            </a: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br>
              <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br>
            <a:r>
              <a:rPr kumimoji="0" lang="en-US" altLang="ja-JP"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0" lang="ja-JP" altLang="en-US" sz="11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標準化の必要性については、</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経済産業省　第</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7</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回グリーンイノベーションプロジェクト</a:t>
            </a:r>
            <a:b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b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　 部会　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a:t>
            </a:r>
            <a:r>
              <a:rPr lang="ja-JP" altLang="en-US"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資料</a:t>
            </a:r>
            <a:r>
              <a:rPr lang="en-US" altLang="ja-JP" sz="1100" dirty="0">
                <a:solidFill>
                  <a:schemeClr val="tx1"/>
                </a:solidFill>
                <a:latin typeface="Meiryo UI" panose="020B0604030504040204" pitchFamily="50" charset="-128"/>
                <a:ea typeface="Meiryo UI" panose="020B0604030504040204" pitchFamily="50" charset="-128"/>
                <a:hlinkClick r:id="rId3">
                  <a:extLst>
                    <a:ext uri="{A12FA001-AC4F-418D-AE19-62706E023703}">
                      <ahyp:hlinkClr xmlns:ahyp="http://schemas.microsoft.com/office/drawing/2018/hyperlinkcolor" val="tx"/>
                    </a:ext>
                  </a:extLst>
                </a:hlinkClick>
              </a:rPr>
              <a:t>2,P9)</a:t>
            </a:r>
            <a:r>
              <a:rPr lang="ja-JP" altLang="en-US" sz="1100" dirty="0">
                <a:solidFill>
                  <a:schemeClr val="tx1"/>
                </a:solidFill>
                <a:latin typeface="Meiryo UI" panose="020B0604030504040204" pitchFamily="50" charset="-128"/>
                <a:ea typeface="Meiryo UI" panose="020B0604030504040204" pitchFamily="50" charset="-128"/>
              </a:rPr>
              <a:t>を参考にしてください。</a:t>
            </a:r>
            <a:endParaRPr kumimoji="0" lang="en-US" altLang="ja-JP" sz="9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CE520732-97F3-F71C-C064-F5520233F121}"/>
              </a:ext>
            </a:extLst>
          </p:cNvPr>
          <p:cNvGrpSpPr/>
          <p:nvPr/>
        </p:nvGrpSpPr>
        <p:grpSpPr>
          <a:xfrm rot="16200000" flipH="1">
            <a:off x="5747111" y="4883370"/>
            <a:ext cx="216000" cy="216000"/>
            <a:chOff x="5937564" y="3833745"/>
            <a:chExt cx="306171" cy="306910"/>
          </a:xfrm>
        </p:grpSpPr>
        <p:sp>
          <p:nvSpPr>
            <p:cNvPr id="45" name="Freeform 94">
              <a:extLst>
                <a:ext uri="{FF2B5EF4-FFF2-40B4-BE49-F238E27FC236}">
                  <a16:creationId xmlns:a16="http://schemas.microsoft.com/office/drawing/2014/main" id="{B6230514-B235-66FF-7C09-32D554B8094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2"/>
            </a:solidFill>
            <a:ln>
              <a:solidFill>
                <a:schemeClr val="tx2"/>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sp>
          <p:nvSpPr>
            <p:cNvPr id="48" name="Freeform 95">
              <a:extLst>
                <a:ext uri="{FF2B5EF4-FFF2-40B4-BE49-F238E27FC236}">
                  <a16:creationId xmlns:a16="http://schemas.microsoft.com/office/drawing/2014/main" id="{CDBA4797-CAAA-4EF2-82CB-4918E17FC3F5}"/>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grpSp>
      <p:sp>
        <p:nvSpPr>
          <p:cNvPr id="51" name="TextBox 24">
            <a:extLst>
              <a:ext uri="{FF2B5EF4-FFF2-40B4-BE49-F238E27FC236}">
                <a16:creationId xmlns:a16="http://schemas.microsoft.com/office/drawing/2014/main" id="{106A8A6C-213E-BBAA-0857-89F80AE89DB1}"/>
              </a:ext>
            </a:extLst>
          </p:cNvPr>
          <p:cNvSpPr txBox="1"/>
          <p:nvPr/>
        </p:nvSpPr>
        <p:spPr>
          <a:xfrm>
            <a:off x="6006057" y="2244455"/>
            <a:ext cx="5520592" cy="3490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国内外の動向・自社のルール形成</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標準化</a:t>
            </a:r>
            <a:r>
              <a:rPr kumimoji="1" lang="ja-JP" altLang="en-US" sz="14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等</a:t>
            </a:r>
            <a:r>
              <a:rPr kumimoji="1" lang="en-US" altLang="ja-JP"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の取組状況</a:t>
            </a:r>
            <a:endParaRPr kumimoji="0" lang="ja-JP" altLang="en-US" sz="1400" b="0" i="0" u="none" strike="noStrike" kern="1200" cap="none" spc="0" normalizeH="0" baseline="0" noProof="0" dirty="0">
              <a:ln>
                <a:noFill/>
              </a:ln>
              <a:solidFill>
                <a:schemeClr val="tx1"/>
              </a:solidFill>
              <a:effectLst/>
              <a:uLnTx/>
              <a:uFillTx/>
              <a:latin typeface="Arial" panose="020B0604020202020204"/>
              <a:ea typeface="ＭＳ Ｐゴシック" panose="020B0600070205080204" pitchFamily="50" charset="-128"/>
              <a:cs typeface="+mn-cs"/>
            </a:endParaRPr>
          </a:p>
        </p:txBody>
      </p:sp>
      <p:sp>
        <p:nvSpPr>
          <p:cNvPr id="26" name="Rectangle 137" descr="ｔ">
            <a:extLst>
              <a:ext uri="{FF2B5EF4-FFF2-40B4-BE49-F238E27FC236}">
                <a16:creationId xmlns:a16="http://schemas.microsoft.com/office/drawing/2014/main" id="{B993EB95-749F-2FE5-6E9B-79DBEC8B77B6}"/>
              </a:ext>
            </a:extLst>
          </p:cNvPr>
          <p:cNvSpPr/>
          <p:nvPr/>
        </p:nvSpPr>
        <p:spPr>
          <a:xfrm>
            <a:off x="954236" y="5822316"/>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7" name="Rectangle 137" descr="ｔ">
            <a:extLst>
              <a:ext uri="{FF2B5EF4-FFF2-40B4-BE49-F238E27FC236}">
                <a16:creationId xmlns:a16="http://schemas.microsoft.com/office/drawing/2014/main" id="{CDA3B2A0-4CDF-806E-07FC-7F762D5C514E}"/>
              </a:ext>
            </a:extLst>
          </p:cNvPr>
          <p:cNvSpPr/>
          <p:nvPr/>
        </p:nvSpPr>
        <p:spPr>
          <a:xfrm>
            <a:off x="5887902" y="5766374"/>
            <a:ext cx="5063300" cy="93156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a:p>
            <a:pPr marL="324000" marR="0" lvl="1" indent="-216000" algn="l" defTabSz="914400" rtl="0" eaLnBrk="1" fontAlgn="auto" latinLnBrk="0" hangingPunct="1">
              <a:lnSpc>
                <a:spcPct val="100000"/>
              </a:lnSpc>
              <a:spcBef>
                <a:spcPts val="0"/>
              </a:spcBef>
              <a:spcAft>
                <a:spcPts val="0"/>
              </a:spcAft>
              <a:buClr>
                <a:srgbClr val="1F497D"/>
              </a:buClr>
              <a:buSzPct val="100000"/>
              <a:buFont typeface="Trebuchet MS" panose="020B0603020202020204" pitchFamily="34" charset="0"/>
              <a:buChar char="•"/>
              <a:tabLst/>
              <a:defRPr/>
            </a:pPr>
            <a:r>
              <a:rPr kumimoji="1" lang="ja-JP" altLang="en-US"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rPr>
              <a:t>・・・・</a:t>
            </a:r>
            <a:endParaRPr kumimoji="1" lang="en-US" altLang="ja-JP" sz="1400" b="0" i="0" u="none" strike="noStrike" kern="1200" cap="none" spc="0" normalizeH="0" baseline="0" noProof="0" dirty="0">
              <a:ln>
                <a:noFill/>
              </a:ln>
              <a:solidFill>
                <a:schemeClr val="tx1"/>
              </a:solidFill>
              <a:effectLst/>
              <a:uLnTx/>
              <a:uFillTx/>
              <a:latin typeface="Trebuchet MS" panose="020B0603020202020204" pitchFamily="34" charset="0"/>
              <a:ea typeface="Meiryo UI" panose="020B0604030504040204" pitchFamily="50" charset="-128"/>
              <a:cs typeface="+mn-cs"/>
            </a:endParaRPr>
          </a:p>
        </p:txBody>
      </p:sp>
      <p:sp>
        <p:nvSpPr>
          <p:cNvPr id="29" name="テキスト ボックス 27">
            <a:extLst>
              <a:ext uri="{FF2B5EF4-FFF2-40B4-BE49-F238E27FC236}">
                <a16:creationId xmlns:a16="http://schemas.microsoft.com/office/drawing/2014/main" id="{28D8C4F2-4BD8-4105-8FA0-A1B4A74CCF40}"/>
              </a:ext>
            </a:extLst>
          </p:cNvPr>
          <p:cNvSpPr txBox="1"/>
          <p:nvPr/>
        </p:nvSpPr>
        <p:spPr>
          <a:xfrm>
            <a:off x="6934270" y="4467035"/>
            <a:ext cx="4902671" cy="492443"/>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2">
              <a:spcBef>
                <a:spcPts val="600"/>
              </a:spcBef>
              <a:buClr>
                <a:schemeClr val="tx2"/>
              </a:buClr>
              <a:buSzPct val="100000"/>
            </a:pP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「標準化団体に参加、</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規格の開発に参画」という記載だけでは不十分</a:t>
            </a:r>
            <a:endParaRPr kumimoji="1" lang="en-US" altLang="ja-JP" sz="1050" strike="sngStrike" dirty="0">
              <a:solidFill>
                <a:schemeClr val="tx1"/>
              </a:solidFill>
              <a:latin typeface="Meiryo UI" panose="020B0604030504040204" pitchFamily="50" charset="-128"/>
              <a:ea typeface="Meiryo UI" panose="020B0604030504040204" pitchFamily="50" charset="-128"/>
            </a:endParaRPr>
          </a:p>
          <a:p>
            <a:pPr marL="0" lvl="2">
              <a:spcBef>
                <a:spcPts val="600"/>
              </a:spcBef>
              <a:buClr>
                <a:schemeClr val="tx2"/>
              </a:buClr>
              <a:buSzPct val="100000"/>
            </a:pPr>
            <a:r>
              <a:rPr kumimoji="0" lang="ja-JP" altLang="en-US"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rPr>
              <a:t>　「○○するために、▲▲団体と、製品化までに■■の標準化を行う」という記載を期待</a:t>
            </a:r>
            <a:endParaRPr kumimoji="0" lang="en-US" altLang="ja-JP" sz="105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30" name="テキスト ボックス 2">
            <a:extLst>
              <a:ext uri="{FF2B5EF4-FFF2-40B4-BE49-F238E27FC236}">
                <a16:creationId xmlns:a16="http://schemas.microsoft.com/office/drawing/2014/main" id="{60CC1CCF-0750-45DC-BD0F-DCE53365FEA6}"/>
              </a:ext>
            </a:extLst>
          </p:cNvPr>
          <p:cNvSpPr txBox="1"/>
          <p:nvPr/>
        </p:nvSpPr>
        <p:spPr>
          <a:xfrm>
            <a:off x="2472132" y="5975186"/>
            <a:ext cx="3274979" cy="62157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市場作り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のための協調領域（オープン戦略）</a:t>
            </a:r>
            <a:b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b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バリューチェーン、ニーズの喚起</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仲間作り</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の方法</a:t>
            </a:r>
            <a:endPar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実証</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やユーザ獲得</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方法など</a:t>
            </a:r>
            <a:endParaRPr kumimoji="1" lang="ja-JP" altLang="en-US" sz="9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28">
            <a:extLst>
              <a:ext uri="{FF2B5EF4-FFF2-40B4-BE49-F238E27FC236}">
                <a16:creationId xmlns:a16="http://schemas.microsoft.com/office/drawing/2014/main" id="{59EDE4CB-FDE6-4FA0-ABBC-1D678F57C5C7}"/>
              </a:ext>
            </a:extLst>
          </p:cNvPr>
          <p:cNvSpPr txBox="1"/>
          <p:nvPr/>
        </p:nvSpPr>
        <p:spPr>
          <a:xfrm>
            <a:off x="7342660" y="5810545"/>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差</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別</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化で競合に勝つポイント</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クローズ戦略</a:t>
            </a:r>
            <a:r>
              <a:rPr lang="en-US"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　　技術領域、</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競合</a:t>
            </a:r>
            <a:r>
              <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知財による勝ち筋など記載</a:t>
            </a:r>
            <a:endParaRPr lang="ja-JP" altLang="ja-JP" sz="9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a:p>
            <a:pPr algn="ctr"/>
            <a:endParaRPr kumimoji="1" lang="ja-JP" altLang="en-US" sz="900" dirty="0" err="1">
              <a:solidFill>
                <a:schemeClr val="tx1"/>
              </a:solidFill>
              <a:highlight>
                <a:srgbClr val="FFFF00"/>
              </a:highligh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8710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PRESENTATIONDONOTDELETE" val="&lt;?xml version=&quot;1.0&quot; encoding=&quot;UTF-16&quot; standalone=&quot;yes&quot;?&gt;&lt;root reqver=&quot;23045&quot;&gt;&lt;version val=&quot;2418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EE4P_MASTERWIZARD_DRAFT" val="0"/>
  <p:tag name="EE4P_LANGUAGE_ID" val="1033"/>
  <p:tag name="EE4P_MASTERWIZARD_MARGINS" val="0"/>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49.72858/71.53472/271.5024/274.7323"/>
</p:tagLst>
</file>

<file path=ppt/tags/tag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１">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w="9525" cap="rnd" cmpd="sng" algn="ctr">
          <a:solidFill>
            <a:schemeClr val="accent1"/>
          </a:solidFill>
          <a:prstDash val="solid"/>
          <a:round/>
          <a:headEnd type="none" w="med" len="med"/>
          <a:tailEnd type="none" w="med" len="med"/>
        </a:ln>
      </a:spPr>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defPPr algn="ctr">
          <a:defRPr kumimoji="1" sz="1200" dirty="0">
            <a:solidFill>
              <a:srgbClr val="575757"/>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575757"/>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CG_Grid_16x9.pptx" id="{8830F7DA-A78E-4B82-9935-5CC7FF5B9633}" vid="{52C2632B-9813-48FC-8882-620C42A0A230}"/>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9696</Words>
  <Application>Microsoft Office PowerPoint</Application>
  <PresentationFormat>ワイド画面</PresentationFormat>
  <Paragraphs>1104</Paragraphs>
  <Slides>32</Slides>
  <Notes>3</Notes>
  <HiddenSlides>0</HiddenSlides>
  <MMClips>0</MMClips>
  <ScaleCrop>false</ScaleCrop>
  <HeadingPairs>
    <vt:vector size="8" baseType="variant">
      <vt:variant>
        <vt:lpstr>使用されているフォント</vt:lpstr>
      </vt:variant>
      <vt:variant>
        <vt:i4>5</vt:i4>
      </vt:variant>
      <vt:variant>
        <vt:lpstr>テーマ</vt:lpstr>
      </vt:variant>
      <vt:variant>
        <vt:i4>1</vt:i4>
      </vt:variant>
      <vt:variant>
        <vt:lpstr>スライド タイトル</vt:lpstr>
      </vt:variant>
      <vt:variant>
        <vt:i4>32</vt:i4>
      </vt:variant>
      <vt:variant>
        <vt:lpstr>目的別スライド ショー</vt:lpstr>
      </vt:variant>
      <vt:variant>
        <vt:i4>1</vt:i4>
      </vt:variant>
    </vt:vector>
  </HeadingPairs>
  <TitlesOfParts>
    <vt:vector size="39" baseType="lpstr">
      <vt:lpstr>Meiryo UI</vt:lpstr>
      <vt:lpstr>メイリオ</vt:lpstr>
      <vt:lpstr>Arial</vt:lpstr>
      <vt:lpstr>Trebuchet MS</vt:lpstr>
      <vt:lpstr>Wingdings</vt:lpstr>
      <vt:lpstr>１</vt:lpstr>
      <vt:lpstr>事業戦略ビジョン  提案プロジェクト名：○○○   提案者名：Ａ社（幹事企業） 、代表名：代表取締役社長　aa aa</vt:lpstr>
      <vt:lpstr>PowerPoint プレゼンテーション</vt:lpstr>
      <vt:lpstr>PowerPoint プレゼンテーション</vt:lpstr>
      <vt:lpstr>（参考）事業計画・研究開発計画の関係性（３社コンソーシアムにおけるA社の提案）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（個別の研究開発内容に対する提案の詳細に関する参考資料を挿入）  ※様式・分量自由 ※ただし、当該技術の独自性・新規性・他技術に対する優位性・実現可能性・残された技術課題の解決の見通し等に 　ついて言及すること（十分な情報が記載されていない場合、審査において正しく評価されない可能性あり）</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Format Guide Workshop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2026-06-11T01:06:55Z</dcterms:created>
  <dcterms:modified xsi:type="dcterms:W3CDTF">2026-06-11T01:07:15Z</dcterms:modified>
</cp:coreProperties>
</file>