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99" r:id="rId1"/>
  </p:sldMasterIdLst>
  <p:notesMasterIdLst>
    <p:notesMasterId r:id="rId3"/>
  </p:notesMasterIdLst>
  <p:handoutMasterIdLst>
    <p:handoutMasterId r:id="rId4"/>
  </p:handoutMasterIdLst>
  <p:sldIdLst>
    <p:sldId id="374" r:id="rId2"/>
  </p:sldIdLst>
  <p:sldSz cx="9906000" cy="6858000" type="A4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172" userDrawn="1">
          <p15:clr>
            <a:srgbClr val="A4A3A4"/>
          </p15:clr>
        </p15:guide>
        <p15:guide id="3" orient="horz" pos="4110" userDrawn="1">
          <p15:clr>
            <a:srgbClr val="A4A3A4"/>
          </p15:clr>
        </p15:guide>
        <p15:guide id="4" pos="60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作成者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D6EC"/>
    <a:srgbClr val="FF5A00"/>
    <a:srgbClr val="0098D0"/>
    <a:srgbClr val="0064C8"/>
    <a:srgbClr val="B197D3"/>
    <a:srgbClr val="FFBE3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A7C9D7-0E12-4C15-A5AE-1FE233A8CFC1}" v="3" dt="2026-06-26T04:26:55.627"/>
    <p1510:client id="{B269E17F-57FA-4D60-A8D4-B08E53FD4DFB}" v="71" dt="2026-06-26T06:13:58.2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26" autoAdjust="0"/>
    <p:restoredTop sz="94647" autoAdjust="0"/>
  </p:normalViewPr>
  <p:slideViewPr>
    <p:cSldViewPr>
      <p:cViewPr varScale="1">
        <p:scale>
          <a:sx n="124" d="100"/>
          <a:sy n="124" d="100"/>
        </p:scale>
        <p:origin x="2754" y="108"/>
      </p:cViewPr>
      <p:guideLst>
        <p:guide orient="horz" pos="210"/>
        <p:guide pos="172"/>
        <p:guide orient="horz" pos="4110"/>
        <p:guide pos="6068"/>
      </p:guideLst>
    </p:cSldViewPr>
  </p:slideViewPr>
  <p:outlineViewPr>
    <p:cViewPr>
      <p:scale>
        <a:sx n="33" d="100"/>
        <a:sy n="33" d="100"/>
      </p:scale>
      <p:origin x="0" y="76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90" d="100"/>
          <a:sy n="90" d="100"/>
        </p:scale>
        <p:origin x="-2070" y="-72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8/10/relationships/authors" Target="authors.xml"/><Relationship Id="rId4" Type="http://schemas.openxmlformats.org/officeDocument/2006/relationships/handoutMaster" Target="handoutMasters/handoutMaster1.xml"/><Relationship Id="rId9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kumimoji="1" lang="ja-JP" altLang="en-US" sz="1400" dirty="0">
                <a:latin typeface="ＭＳ Ｐゴシック" pitchFamily="50" charset="-128"/>
                <a:ea typeface="ＭＳ Ｐゴシック" pitchFamily="50" charset="-128"/>
              </a:rPr>
              <a:t>機密性○</a:t>
            </a: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0C1D9C-4153-45A3-ABA8-5AC906D3247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6108798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400">
                <a:latin typeface="ＭＳ Ｐゴシック" pitchFamily="50" charset="-128"/>
                <a:ea typeface="ＭＳ Ｐゴシック" pitchFamily="50" charset="-128"/>
              </a:defRPr>
            </a:lvl1pPr>
          </a:lstStyle>
          <a:p>
            <a:r>
              <a:rPr lang="ja-JP" altLang="en-US" dirty="0"/>
              <a:t>機密性○</a:t>
            </a:r>
            <a:endParaRPr lang="en-US" altLang="ja-JP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95325" y="739775"/>
            <a:ext cx="534511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35E722-DCEB-4B9B-850A-0990A504E40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926932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02473-496F-4EA5-8617-C076904D98E0}" type="datetime1">
              <a:rPr lang="ja-JP" altLang="en-US" smtClean="0"/>
              <a:t>2026/7/16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4767972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02473-496F-4EA5-8617-C076904D98E0}" type="datetime1">
              <a:rPr lang="ja-JP" altLang="en-US" smtClean="0"/>
              <a:t>2026/7/16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9679227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02473-496F-4EA5-8617-C076904D98E0}" type="datetime1">
              <a:rPr lang="ja-JP" altLang="en-US" smtClean="0"/>
              <a:t>2026/7/16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97922599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準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8D6CFB-7E9F-4517-9C6C-7920C3455632}" type="datetime1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200471" y="188640"/>
            <a:ext cx="9505503" cy="461665"/>
          </a:xfrm>
        </p:spPr>
        <p:txBody>
          <a:bodyPr wrap="square">
            <a:spAutoFit/>
          </a:bodyPr>
          <a:lstStyle>
            <a:lvl1pPr algn="l">
              <a:defRPr lang="ja-JP" altLang="en-US" sz="2400" b="1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8" name="テキスト プレースホルダー 9"/>
          <p:cNvSpPr>
            <a:spLocks noGrp="1"/>
          </p:cNvSpPr>
          <p:nvPr>
            <p:ph type="body" sz="quarter" idx="13" hasCustomPrompt="1"/>
          </p:nvPr>
        </p:nvSpPr>
        <p:spPr>
          <a:xfrm>
            <a:off x="200794" y="6309320"/>
            <a:ext cx="9396722" cy="161583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（資料）●●</a:t>
            </a:r>
          </a:p>
        </p:txBody>
      </p:sp>
      <p:sp>
        <p:nvSpPr>
          <p:cNvPr id="9" name="テキスト プレースホルダー 9"/>
          <p:cNvSpPr>
            <a:spLocks noGrp="1"/>
          </p:cNvSpPr>
          <p:nvPr>
            <p:ph type="body" sz="quarter" idx="14" hasCustomPrompt="1"/>
          </p:nvPr>
        </p:nvSpPr>
        <p:spPr>
          <a:xfrm>
            <a:off x="200794" y="3104964"/>
            <a:ext cx="1853071" cy="307777"/>
          </a:xfrm>
          <a:noFill/>
        </p:spPr>
        <p:txBody>
          <a:bodyPr wrap="non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0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説明文（</a:t>
            </a:r>
            <a:r>
              <a:rPr kumimoji="1" lang="en-US" altLang="ja-JP" dirty="0"/>
              <a:t>20pt</a:t>
            </a:r>
            <a:r>
              <a:rPr kumimoji="1" lang="ja-JP" altLang="en-US" dirty="0"/>
              <a:t>）</a:t>
            </a:r>
          </a:p>
        </p:txBody>
      </p:sp>
      <p:sp>
        <p:nvSpPr>
          <p:cNvPr id="10" name="テキスト プレースホルダー 9"/>
          <p:cNvSpPr>
            <a:spLocks noGrp="1"/>
          </p:cNvSpPr>
          <p:nvPr>
            <p:ph type="body" sz="quarter" idx="15" hasCustomPrompt="1"/>
          </p:nvPr>
        </p:nvSpPr>
        <p:spPr>
          <a:xfrm>
            <a:off x="200472" y="3769295"/>
            <a:ext cx="1298432" cy="215444"/>
          </a:xfrm>
          <a:noFill/>
        </p:spPr>
        <p:txBody>
          <a:bodyPr wrap="non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説明文（</a:t>
            </a:r>
            <a:r>
              <a:rPr kumimoji="1" lang="en-US" altLang="ja-JP" dirty="0"/>
              <a:t>14pt</a:t>
            </a:r>
            <a:r>
              <a:rPr kumimoji="1" lang="ja-JP" altLang="en-US" dirty="0"/>
              <a:t>）</a:t>
            </a:r>
          </a:p>
        </p:txBody>
      </p:sp>
      <p:sp>
        <p:nvSpPr>
          <p:cNvPr id="11" name="テキスト プレースホルダー 9"/>
          <p:cNvSpPr>
            <a:spLocks noGrp="1"/>
          </p:cNvSpPr>
          <p:nvPr>
            <p:ph type="body" sz="quarter" idx="16" hasCustomPrompt="1"/>
          </p:nvPr>
        </p:nvSpPr>
        <p:spPr>
          <a:xfrm>
            <a:off x="200472" y="4365104"/>
            <a:ext cx="1102866" cy="161583"/>
          </a:xfrm>
          <a:noFill/>
        </p:spPr>
        <p:txBody>
          <a:bodyPr wrap="none" lIns="0" tIns="0" rIns="0" bIns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5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lvl="0"/>
            <a:r>
              <a:rPr kumimoji="1" lang="ja-JP" altLang="en-US" dirty="0"/>
              <a:t>説明文（</a:t>
            </a:r>
            <a:r>
              <a:rPr kumimoji="1" lang="en-US" altLang="ja-JP" dirty="0"/>
              <a:t>10.5pt</a:t>
            </a:r>
            <a:r>
              <a:rPr kumimoji="1" lang="ja-JP" altLang="en-US" dirty="0"/>
              <a:t>）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7"/>
          </p:nvPr>
        </p:nvSpPr>
        <p:spPr>
          <a:xfrm>
            <a:off x="200025" y="764704"/>
            <a:ext cx="9505950" cy="525886"/>
          </a:xfrm>
          <a:solidFill>
            <a:srgbClr val="99D6EC"/>
          </a:solidFill>
          <a:ln>
            <a:noFill/>
          </a:ln>
        </p:spPr>
        <p:txBody>
          <a:bodyPr vert="horz" wrap="square" lIns="216000" tIns="108000" rIns="216000" bIns="108000" rtlCol="0" anchor="t" anchorCtr="0">
            <a:spAutoFit/>
          </a:bodyPr>
          <a:lstStyle>
            <a:lvl1pPr>
              <a:defRPr lang="ja-JP" altLang="en-US" sz="2000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marL="257175" lvl="0" indent="-257175">
              <a:spcBef>
                <a:spcPts val="600"/>
              </a:spcBef>
              <a:spcAft>
                <a:spcPts val="600"/>
              </a:spcAft>
              <a:buClr>
                <a:srgbClr val="002060"/>
              </a:buClr>
              <a:buFont typeface="Wingdings" panose="05000000000000000000" pitchFamily="2" charset="2"/>
              <a:buChar char="l"/>
            </a:pPr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130990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393439" y="1520788"/>
            <a:ext cx="7423989" cy="646331"/>
          </a:xfrm>
        </p:spPr>
        <p:txBody>
          <a:bodyPr wrap="square" anchor="t" anchorCtr="0">
            <a:spAutoFit/>
          </a:bodyPr>
          <a:lstStyle>
            <a:lvl1pPr algn="l">
              <a:defRPr lang="ja-JP" altLang="en-US" sz="3600" b="1" dirty="0"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defRPr>
            </a:lvl1pPr>
          </a:lstStyle>
          <a:p>
            <a:pPr marL="0" lvl="0" algn="l"/>
            <a:r>
              <a:rPr kumimoji="1" lang="ja-JP" altLang="en-US" dirty="0"/>
              <a:t>１．見出しの記入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7FD6B-AACB-4FB5-A82B-515F0D3C0BFC}" type="datetime1">
              <a:rPr kumimoji="1" lang="ja-JP" altLang="en-US" smtClean="0"/>
              <a:t>2026/7/16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5992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02473-496F-4EA5-8617-C076904D98E0}" type="datetime1">
              <a:rPr lang="ja-JP" altLang="en-US" smtClean="0"/>
              <a:t>2026/7/16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9373721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02473-496F-4EA5-8617-C076904D98E0}" type="datetime1">
              <a:rPr lang="ja-JP" altLang="en-US" smtClean="0"/>
              <a:t>2026/7/16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87830740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02473-496F-4EA5-8617-C076904D98E0}" type="datetime1">
              <a:rPr lang="ja-JP" altLang="en-US" smtClean="0"/>
              <a:t>2026/7/16</a:t>
            </a:fld>
            <a:endParaRPr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92263265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02473-496F-4EA5-8617-C076904D98E0}" type="datetime1">
              <a:rPr lang="ja-JP" altLang="en-US" smtClean="0"/>
              <a:t>2026/7/16</a:t>
            </a:fld>
            <a:endParaRPr lang="ja-JP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815862507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02473-496F-4EA5-8617-C076904D98E0}" type="datetime1">
              <a:rPr lang="ja-JP" altLang="en-US" smtClean="0"/>
              <a:t>2026/7/16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947600317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02473-496F-4EA5-8617-C076904D98E0}" type="datetime1">
              <a:rPr lang="ja-JP" altLang="en-US" smtClean="0"/>
              <a:t>2026/7/16</a:t>
            </a:fld>
            <a:endParaRPr lang="ja-JP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8339067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02473-496F-4EA5-8617-C076904D98E0}" type="datetime1">
              <a:rPr lang="ja-JP" altLang="en-US" smtClean="0"/>
              <a:t>2026/7/16</a:t>
            </a:fld>
            <a:endParaRPr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60278562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02473-496F-4EA5-8617-C076904D98E0}" type="datetime1">
              <a:rPr lang="ja-JP" altLang="en-US" smtClean="0"/>
              <a:t>2026/7/16</a:t>
            </a:fld>
            <a:endParaRPr lang="ja-JP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50142-B990-490A-A107-ED7302A7FD5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16392718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02473-496F-4EA5-8617-C076904D98E0}" type="datetime1">
              <a:rPr lang="ja-JP" altLang="en-US" smtClean="0"/>
              <a:t>2026/7/16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50142-B990-490A-A107-ED7302A7FD52}" type="slidenum">
              <a:rPr lang="ja-JP" altLang="en-US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9333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651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4FAC1B-A47F-81EE-DE74-F96D40E95A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 12">
            <a:extLst>
              <a:ext uri="{FF2B5EF4-FFF2-40B4-BE49-F238E27FC236}">
                <a16:creationId xmlns:a16="http://schemas.microsoft.com/office/drawing/2014/main" id="{B5357928-65D9-4296-0C56-420FA8255E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947913"/>
              </p:ext>
            </p:extLst>
          </p:nvPr>
        </p:nvGraphicFramePr>
        <p:xfrm>
          <a:off x="290264" y="345639"/>
          <a:ext cx="9360000" cy="2072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000">
                  <a:extLst>
                    <a:ext uri="{9D8B030D-6E8A-4147-A177-3AD203B41FA5}">
                      <a16:colId xmlns:a16="http://schemas.microsoft.com/office/drawing/2014/main" val="2483108772"/>
                    </a:ext>
                  </a:extLst>
                </a:gridCol>
                <a:gridCol w="4896000">
                  <a:extLst>
                    <a:ext uri="{9D8B030D-6E8A-4147-A177-3AD203B41FA5}">
                      <a16:colId xmlns:a16="http://schemas.microsoft.com/office/drawing/2014/main" val="2075099082"/>
                    </a:ext>
                  </a:extLst>
                </a:gridCol>
                <a:gridCol w="1116000">
                  <a:extLst>
                    <a:ext uri="{9D8B030D-6E8A-4147-A177-3AD203B41FA5}">
                      <a16:colId xmlns:a16="http://schemas.microsoft.com/office/drawing/2014/main" val="1745638244"/>
                    </a:ext>
                  </a:extLst>
                </a:gridCol>
                <a:gridCol w="2232000">
                  <a:extLst>
                    <a:ext uri="{9D8B030D-6E8A-4147-A177-3AD203B41FA5}">
                      <a16:colId xmlns:a16="http://schemas.microsoft.com/office/drawing/2014/main" val="818869120"/>
                    </a:ext>
                  </a:extLst>
                </a:gridCol>
              </a:tblGrid>
              <a:tr h="518160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+mn-ea"/>
                          <a:ea typeface="+mn-ea"/>
                        </a:rPr>
                        <a:t>事業名</a:t>
                      </a: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1" kern="1200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「ディープテック・スタートアップ支援基金／ディープテック・スタートアップ支援事業」または</a:t>
                      </a:r>
                      <a:endParaRPr kumimoji="1" lang="en-US" altLang="ja-JP" sz="1200" b="0" i="1" kern="1200" dirty="0">
                        <a:solidFill>
                          <a:srgbClr val="0000FF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1" kern="1200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「</a:t>
                      </a:r>
                      <a:r>
                        <a:rPr kumimoji="1" lang="en-US" altLang="ja-JP" sz="1200" b="0" i="1" kern="1200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GX</a:t>
                      </a:r>
                      <a:r>
                        <a:rPr kumimoji="1" lang="ja-JP" altLang="en-US" sz="1200" b="0" i="1" kern="1200" dirty="0">
                          <a:solidFill>
                            <a:srgbClr val="0000FF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分野のディープテック・スタートアップに対する実用化研究開発・量産化実証支援事業」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en-US" altLang="ja-JP" sz="1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en-US" altLang="ja-JP" sz="7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9923839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+mn-ea"/>
                          <a:ea typeface="+mn-ea"/>
                        </a:rPr>
                        <a:t>提案者名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△△△△株式会社</a:t>
                      </a:r>
                      <a:endParaRPr kumimoji="1" lang="en-US" altLang="ja-JP" sz="1200" b="0" i="1" dirty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対象分野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例：①</a:t>
                      </a:r>
                      <a:r>
                        <a:rPr kumimoji="1" lang="en-US" altLang="ja-JP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AI</a:t>
                      </a:r>
                      <a:r>
                        <a:rPr kumimoji="1" lang="ja-JP" altLang="en-US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・半導体</a:t>
                      </a:r>
                      <a:endParaRPr kumimoji="1" lang="en-US" altLang="ja-JP" sz="1200" b="0" i="1" dirty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（「情報項目シート」で選んだ戦略</a:t>
                      </a:r>
                      <a:r>
                        <a:rPr kumimoji="1" lang="en-US" altLang="ja-JP" sz="8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17</a:t>
                      </a:r>
                      <a:r>
                        <a:rPr kumimoji="1" lang="ja-JP" altLang="en-US" sz="8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分野をご記載ください。）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8864446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+mn-ea"/>
                          <a:ea typeface="+mn-ea"/>
                        </a:rPr>
                        <a:t>補助事業名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□□□の開発</a:t>
                      </a:r>
                      <a:endParaRPr kumimoji="1" lang="en-US" altLang="ja-JP" sz="1200" b="0" i="1" dirty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（「情報項目シート」より該当箇所を転記してください。）</a:t>
                      </a:r>
                      <a:endParaRPr kumimoji="1" lang="ja-JP" altLang="en-US" sz="1200" b="0" i="1" dirty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応募フェーズ</a:t>
                      </a:r>
                      <a:endParaRPr kumimoji="1" lang="en-US" altLang="ja-JP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STS</a:t>
                      </a:r>
                      <a:r>
                        <a:rPr kumimoji="1" lang="ja-JP" altLang="en-US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／</a:t>
                      </a:r>
                      <a:r>
                        <a:rPr kumimoji="1" lang="en-US" altLang="ja-JP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PCA</a:t>
                      </a:r>
                      <a:r>
                        <a:rPr kumimoji="1" lang="ja-JP" altLang="en-US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／</a:t>
                      </a:r>
                      <a:r>
                        <a:rPr kumimoji="1" lang="en-US" altLang="ja-JP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DMP</a:t>
                      </a:r>
                      <a:endParaRPr kumimoji="1" lang="ja-JP" altLang="en-US" sz="1200" b="0" i="1" dirty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13404069"/>
                  </a:ext>
                </a:extLst>
              </a:tr>
              <a:tr h="518160">
                <a:tc>
                  <a:txBody>
                    <a:bodyPr/>
                    <a:lstStyle/>
                    <a:p>
                      <a:r>
                        <a:rPr kumimoji="1" lang="ja-JP" altLang="en-US" sz="1200" b="1" dirty="0">
                          <a:latin typeface="+mn-ea"/>
                          <a:ea typeface="+mn-ea"/>
                        </a:rPr>
                        <a:t>補助事業期間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游ゴシック" panose="020B0400000000000000" pitchFamily="50" charset="-128"/>
                          <a:ea typeface="+mn-ea"/>
                          <a:cs typeface="+mn-cs"/>
                        </a:rPr>
                        <a:t>交付決定の日（</a:t>
                      </a:r>
                      <a:r>
                        <a:rPr kumimoji="1" lang="en-US" altLang="ja-JP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游ゴシック" panose="020B0400000000000000" pitchFamily="50" charset="-128"/>
                          <a:ea typeface="+mn-ea"/>
                          <a:cs typeface="+mn-cs"/>
                        </a:rPr>
                        <a:t>2027</a:t>
                      </a:r>
                      <a:r>
                        <a:rPr kumimoji="1" lang="ja-JP" altLang="en-US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游ゴシック" panose="020B0400000000000000" pitchFamily="50" charset="-128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ja-JP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游ゴシック" panose="020B0400000000000000" pitchFamily="50" charset="-128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ja-JP" altLang="en-US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游ゴシック" panose="020B0400000000000000" pitchFamily="50" charset="-128"/>
                          <a:ea typeface="+mn-ea"/>
                          <a:cs typeface="+mn-cs"/>
                        </a:rPr>
                        <a:t>月頃予定）～▽▽▽▽年▽▽月</a:t>
                      </a:r>
                      <a:endParaRPr kumimoji="1" lang="en-US" altLang="ja-JP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游ゴシック" panose="020B0400000000000000" pitchFamily="50" charset="-128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1" i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NEDO</a:t>
                      </a:r>
                      <a:r>
                        <a:rPr kumimoji="1" lang="ja-JP" altLang="en-US" sz="1200" b="1" i="0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負担額（全期間）</a:t>
                      </a:r>
                      <a:endParaRPr kumimoji="1" lang="en-US" altLang="ja-JP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游ゴシック" panose="020B0400000000000000" pitchFamily="50" charset="-128"/>
                          <a:ea typeface="+mn-ea"/>
                          <a:cs typeface="+mn-cs"/>
                        </a:rPr>
                        <a:t>〇〇〇円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游ゴシック" panose="020B0400000000000000" pitchFamily="50" charset="-128"/>
                          <a:ea typeface="+mn-ea"/>
                          <a:cs typeface="+mn-cs"/>
                        </a:rPr>
                        <a:t>（「情報項目シート」より「補助金交付提案額 全期間」を転記してください。）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763687"/>
                  </a:ext>
                </a:extLst>
              </a:tr>
            </a:tbl>
          </a:graphicData>
        </a:graphic>
      </p:graphicFrame>
      <p:graphicFrame>
        <p:nvGraphicFramePr>
          <p:cNvPr id="4" name="表 12">
            <a:extLst>
              <a:ext uri="{FF2B5EF4-FFF2-40B4-BE49-F238E27FC236}">
                <a16:creationId xmlns:a16="http://schemas.microsoft.com/office/drawing/2014/main" id="{0290AFBA-7EE0-2C74-B042-29A96986F3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856377"/>
              </p:ext>
            </p:extLst>
          </p:nvPr>
        </p:nvGraphicFramePr>
        <p:xfrm>
          <a:off x="290264" y="2457937"/>
          <a:ext cx="9360000" cy="40666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80000">
                  <a:extLst>
                    <a:ext uri="{9D8B030D-6E8A-4147-A177-3AD203B41FA5}">
                      <a16:colId xmlns:a16="http://schemas.microsoft.com/office/drawing/2014/main" val="2483108772"/>
                    </a:ext>
                  </a:extLst>
                </a:gridCol>
                <a:gridCol w="4680000">
                  <a:extLst>
                    <a:ext uri="{9D8B030D-6E8A-4147-A177-3AD203B41FA5}">
                      <a16:colId xmlns:a16="http://schemas.microsoft.com/office/drawing/2014/main" val="3317083162"/>
                    </a:ext>
                  </a:extLst>
                </a:gridCol>
              </a:tblGrid>
              <a:tr h="17438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latin typeface="+mn-ea"/>
                          <a:ea typeface="+mn-ea"/>
                        </a:rPr>
                        <a:t>＜補助事業の概要＞</a:t>
                      </a:r>
                      <a:endParaRPr kumimoji="1" lang="en-US" altLang="ja-JP" sz="1200" b="1" dirty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＊＊＊＊を目的とし、＊＊＊＊を開発する。</a:t>
                      </a:r>
                      <a:endParaRPr kumimoji="1" lang="en-US" altLang="ja-JP" sz="1200" b="0" i="1" dirty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（「情報項目シート」より該当箇所を転記してください。）</a:t>
                      </a:r>
                      <a:endParaRPr kumimoji="1" lang="en-US" altLang="ja-JP" sz="1050" b="0" i="1" dirty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  <a:p>
                      <a:endParaRPr kumimoji="1" lang="en-US" altLang="ja-JP" sz="1200" b="1" dirty="0">
                        <a:latin typeface="+mn-ea"/>
                        <a:ea typeface="+mn-ea"/>
                      </a:endParaRPr>
                    </a:p>
                  </a:txBody>
                  <a:tcPr marT="72000" marB="72000"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&lt;</a:t>
                      </a:r>
                      <a:r>
                        <a:rPr kumimoji="1" lang="ja-JP" altLang="en-US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事業化のイメージが分かる図や写真</a:t>
                      </a:r>
                      <a:r>
                        <a:rPr kumimoji="1" lang="en-US" altLang="ja-JP" sz="1200" b="1" dirty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&gt;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游ゴシック" panose="020B0400000000000000" pitchFamily="50" charset="-128"/>
                          <a:ea typeface="+mn-ea"/>
                          <a:cs typeface="+mn-cs"/>
                        </a:rPr>
                        <a:t>事業化のイメージが分かる図や写真を貼付してください。</a:t>
                      </a:r>
                      <a:endParaRPr kumimoji="1" lang="ja-JP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72000"/>
                </a:tc>
                <a:extLst>
                  <a:ext uri="{0D108BD9-81ED-4DB2-BD59-A6C34878D82A}">
                    <a16:rowId xmlns:a16="http://schemas.microsoft.com/office/drawing/2014/main" val="1002571577"/>
                  </a:ext>
                </a:extLst>
              </a:tr>
              <a:tr h="162815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游ゴシック" panose="020B0400000000000000" pitchFamily="50" charset="-128"/>
                          <a:ea typeface="+mn-ea"/>
                          <a:cs typeface="+mn-cs"/>
                        </a:rPr>
                        <a:t>＜社会的・経済的効果＞</a:t>
                      </a:r>
                      <a:endParaRPr kumimoji="1" lang="en-US" altLang="ja-JP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游ゴシック" panose="020B0400000000000000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游ゴシック" panose="020B0400000000000000" pitchFamily="50" charset="-128"/>
                          <a:ea typeface="+mn-ea"/>
                          <a:cs typeface="+mn-cs"/>
                        </a:rPr>
                        <a:t>提案する補助事業がどのような社会課題に着目しているか、技術の確立・事業化・社会実装によってどのような社会的・経済的効果が見込めるのかを５００字以内でご記載下さい。</a:t>
                      </a:r>
                      <a:endParaRPr kumimoji="1" lang="en-US" altLang="ja-JP" sz="12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游ゴシック" panose="020B0400000000000000" pitchFamily="50" charset="-128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游ゴシック" panose="020B0400000000000000" pitchFamily="50" charset="-128"/>
                        <a:ea typeface="+mn-ea"/>
                        <a:cs typeface="+mn-cs"/>
                      </a:endParaRPr>
                    </a:p>
                    <a:p>
                      <a:endParaRPr kumimoji="1" lang="ja-JP" altLang="en-US" sz="1200" dirty="0"/>
                    </a:p>
                    <a:p>
                      <a:endParaRPr kumimoji="1" lang="en-US" altLang="ja-JP" sz="1200" b="1" dirty="0">
                        <a:latin typeface="+mn-ea"/>
                        <a:ea typeface="+mn-ea"/>
                      </a:endParaRPr>
                    </a:p>
                  </a:txBody>
                  <a:tcPr marT="72000" marB="7200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2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72000"/>
                </a:tc>
                <a:extLst>
                  <a:ext uri="{0D108BD9-81ED-4DB2-BD59-A6C34878D82A}">
                    <a16:rowId xmlns:a16="http://schemas.microsoft.com/office/drawing/2014/main" val="2031813385"/>
                  </a:ext>
                </a:extLst>
              </a:tr>
              <a:tr h="694677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latin typeface="+mn-ea"/>
                          <a:ea typeface="+mn-ea"/>
                        </a:rPr>
                        <a:t>＜その他の補助金等＞</a:t>
                      </a:r>
                      <a:endParaRPr kumimoji="1" lang="en-US" altLang="ja-JP" sz="1200" b="1" dirty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追加資料２ </a:t>
                      </a:r>
                      <a:r>
                        <a:rPr kumimoji="1" lang="en-US" altLang="ja-JP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1. (1)</a:t>
                      </a:r>
                      <a:r>
                        <a:rPr kumimoji="1" lang="ja-JP" altLang="en-US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「補助金制度等を実施中の事業」に記載の事業があれば、直近で実施中の２件までご記載ください。</a:t>
                      </a:r>
                      <a:endParaRPr kumimoji="1" lang="en-US" altLang="ja-JP" sz="1200" b="0" i="1" dirty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72000"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1" dirty="0">
                          <a:latin typeface="+mn-ea"/>
                          <a:ea typeface="+mn-ea"/>
                        </a:rPr>
                        <a:t>＜</a:t>
                      </a:r>
                      <a:r>
                        <a:rPr kumimoji="1" lang="en-US" altLang="ja-JP" sz="1200" b="1" dirty="0">
                          <a:latin typeface="+mn-ea"/>
                          <a:ea typeface="+mn-ea"/>
                        </a:rPr>
                        <a:t>NEDO</a:t>
                      </a:r>
                      <a:r>
                        <a:rPr kumimoji="1" lang="ja-JP" altLang="en-US" sz="1200" b="1" dirty="0">
                          <a:latin typeface="+mn-ea"/>
                          <a:ea typeface="+mn-ea"/>
                        </a:rPr>
                        <a:t>負担額（全期間）＞</a:t>
                      </a:r>
                      <a:endParaRPr kumimoji="1" lang="en-US" altLang="ja-JP" sz="1200" b="1" dirty="0"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〇〇〇円</a:t>
                      </a:r>
                      <a:endParaRPr kumimoji="1" lang="en-US" altLang="ja-JP" sz="1200" b="0" i="1" dirty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（</a:t>
                      </a:r>
                      <a:r>
                        <a:rPr kumimoji="1" lang="ja-JP" altLang="en-US" sz="105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「情報項目シート」より「</a:t>
                      </a:r>
                      <a:r>
                        <a:rPr kumimoji="1" lang="zh-TW" altLang="en-US" sz="105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補助金交付提案額 全期間</a:t>
                      </a:r>
                      <a:r>
                        <a:rPr kumimoji="1" lang="ja-JP" altLang="en-US" sz="1050" b="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」を転記してください。</a:t>
                      </a:r>
                      <a:r>
                        <a:rPr kumimoji="1" lang="ja-JP" altLang="en-US" sz="1050" i="1" dirty="0">
                          <a:solidFill>
                            <a:srgbClr val="0000FF"/>
                          </a:solidFill>
                          <a:latin typeface="+mn-ea"/>
                          <a:ea typeface="+mn-ea"/>
                        </a:rPr>
                        <a:t>）</a:t>
                      </a:r>
                      <a:endParaRPr kumimoji="1" lang="en-US" altLang="ja-JP" sz="1050" b="0" i="1" dirty="0">
                        <a:solidFill>
                          <a:srgbClr val="0000FF"/>
                        </a:solidFill>
                        <a:latin typeface="+mn-ea"/>
                        <a:ea typeface="+mn-ea"/>
                      </a:endParaRPr>
                    </a:p>
                  </a:txBody>
                  <a:tcPr marT="72000" marB="72000"/>
                </a:tc>
                <a:extLst>
                  <a:ext uri="{0D108BD9-81ED-4DB2-BD59-A6C34878D82A}">
                    <a16:rowId xmlns:a16="http://schemas.microsoft.com/office/drawing/2014/main" val="323657163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1A1CEA8D-BAED-AD4D-6422-F73A4B14E185}"/>
              </a:ext>
            </a:extLst>
          </p:cNvPr>
          <p:cNvSpPr txBox="1"/>
          <p:nvPr/>
        </p:nvSpPr>
        <p:spPr>
          <a:xfrm>
            <a:off x="273050" y="28982"/>
            <a:ext cx="46799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>
                <a:latin typeface="+mn-ea"/>
                <a:cs typeface="Meiryo UI" panose="020B0604030504040204" pitchFamily="50" charset="-128"/>
              </a:rPr>
              <a:t>【</a:t>
            </a:r>
            <a:r>
              <a:rPr kumimoji="1" lang="ja-JP" altLang="en-US" sz="1200" dirty="0">
                <a:latin typeface="+mn-ea"/>
                <a:cs typeface="Meiryo UI" panose="020B0604030504040204" pitchFamily="50" charset="-128"/>
              </a:rPr>
              <a:t>別紙</a:t>
            </a:r>
            <a:r>
              <a:rPr kumimoji="1" lang="en-US" altLang="ja-JP" sz="1200" dirty="0">
                <a:latin typeface="+mn-ea"/>
                <a:cs typeface="Meiryo UI" panose="020B0604030504040204" pitchFamily="50" charset="-128"/>
              </a:rPr>
              <a:t>3】</a:t>
            </a:r>
            <a:r>
              <a:rPr kumimoji="1" lang="ja-JP" altLang="en-US" sz="1200" dirty="0"/>
              <a:t>提案補助事業の概要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9646E81-869B-FCC6-175F-605160DE9B7B}"/>
              </a:ext>
            </a:extLst>
          </p:cNvPr>
          <p:cNvSpPr txBox="1"/>
          <p:nvPr/>
        </p:nvSpPr>
        <p:spPr>
          <a:xfrm>
            <a:off x="273050" y="6525344"/>
            <a:ext cx="70562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/>
              <a:t>※</a:t>
            </a:r>
            <a:r>
              <a:rPr lang="ja-JP" altLang="en-US" sz="1000" dirty="0"/>
              <a:t>本資料は、外部有識者による審査に使用するとともに、必要に応じて経済産業省等に提供されることがあります。</a:t>
            </a:r>
            <a:endParaRPr kumimoji="1" lang="ja-JP" altLang="en-US" sz="1000" dirty="0"/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4C70C512-DD6F-1859-F866-71DBEBD4D99F}"/>
              </a:ext>
            </a:extLst>
          </p:cNvPr>
          <p:cNvGrpSpPr/>
          <p:nvPr/>
        </p:nvGrpSpPr>
        <p:grpSpPr>
          <a:xfrm>
            <a:off x="-3494729" y="1488639"/>
            <a:ext cx="3528392" cy="2074358"/>
            <a:chOff x="898116" y="3951984"/>
            <a:chExt cx="3528392" cy="2074358"/>
          </a:xfrm>
        </p:grpSpPr>
        <p:sp>
          <p:nvSpPr>
            <p:cNvPr id="12" name="吹き出し: 四角形 11">
              <a:extLst>
                <a:ext uri="{FF2B5EF4-FFF2-40B4-BE49-F238E27FC236}">
                  <a16:creationId xmlns:a16="http://schemas.microsoft.com/office/drawing/2014/main" id="{18AE973D-D57A-3304-E4BA-CB41EC870AA1}"/>
                </a:ext>
              </a:extLst>
            </p:cNvPr>
            <p:cNvSpPr/>
            <p:nvPr/>
          </p:nvSpPr>
          <p:spPr>
            <a:xfrm>
              <a:off x="898116" y="3951984"/>
              <a:ext cx="3528392" cy="2074358"/>
            </a:xfrm>
            <a:prstGeom prst="wedgeRectCallout">
              <a:avLst>
                <a:gd name="adj1" fmla="val 63025"/>
                <a:gd name="adj2" fmla="val 5785"/>
              </a:avLst>
            </a:prstGeom>
            <a:solidFill>
              <a:schemeClr val="bg1"/>
            </a:solidFill>
            <a:ln w="28575">
              <a:solidFill>
                <a:srgbClr val="0000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78540BFA-D9B4-C460-E960-E1D8B5E3F776}"/>
                </a:ext>
              </a:extLst>
            </p:cNvPr>
            <p:cNvSpPr txBox="1"/>
            <p:nvPr/>
          </p:nvSpPr>
          <p:spPr>
            <a:xfrm>
              <a:off x="970124" y="4019667"/>
              <a:ext cx="3289932" cy="193899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ja-JP" altLang="ja-JP" sz="1200" b="1" i="1" u="dbl" kern="100" dirty="0">
                  <a:solidFill>
                    <a:srgbClr val="0000FF"/>
                  </a:solidFill>
                  <a:effectLst/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青字イタリック体で記入されている注意事項及び記載例は、削除してください</a:t>
              </a:r>
              <a:r>
                <a:rPr lang="ja-JP" altLang="en-US" sz="1200" b="1" i="1" u="dbl" kern="100" dirty="0">
                  <a:solidFill>
                    <a:srgbClr val="0000FF"/>
                  </a:solidFill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。</a:t>
              </a:r>
              <a:endParaRPr lang="en-US" altLang="ja-JP" sz="1200" b="1" i="1" u="dbl" kern="100" dirty="0">
                <a:solidFill>
                  <a:srgbClr val="0000FF"/>
                </a:solidFill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r>
                <a:rPr lang="ja-JP" altLang="en-US" sz="1200" b="1" i="1" u="dbl" kern="100" dirty="0">
                  <a:solidFill>
                    <a:srgbClr val="0000FF"/>
                  </a:solidFill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以下の項目は情報項目シート（提案書様式）から転記し、記載内容を一致させてください。</a:t>
              </a:r>
              <a:endParaRPr lang="en-US" altLang="ja-JP" sz="1200" b="1" i="1" u="dbl" kern="100" dirty="0">
                <a:solidFill>
                  <a:srgbClr val="0000FF"/>
                </a:solidFill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r>
                <a:rPr lang="ja-JP" altLang="en-US" sz="1200" b="1" i="1" u="dbl" kern="100" dirty="0">
                  <a:solidFill>
                    <a:srgbClr val="0000FF"/>
                  </a:solidFill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・提案者名</a:t>
              </a:r>
              <a:endParaRPr lang="en-US" altLang="ja-JP" sz="1200" b="1" i="1" u="dbl" kern="100" dirty="0">
                <a:solidFill>
                  <a:srgbClr val="0000FF"/>
                </a:solidFill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r>
                <a:rPr lang="ja-JP" altLang="en-US" sz="1200" b="1" i="1" u="dbl" kern="100" dirty="0">
                  <a:solidFill>
                    <a:srgbClr val="0000FF"/>
                  </a:solidFill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・補助事業名</a:t>
              </a:r>
              <a:endParaRPr lang="en-US" altLang="ja-JP" sz="1200" b="1" i="1" u="dbl" kern="100" dirty="0">
                <a:solidFill>
                  <a:srgbClr val="0000FF"/>
                </a:solidFill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r>
                <a:rPr lang="ja-JP" altLang="en-US" sz="1200" b="1" i="1" u="dbl" kern="100" dirty="0">
                  <a:solidFill>
                    <a:srgbClr val="0000FF"/>
                  </a:solidFill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・対象分野</a:t>
              </a:r>
              <a:endParaRPr lang="en-US" altLang="ja-JP" sz="1200" b="1" i="1" u="dbl" kern="100" dirty="0">
                <a:solidFill>
                  <a:srgbClr val="0000FF"/>
                </a:solidFill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r>
                <a:rPr lang="ja-JP" altLang="en-US" sz="1200" b="1" i="1" u="dbl" kern="100" dirty="0">
                  <a:solidFill>
                    <a:srgbClr val="0000FF"/>
                  </a:solidFill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・応募フェーズ</a:t>
              </a:r>
              <a:endParaRPr lang="en-US" altLang="ja-JP" sz="1200" b="1" i="1" u="dbl" kern="100" dirty="0">
                <a:solidFill>
                  <a:srgbClr val="0000FF"/>
                </a:solidFill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r>
                <a:rPr lang="ja-JP" altLang="en-US" sz="1200" b="1" i="1" u="dbl" kern="100" dirty="0">
                  <a:solidFill>
                    <a:srgbClr val="0000FF"/>
                  </a:solidFill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・補助事業の概要</a:t>
              </a:r>
              <a:endParaRPr lang="en-US" altLang="ja-JP" sz="1200" b="1" i="1" u="dbl" kern="100" dirty="0">
                <a:solidFill>
                  <a:srgbClr val="0000FF"/>
                </a:solidFill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  <a:p>
              <a:r>
                <a:rPr lang="ja-JP" altLang="en-US" sz="1200" b="1" i="1" u="dbl" kern="100" dirty="0">
                  <a:solidFill>
                    <a:srgbClr val="0000FF"/>
                  </a:solidFill>
                  <a:latin typeface="Century" panose="02040604050505020304" pitchFamily="18" charset="0"/>
                  <a:ea typeface="ＭＳ 明朝" panose="02020609040205080304" pitchFamily="17" charset="-128"/>
                  <a:cs typeface="Times New Roman" panose="02020603050405020304" pitchFamily="18" charset="0"/>
                </a:rPr>
                <a:t>・補助金交付提案額 全期間</a:t>
              </a:r>
              <a:endParaRPr lang="en-US" altLang="ja-JP" sz="1200" b="1" i="1" u="dbl" kern="100" dirty="0">
                <a:solidFill>
                  <a:srgbClr val="0000FF"/>
                </a:solidFill>
                <a:latin typeface="Century" panose="02040604050505020304" pitchFamily="18" charset="0"/>
                <a:ea typeface="ＭＳ 明朝" panose="02020609040205080304" pitchFamily="17" charset="-128"/>
                <a:cs typeface="Times New Roman" panose="02020603050405020304" pitchFamily="18" charset="0"/>
              </a:endParaRPr>
            </a:p>
          </p:txBody>
        </p:sp>
      </p:grpSp>
      <p:pic>
        <p:nvPicPr>
          <p:cNvPr id="17" name="図 16">
            <a:extLst>
              <a:ext uri="{FF2B5EF4-FFF2-40B4-BE49-F238E27FC236}">
                <a16:creationId xmlns:a16="http://schemas.microsoft.com/office/drawing/2014/main" id="{3EEB3525-F8E0-141F-3F4D-A6F3E49E641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4642" y="15610"/>
            <a:ext cx="1365622" cy="33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795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テーマ">
  <a:themeElements>
    <a:clrScheme name="Office 2013 - 2022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151c5b6-2333-429d-abf0-0378f5e583c1}" enabled="0" method="" siteId="{9151c5b6-2333-429d-abf0-0378f5e583c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398</Words>
  <Application>Microsoft Office PowerPoint</Application>
  <PresentationFormat>A4 210 x 297 mm</PresentationFormat>
  <Paragraphs>38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10" baseType="lpstr">
      <vt:lpstr>Meiryo UI</vt:lpstr>
      <vt:lpstr>ＭＳ Ｐゴシック</vt:lpstr>
      <vt:lpstr>游ゴシック</vt:lpstr>
      <vt:lpstr>Arial</vt:lpstr>
      <vt:lpstr>Calibri</vt:lpstr>
      <vt:lpstr>Calibri Light</vt:lpstr>
      <vt:lpstr>Century</vt:lpstr>
      <vt:lpstr>Wingdings</vt:lpstr>
      <vt:lpstr>Office 2013 - 2022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2026-07-10T04:43:01Z</dcterms:created>
  <dcterms:modified xsi:type="dcterms:W3CDTF">2026-07-16T00:51:24Z</dcterms:modified>
</cp:coreProperties>
</file>