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64" r:id="rId2"/>
    <p:sldId id="265" r:id="rId3"/>
  </p:sldIdLst>
  <p:sldSz cx="9906000" cy="6858000" type="A4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A6A6A6"/>
    <a:srgbClr val="C8C8C8"/>
    <a:srgbClr val="666666"/>
    <a:srgbClr val="577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5AD2FE-E3BF-450E-ADC5-16B5E33A6DA1}" v="10" dt="2026-07-21T10:36:08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426" autoAdjust="0"/>
  </p:normalViewPr>
  <p:slideViewPr>
    <p:cSldViewPr snapToGrid="0">
      <p:cViewPr varScale="1">
        <p:scale>
          <a:sx n="122" d="100"/>
          <a:sy n="122" d="100"/>
        </p:scale>
        <p:origin x="10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tags/tag1.xml" Type="http://schemas.openxmlformats.org/officeDocument/2006/relationships/tag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revisionInfo.xml" Type="http://schemas.microsoft.com/office/2015/10/relationships/revisionInfo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7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67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69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19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2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4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56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296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4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1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55854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tags/tag2.xml" Type="http://schemas.openxmlformats.org/officeDocument/2006/relationships/tags"/><Relationship Id="rId14" Target="../embeddings/oleObject1.bin" Type="http://schemas.openxmlformats.org/officeDocument/2006/relationships/oleObject"/><Relationship Id="rId15" Target="../media/image1.e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7258EFC-A4FE-6E59-225A-4BD782DA75B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7438961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06" imgH="403" progId="TCLayout.ActiveDocument.1">
                  <p:embed/>
                </p:oleObj>
              </mc:Choice>
              <mc:Fallback>
                <p:oleObj name="think-cell Slide" r:id="rId14" imgW="406" imgH="40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258EFC-A4FE-6E59-225A-4BD782DA7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FCF13-876B-4FB7-BB74-9A46E1486BDC}" type="datetimeFigureOut">
              <a:rPr kumimoji="1" lang="ja-JP" altLang="en-US" smtClean="0"/>
              <a:t>2026/7/22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3BADF-D0A1-4787-AC9F-C4332D4003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27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168C6-20DE-028A-6168-50BC3F13B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 1">
            <a:extLst>
              <a:ext uri="{FF2B5EF4-FFF2-40B4-BE49-F238E27FC236}">
                <a16:creationId xmlns:a16="http://schemas.microsoft.com/office/drawing/2014/main" id="{A9D087D3-7330-74FF-A1BF-207A3999958F}"/>
              </a:ext>
            </a:extLst>
          </p:cNvPr>
          <p:cNvSpPr txBox="1">
            <a:spLocks/>
          </p:cNvSpPr>
          <p:nvPr/>
        </p:nvSpPr>
        <p:spPr>
          <a:xfrm>
            <a:off x="381001" y="188444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フィジカル</a:t>
            </a:r>
            <a:r>
              <a:rPr lang="en-US" altLang="ja-JP" sz="2000" dirty="0"/>
              <a:t>AI</a:t>
            </a:r>
            <a:r>
              <a:rPr lang="ja-JP" altLang="en-US" sz="2000" dirty="0"/>
              <a:t>に向けた再帰的自己改善型</a:t>
            </a:r>
            <a:r>
              <a:rPr lang="en-US" altLang="ja-JP" sz="2000" dirty="0"/>
              <a:t>AI</a:t>
            </a:r>
            <a:r>
              <a:rPr lang="ja-JP" altLang="en-US" sz="2000" dirty="0"/>
              <a:t>に関する研究開発事業 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E60AFF29-D6F3-8A3C-9F70-30A88767126C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CFDE0C8-36FF-C46D-E502-B46058448A68}"/>
              </a:ext>
            </a:extLst>
          </p:cNvPr>
          <p:cNvSpPr txBox="1"/>
          <p:nvPr/>
        </p:nvSpPr>
        <p:spPr>
          <a:xfrm>
            <a:off x="573882" y="862557"/>
            <a:ext cx="1135856" cy="307777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実施者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FE9B81C-DE53-E348-AE5E-D6557EBC61ED}"/>
              </a:ext>
            </a:extLst>
          </p:cNvPr>
          <p:cNvSpPr txBox="1"/>
          <p:nvPr/>
        </p:nvSpPr>
        <p:spPr>
          <a:xfrm>
            <a:off x="1709738" y="862557"/>
            <a:ext cx="7586664" cy="30777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defTabSz="914400"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53C8B7F-39BB-D48E-FB43-4AA4C208BC8D}"/>
              </a:ext>
            </a:extLst>
          </p:cNvPr>
          <p:cNvSpPr txBox="1"/>
          <p:nvPr/>
        </p:nvSpPr>
        <p:spPr>
          <a:xfrm>
            <a:off x="573882" y="1171105"/>
            <a:ext cx="1135856" cy="1630038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7048309-2284-7012-31D4-5CD15E737A21}"/>
              </a:ext>
            </a:extLst>
          </p:cNvPr>
          <p:cNvSpPr txBox="1"/>
          <p:nvPr/>
        </p:nvSpPr>
        <p:spPr>
          <a:xfrm>
            <a:off x="1708751" y="1171106"/>
            <a:ext cx="7586664" cy="163003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lvl="0" defTabSz="914395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37EF6E58-DF09-22B3-224F-DFA53D302E6F}"/>
              </a:ext>
            </a:extLst>
          </p:cNvPr>
          <p:cNvSpPr/>
          <p:nvPr/>
        </p:nvSpPr>
        <p:spPr bwMode="auto">
          <a:xfrm>
            <a:off x="6689094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手法や実証成果の公表物・公表形式等について、概要をご記入ください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62" name="Group 16">
            <a:extLst>
              <a:ext uri="{FF2B5EF4-FFF2-40B4-BE49-F238E27FC236}">
                <a16:creationId xmlns:a16="http://schemas.microsoft.com/office/drawing/2014/main" id="{D346A4A8-CAF6-5D88-1755-DC1BC3D816CD}"/>
              </a:ext>
            </a:extLst>
          </p:cNvPr>
          <p:cNvGrpSpPr/>
          <p:nvPr/>
        </p:nvGrpSpPr>
        <p:grpSpPr>
          <a:xfrm>
            <a:off x="3883976" y="2914955"/>
            <a:ext cx="2606319" cy="231844"/>
            <a:chOff x="573881" y="2914955"/>
            <a:chExt cx="3179207" cy="231844"/>
          </a:xfrm>
        </p:grpSpPr>
        <p:sp>
          <p:nvSpPr>
            <p:cNvPr id="63" name="ee4pHeader2">
              <a:extLst>
                <a:ext uri="{FF2B5EF4-FFF2-40B4-BE49-F238E27FC236}">
                  <a16:creationId xmlns:a16="http://schemas.microsoft.com/office/drawing/2014/main" id="{815323C1-B933-EF5E-8ACD-5926CDCBE7F0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手法</a:t>
              </a:r>
            </a:p>
          </p:txBody>
        </p:sp>
        <p:cxnSp>
          <p:nvCxnSpPr>
            <p:cNvPr id="64" name="Straight Connector 9">
              <a:extLst>
                <a:ext uri="{FF2B5EF4-FFF2-40B4-BE49-F238E27FC236}">
                  <a16:creationId xmlns:a16="http://schemas.microsoft.com/office/drawing/2014/main" id="{C51B7095-42BF-8760-CD61-5DF2574F80D0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738013-9F80-EA5E-73A0-170251AF9A76}"/>
              </a:ext>
            </a:extLst>
          </p:cNvPr>
          <p:cNvGrpSpPr/>
          <p:nvPr/>
        </p:nvGrpSpPr>
        <p:grpSpPr>
          <a:xfrm>
            <a:off x="6689096" y="2914955"/>
            <a:ext cx="2606320" cy="231844"/>
            <a:chOff x="6689096" y="2914955"/>
            <a:chExt cx="2606320" cy="231844"/>
          </a:xfrm>
        </p:grpSpPr>
        <p:sp>
          <p:nvSpPr>
            <p:cNvPr id="71" name="ee4pHeader2">
              <a:extLst>
                <a:ext uri="{FF2B5EF4-FFF2-40B4-BE49-F238E27FC236}">
                  <a16:creationId xmlns:a16="http://schemas.microsoft.com/office/drawing/2014/main" id="{D63AE320-378C-54BB-8020-D98D1BC16EBD}"/>
                </a:ext>
              </a:extLst>
            </p:cNvPr>
            <p:cNvSpPr txBox="1"/>
            <p:nvPr/>
          </p:nvSpPr>
          <p:spPr>
            <a:xfrm>
              <a:off x="6689097" y="2914955"/>
              <a:ext cx="2606319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手法の展開方針</a:t>
              </a:r>
            </a:p>
          </p:txBody>
        </p:sp>
        <p:cxnSp>
          <p:nvCxnSpPr>
            <p:cNvPr id="72" name="Straight Connector 9">
              <a:extLst>
                <a:ext uri="{FF2B5EF4-FFF2-40B4-BE49-F238E27FC236}">
                  <a16:creationId xmlns:a16="http://schemas.microsoft.com/office/drawing/2014/main" id="{A547EB50-4C64-5245-3270-1866A515F571}"/>
                </a:ext>
              </a:extLst>
            </p:cNvPr>
            <p:cNvCxnSpPr/>
            <p:nvPr/>
          </p:nvCxnSpPr>
          <p:spPr>
            <a:xfrm flipV="1">
              <a:off x="6689096" y="3146799"/>
              <a:ext cx="2606319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3" name="Group 51">
            <a:extLst>
              <a:ext uri="{FF2B5EF4-FFF2-40B4-BE49-F238E27FC236}">
                <a16:creationId xmlns:a16="http://schemas.microsoft.com/office/drawing/2014/main" id="{2294B3DF-CD7D-50D2-3D6D-355954A5582D}"/>
              </a:ext>
            </a:extLst>
          </p:cNvPr>
          <p:cNvGrpSpPr/>
          <p:nvPr/>
        </p:nvGrpSpPr>
        <p:grpSpPr>
          <a:xfrm>
            <a:off x="3379003" y="3269079"/>
            <a:ext cx="306171" cy="2915873"/>
            <a:chOff x="3114633" y="3269078"/>
            <a:chExt cx="306171" cy="2915873"/>
          </a:xfrm>
        </p:grpSpPr>
        <p:cxnSp>
          <p:nvCxnSpPr>
            <p:cNvPr id="74" name="Straight Connector 24">
              <a:extLst>
                <a:ext uri="{FF2B5EF4-FFF2-40B4-BE49-F238E27FC236}">
                  <a16:creationId xmlns:a16="http://schemas.microsoft.com/office/drawing/2014/main" id="{A95585AE-20DF-8491-0292-9F4E5453742F}"/>
                </a:ext>
              </a:extLst>
            </p:cNvPr>
            <p:cNvCxnSpPr/>
            <p:nvPr/>
          </p:nvCxnSpPr>
          <p:spPr>
            <a:xfrm>
              <a:off x="3267719" y="3269078"/>
              <a:ext cx="0" cy="2915873"/>
            </a:xfrm>
            <a:prstGeom prst="line">
              <a:avLst/>
            </a:prstGeom>
            <a:noFill/>
            <a:ln w="9525" cap="rnd" cmpd="sng" algn="ctr">
              <a:solidFill>
                <a:srgbClr val="9A9A9A"/>
              </a:solidFill>
              <a:prstDash val="solid"/>
            </a:ln>
            <a:effectLst/>
          </p:spPr>
        </p:cxnSp>
        <p:grpSp>
          <p:nvGrpSpPr>
            <p:cNvPr id="75" name="Group 25">
              <a:extLst>
                <a:ext uri="{FF2B5EF4-FFF2-40B4-BE49-F238E27FC236}">
                  <a16:creationId xmlns:a16="http://schemas.microsoft.com/office/drawing/2014/main" id="{7E1E6003-3301-0669-AAC5-07243B90B131}"/>
                </a:ext>
              </a:extLst>
            </p:cNvPr>
            <p:cNvGrpSpPr/>
            <p:nvPr/>
          </p:nvGrpSpPr>
          <p:grpSpPr>
            <a:xfrm>
              <a:off x="3114633" y="4573560"/>
              <a:ext cx="306171" cy="306910"/>
              <a:chOff x="5937564" y="3833745"/>
              <a:chExt cx="306171" cy="306910"/>
            </a:xfrm>
          </p:grpSpPr>
          <p:sp>
            <p:nvSpPr>
              <p:cNvPr id="76" name="Freeform 94">
                <a:extLst>
                  <a:ext uri="{FF2B5EF4-FFF2-40B4-BE49-F238E27FC236}">
                    <a16:creationId xmlns:a16="http://schemas.microsoft.com/office/drawing/2014/main" id="{C8F89C96-A9CA-A3E3-86D8-207AA851BC5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9BBB59">
                  <a:lumMod val="50000"/>
                </a:srgbClr>
              </a:solidFill>
              <a:ln>
                <a:solidFill>
                  <a:srgbClr val="9BBB59">
                    <a:lumMod val="50000"/>
                  </a:srgbClr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  <p:sp>
            <p:nvSpPr>
              <p:cNvPr id="77" name="Freeform 95">
                <a:extLst>
                  <a:ext uri="{FF2B5EF4-FFF2-40B4-BE49-F238E27FC236}">
                    <a16:creationId xmlns:a16="http://schemas.microsoft.com/office/drawing/2014/main" id="{064AD9B1-F818-63AD-1CDB-184621B3857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</p:grpSp>
      </p:grp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3772FFB6-81A3-1AF5-7182-6D89FE296893}"/>
              </a:ext>
            </a:extLst>
          </p:cNvPr>
          <p:cNvSpPr/>
          <p:nvPr/>
        </p:nvSpPr>
        <p:spPr bwMode="auto">
          <a:xfrm>
            <a:off x="573882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現状の課題や、既存の手法の制約等について、概要をご記入ください</a:t>
            </a:r>
            <a:endParaRPr lang="en-US" altLang="ja-JP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82" name="テキスト ボックス 35">
            <a:extLst>
              <a:ext uri="{FF2B5EF4-FFF2-40B4-BE49-F238E27FC236}">
                <a16:creationId xmlns:a16="http://schemas.microsoft.com/office/drawing/2014/main" id="{87B8E678-DB52-2D29-C715-275620AED0F5}"/>
              </a:ext>
            </a:extLst>
          </p:cNvPr>
          <p:cNvSpPr txBox="1"/>
          <p:nvPr/>
        </p:nvSpPr>
        <p:spPr>
          <a:xfrm>
            <a:off x="144480" y="21710"/>
            <a:ext cx="27767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endParaRPr lang="ja-JP" altLang="en-US" sz="9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正方形/長方形 15">
            <a:extLst>
              <a:ext uri="{FF2B5EF4-FFF2-40B4-BE49-F238E27FC236}">
                <a16:creationId xmlns:a16="http://schemas.microsoft.com/office/drawing/2014/main" id="{B570AF37-C34A-2380-D1A1-193CB90D9A23}"/>
              </a:ext>
            </a:extLst>
          </p:cNvPr>
          <p:cNvSpPr/>
          <p:nvPr/>
        </p:nvSpPr>
        <p:spPr bwMode="auto">
          <a:xfrm>
            <a:off x="3883976" y="3269079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+mj-lt"/>
              <a:buAutoNum type="arabicPeriod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どのような手法の開発・確立を目指すか、概要をご記入ください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93" name="Group 17">
            <a:extLst>
              <a:ext uri="{FF2B5EF4-FFF2-40B4-BE49-F238E27FC236}">
                <a16:creationId xmlns:a16="http://schemas.microsoft.com/office/drawing/2014/main" id="{D81646C3-A710-5EE0-424D-938FA46B0A38}"/>
              </a:ext>
            </a:extLst>
          </p:cNvPr>
          <p:cNvGrpSpPr/>
          <p:nvPr/>
        </p:nvGrpSpPr>
        <p:grpSpPr>
          <a:xfrm>
            <a:off x="573882" y="2914955"/>
            <a:ext cx="2606319" cy="231844"/>
            <a:chOff x="573881" y="2914955"/>
            <a:chExt cx="3179207" cy="231844"/>
          </a:xfrm>
        </p:grpSpPr>
        <p:sp>
          <p:nvSpPr>
            <p:cNvPr id="94" name="ee4pHeader2">
              <a:extLst>
                <a:ext uri="{FF2B5EF4-FFF2-40B4-BE49-F238E27FC236}">
                  <a16:creationId xmlns:a16="http://schemas.microsoft.com/office/drawing/2014/main" id="{4876B587-5C1C-FF72-CC76-3245D6CB0709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現状の課題</a:t>
              </a:r>
            </a:p>
          </p:txBody>
        </p:sp>
        <p:cxnSp>
          <p:nvCxnSpPr>
            <p:cNvPr id="95" name="Straight Connector 9">
              <a:extLst>
                <a:ext uri="{FF2B5EF4-FFF2-40B4-BE49-F238E27FC236}">
                  <a16:creationId xmlns:a16="http://schemas.microsoft.com/office/drawing/2014/main" id="{5496FCA5-35F8-DA30-A65B-BE8C05B46252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6F4FAE1-A3F6-2913-788A-77E65F3FC662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別添７</a:t>
            </a:r>
          </a:p>
        </p:txBody>
      </p:sp>
    </p:spTree>
    <p:extLst>
      <p:ext uri="{BB962C8B-B14F-4D97-AF65-F5344CB8AC3E}">
        <p14:creationId xmlns:p14="http://schemas.microsoft.com/office/powerpoint/2010/main" val="376858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05181-4313-19D3-7DDE-83CA7DEC8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タイトル 1">
            <a:extLst>
              <a:ext uri="{FF2B5EF4-FFF2-40B4-BE49-F238E27FC236}">
                <a16:creationId xmlns:a16="http://schemas.microsoft.com/office/drawing/2014/main" id="{A900CE77-0B40-E898-1520-81536F761C1E}"/>
              </a:ext>
            </a:extLst>
          </p:cNvPr>
          <p:cNvSpPr txBox="1">
            <a:spLocks/>
          </p:cNvSpPr>
          <p:nvPr/>
        </p:nvSpPr>
        <p:spPr>
          <a:xfrm>
            <a:off x="381001" y="188444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フィジカル</a:t>
            </a:r>
            <a:r>
              <a:rPr lang="en-US" altLang="ja-JP" sz="2000" dirty="0"/>
              <a:t>AI</a:t>
            </a:r>
            <a:r>
              <a:rPr lang="ja-JP" altLang="en-US" sz="2000" dirty="0"/>
              <a:t>に向けた再帰的自己改善型</a:t>
            </a:r>
            <a:r>
              <a:rPr lang="en-US" altLang="ja-JP" sz="2000" dirty="0"/>
              <a:t>AI</a:t>
            </a:r>
            <a:r>
              <a:rPr lang="ja-JP" altLang="en-US" sz="2000" dirty="0"/>
              <a:t>に関する研究開発事業 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65B4CEBD-E480-3BE3-9630-F5A4292BE2E0}"/>
              </a:ext>
            </a:extLst>
          </p:cNvPr>
          <p:cNvCxnSpPr/>
          <p:nvPr/>
        </p:nvCxnSpPr>
        <p:spPr>
          <a:xfrm>
            <a:off x="381001" y="703680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82" name="テキスト ボックス 35">
            <a:extLst>
              <a:ext uri="{FF2B5EF4-FFF2-40B4-BE49-F238E27FC236}">
                <a16:creationId xmlns:a16="http://schemas.microsoft.com/office/drawing/2014/main" id="{E5DDE41E-EAB1-D6B7-C5AA-1310C296E99A}"/>
              </a:ext>
            </a:extLst>
          </p:cNvPr>
          <p:cNvSpPr txBox="1"/>
          <p:nvPr/>
        </p:nvSpPr>
        <p:spPr>
          <a:xfrm>
            <a:off x="144480" y="21710"/>
            <a:ext cx="27767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endParaRPr lang="ja-JP" altLang="en-US" sz="9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3" name="Group 17">
            <a:extLst>
              <a:ext uri="{FF2B5EF4-FFF2-40B4-BE49-F238E27FC236}">
                <a16:creationId xmlns:a16="http://schemas.microsoft.com/office/drawing/2014/main" id="{232D0F24-F7CB-7611-18AC-CDB881C625AA}"/>
              </a:ext>
            </a:extLst>
          </p:cNvPr>
          <p:cNvGrpSpPr/>
          <p:nvPr/>
        </p:nvGrpSpPr>
        <p:grpSpPr>
          <a:xfrm>
            <a:off x="573881" y="863616"/>
            <a:ext cx="3701905" cy="243963"/>
            <a:chOff x="573881" y="2914955"/>
            <a:chExt cx="3179207" cy="231844"/>
          </a:xfrm>
        </p:grpSpPr>
        <p:sp>
          <p:nvSpPr>
            <p:cNvPr id="94" name="ee4pHeader2">
              <a:extLst>
                <a:ext uri="{FF2B5EF4-FFF2-40B4-BE49-F238E27FC236}">
                  <a16:creationId xmlns:a16="http://schemas.microsoft.com/office/drawing/2014/main" id="{F3665DF1-C703-2AC2-4C02-8C10AB6B2A78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各審査基準と提案書記載箇所の対照表</a:t>
              </a:r>
            </a:p>
          </p:txBody>
        </p:sp>
        <p:cxnSp>
          <p:nvCxnSpPr>
            <p:cNvPr id="95" name="Straight Connector 9">
              <a:extLst>
                <a:ext uri="{FF2B5EF4-FFF2-40B4-BE49-F238E27FC236}">
                  <a16:creationId xmlns:a16="http://schemas.microsoft.com/office/drawing/2014/main" id="{20F3D003-5AEC-7F1B-D4CE-A3B4A4E8035B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6A6CADE-7B40-F50C-1C78-197AD9638FA9}"/>
              </a:ext>
            </a:extLst>
          </p:cNvPr>
          <p:cNvSpPr txBox="1"/>
          <p:nvPr/>
        </p:nvSpPr>
        <p:spPr>
          <a:xfrm>
            <a:off x="9425417" y="29022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別添７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4FA3547-480E-D245-5E49-451156682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857421"/>
              </p:ext>
            </p:extLst>
          </p:nvPr>
        </p:nvGraphicFramePr>
        <p:xfrm>
          <a:off x="876964" y="1267514"/>
          <a:ext cx="8152072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81402">
                  <a:extLst>
                    <a:ext uri="{9D8B030D-6E8A-4147-A177-3AD203B41FA5}">
                      <a16:colId xmlns:a16="http://schemas.microsoft.com/office/drawing/2014/main" val="1641708717"/>
                    </a:ext>
                  </a:extLst>
                </a:gridCol>
                <a:gridCol w="4070670">
                  <a:extLst>
                    <a:ext uri="{9D8B030D-6E8A-4147-A177-3AD203B41FA5}">
                      <a16:colId xmlns:a16="http://schemas.microsoft.com/office/drawing/2014/main" val="413260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審査基準</a:t>
                      </a:r>
                      <a:endParaRPr kumimoji="1" lang="en-US" altLang="ja-JP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提案書記載ページ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010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ⅰ.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研究開発計画との合致性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53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ⅱ.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目標とする技術レベル・性能（定量的な目標）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264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ⅲ.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計画の妥当性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332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ⅳ.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開発実績・開発体制の妥当性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68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ⅴ.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多様かつ優秀な人材の参画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769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ⅵ.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社会実装に向けた道筋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2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ⅶ.</a:t>
                      </a:r>
                      <a:r>
                        <a:rPr kumimoji="1" lang="ja-JP" altLang="ja-JP" sz="1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9BBB5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成果の公開</a:t>
                      </a:r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9BBB5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Meiryo UI"/>
                        <a:ea typeface="Meiryo UI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14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4707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0fbcd015-fbac-494c-bcad-77fcf24a62f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151c5b6-2333-429d-abf0-0378f5e583c1}" enabled="0" method="" siteId="{9151c5b6-2333-429d-abf0-0378f5e583c1}" removed="1"/>
  <clbl:label id="{a2c25235-c34e-4bbc-8e31-0c550c6fb2ac}" enabled="0" method="" siteId="{a2c25235-c34e-4bbc-8e31-0c550c6fb2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219</Words>
  <PresentationFormat>A4 210 x 297 mm</PresentationFormat>
  <Paragraphs>29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Aptos</vt:lpstr>
      <vt:lpstr>Aptos Display</vt:lpstr>
      <vt:lpstr>Arial</vt:lpstr>
      <vt:lpstr>Trebuchet MS</vt:lpstr>
      <vt:lpstr>Office テーマ</vt:lpstr>
      <vt:lpstr>think-cell Slide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