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86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442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029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65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35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865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16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16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746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756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709932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D911A9-F540-4184-AA24-2F5D502F622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8D5A3-3F0A-4238-8DBA-B07971C837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5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タイトル 1">
            <a:extLst>
              <a:ext uri="{FF2B5EF4-FFF2-40B4-BE49-F238E27FC236}">
                <a16:creationId xmlns:a16="http://schemas.microsoft.com/office/drawing/2014/main" id="{EB559146-2364-9485-6263-E8765AC756AE}"/>
              </a:ext>
            </a:extLst>
          </p:cNvPr>
          <p:cNvSpPr txBox="1">
            <a:spLocks/>
          </p:cNvSpPr>
          <p:nvPr/>
        </p:nvSpPr>
        <p:spPr>
          <a:xfrm>
            <a:off x="1431241" y="188444"/>
            <a:ext cx="9144000" cy="50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rtlCol="0" anchor="ctr">
            <a:noAutofit/>
          </a:bodyPr>
          <a:lstStyle>
            <a:lvl1pPr algn="ctr" defTabSz="914395" rtl="0" eaLnBrk="1" latinLnBrk="0" hangingPunct="1">
              <a:spcBef>
                <a:spcPct val="0"/>
              </a:spcBef>
              <a:buNone/>
              <a:defRPr kumimoji="1" lang="ja-JP" altLang="en-US" sz="3600" b="1" kern="1200" dirty="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lvl="0">
              <a:defRPr/>
            </a:pPr>
            <a:r>
              <a:rPr lang="ja-JP" altLang="en-US" sz="2000" dirty="0"/>
              <a:t>ロボティクス分野におけるソフトウェア開発基盤構築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805B57BB-35DB-2C50-AEFB-5F530AF4FBC5}"/>
              </a:ext>
            </a:extLst>
          </p:cNvPr>
          <p:cNvCxnSpPr>
            <a:cxnSpLocks/>
          </p:cNvCxnSpPr>
          <p:nvPr/>
        </p:nvCxnSpPr>
        <p:spPr>
          <a:xfrm>
            <a:off x="381001" y="703680"/>
            <a:ext cx="11526305" cy="0"/>
          </a:xfrm>
          <a:prstGeom prst="line">
            <a:avLst/>
          </a:prstGeom>
          <a:noFill/>
          <a:ln w="15875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0FA4793-BAD0-F5E6-7AC6-BD7BB52E24A2}"/>
              </a:ext>
            </a:extLst>
          </p:cNvPr>
          <p:cNvSpPr txBox="1"/>
          <p:nvPr/>
        </p:nvSpPr>
        <p:spPr>
          <a:xfrm>
            <a:off x="573882" y="862557"/>
            <a:ext cx="1135856" cy="307777"/>
          </a:xfrm>
          <a:prstGeom prst="rect">
            <a:avLst/>
          </a:prstGeom>
          <a:solidFill>
            <a:srgbClr val="9BBB59"/>
          </a:solidFill>
          <a:ln>
            <a:solidFill>
              <a:srgbClr val="9BBB59">
                <a:lumMod val="75000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実施者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B5826CE-3CA0-A50D-9DF3-A0045C9F931C}"/>
              </a:ext>
            </a:extLst>
          </p:cNvPr>
          <p:cNvSpPr txBox="1"/>
          <p:nvPr/>
        </p:nvSpPr>
        <p:spPr>
          <a:xfrm>
            <a:off x="1709737" y="862557"/>
            <a:ext cx="9798767" cy="307777"/>
          </a:xfrm>
          <a:prstGeom prst="rect">
            <a:avLst/>
          </a:prstGeom>
          <a:noFill/>
          <a:ln>
            <a:solidFill>
              <a:srgbClr val="9BBB59">
                <a:lumMod val="75000"/>
              </a:srgbClr>
            </a:solidFill>
          </a:ln>
        </p:spPr>
        <p:txBody>
          <a:bodyPr wrap="square" rtlCol="0">
            <a:noAutofit/>
          </a:bodyPr>
          <a:lstStyle/>
          <a:p>
            <a:pPr defTabSz="914400">
              <a:defRPr/>
            </a:pPr>
            <a:r>
              <a:rPr lang="ja-JP" altLang="en-US" sz="14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（ここにご記入ください）</a:t>
            </a:r>
            <a:endParaRPr lang="en-US" altLang="ja-JP" sz="1400" kern="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B4CC1FF-05FC-123E-6B53-CC77E743B1B1}"/>
              </a:ext>
            </a:extLst>
          </p:cNvPr>
          <p:cNvSpPr txBox="1"/>
          <p:nvPr/>
        </p:nvSpPr>
        <p:spPr>
          <a:xfrm>
            <a:off x="573882" y="1171105"/>
            <a:ext cx="1135856" cy="1630038"/>
          </a:xfrm>
          <a:prstGeom prst="rect">
            <a:avLst/>
          </a:prstGeom>
          <a:solidFill>
            <a:srgbClr val="9BBB59"/>
          </a:solidFill>
          <a:ln>
            <a:solidFill>
              <a:srgbClr val="9BBB59">
                <a:lumMod val="75000"/>
              </a:srgbClr>
            </a:solidFill>
          </a:ln>
        </p:spPr>
        <p:txBody>
          <a:bodyPr wrap="square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概要</a:t>
            </a:r>
            <a:endParaRPr kumimoji="1" lang="en-US" altLang="ja-JP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28B8705-7FA8-E700-670A-D1C2A60A4593}"/>
              </a:ext>
            </a:extLst>
          </p:cNvPr>
          <p:cNvSpPr txBox="1"/>
          <p:nvPr/>
        </p:nvSpPr>
        <p:spPr>
          <a:xfrm>
            <a:off x="1708750" y="1171106"/>
            <a:ext cx="9799755" cy="1630037"/>
          </a:xfrm>
          <a:prstGeom prst="rect">
            <a:avLst/>
          </a:prstGeom>
          <a:noFill/>
          <a:ln>
            <a:solidFill>
              <a:srgbClr val="9BBB59">
                <a:lumMod val="75000"/>
              </a:srgbClr>
            </a:solidFill>
          </a:ln>
        </p:spPr>
        <p:txBody>
          <a:bodyPr wrap="square" rtlCol="0">
            <a:noAutofit/>
          </a:bodyPr>
          <a:lstStyle/>
          <a:p>
            <a:pPr lvl="0" defTabSz="914395">
              <a:defRPr/>
            </a:pPr>
            <a:r>
              <a:rPr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（ここにご記入ください）</a:t>
            </a:r>
            <a:endParaRPr kumimoji="0" lang="en-US" altLang="ja-JP" sz="12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AFBACD1B-2E0A-1163-51EB-4CE70E8D5A53}"/>
              </a:ext>
            </a:extLst>
          </p:cNvPr>
          <p:cNvSpPr/>
          <p:nvPr/>
        </p:nvSpPr>
        <p:spPr bwMode="auto">
          <a:xfrm>
            <a:off x="8185385" y="3269079"/>
            <a:ext cx="2606319" cy="2915872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marL="285750" indent="-285750" defTabSz="914395">
              <a:buFont typeface="Arial" panose="020B0604020202020204" pitchFamily="34" charset="0"/>
              <a:buChar char="•"/>
              <a:defRPr/>
            </a:pPr>
            <a:r>
              <a:rPr lang="en-US" altLang="ja-JP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(</a:t>
            </a:r>
            <a:r>
              <a:rPr lang="ja-JP" altLang="en-US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ここにご記入ください</a:t>
            </a:r>
            <a:r>
              <a:rPr lang="en-US" altLang="ja-JP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)</a:t>
            </a:r>
            <a:br>
              <a:rPr lang="en-US" altLang="ja-JP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</a:br>
            <a:r>
              <a:rPr lang="en-US" altLang="ja-JP" sz="11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※</a:t>
            </a:r>
            <a:r>
              <a:rPr lang="ja-JP" altLang="en-US" sz="11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手法や実証成果の公表物・公表形式等について、概要をご記入ください</a:t>
            </a:r>
            <a:endParaRPr lang="ja-JP" altLang="en-US" sz="1200" dirty="0">
              <a:solidFill>
                <a:prstClr val="black"/>
              </a:solidFill>
              <a:latin typeface="Trebuchet MS" panose="020B0603020202020204" pitchFamily="34" charset="0"/>
              <a:ea typeface="Meiryo UI" panose="020B0604030504040204" pitchFamily="50" charset="-128"/>
            </a:endParaRPr>
          </a:p>
        </p:txBody>
      </p: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3622DC2D-4811-1436-F958-A30D2D87B723}"/>
              </a:ext>
            </a:extLst>
          </p:cNvPr>
          <p:cNvGrpSpPr/>
          <p:nvPr/>
        </p:nvGrpSpPr>
        <p:grpSpPr>
          <a:xfrm>
            <a:off x="4519338" y="2914955"/>
            <a:ext cx="3233560" cy="231844"/>
            <a:chOff x="4519338" y="2914955"/>
            <a:chExt cx="3233560" cy="231844"/>
          </a:xfrm>
        </p:grpSpPr>
        <p:sp>
          <p:nvSpPr>
            <p:cNvPr id="62" name="ee4pHeader2">
              <a:extLst>
                <a:ext uri="{FF2B5EF4-FFF2-40B4-BE49-F238E27FC236}">
                  <a16:creationId xmlns:a16="http://schemas.microsoft.com/office/drawing/2014/main" id="{FDD4934A-36A6-5CA0-F7D1-3F124C55DBFA}"/>
                </a:ext>
              </a:extLst>
            </p:cNvPr>
            <p:cNvSpPr txBox="1"/>
            <p:nvPr/>
          </p:nvSpPr>
          <p:spPr>
            <a:xfrm>
              <a:off x="4519338" y="2914955"/>
              <a:ext cx="2606319" cy="231844"/>
            </a:xfrm>
            <a:prstGeom prst="rect">
              <a:avLst/>
            </a:prstGeom>
            <a:noFill/>
            <a:ln cap="rnd">
              <a:noFill/>
            </a:ln>
          </p:spPr>
          <p:txBody>
            <a:bodyPr wrap="square" lIns="0" tIns="0" rIns="0" bIns="0" rtlCol="0" anchor="b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kern="0" dirty="0">
                  <a:solidFill>
                    <a:srgbClr val="9BBB59">
                      <a:lumMod val="50000"/>
                    </a:srgbClr>
                  </a:solidFill>
                  <a:latin typeface="Meiryo UI"/>
                  <a:ea typeface="Meiryo UI"/>
                  <a:sym typeface="Trebuchet MS" panose="020B0603020202020204" pitchFamily="34" charset="0"/>
                </a:rPr>
                <a:t>事業（開発・実証）内容</a:t>
              </a:r>
              <a:endPara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Meiryo UI"/>
                <a:ea typeface="Meiryo UI"/>
                <a:sym typeface="Trebuchet MS" panose="020B0603020202020204" pitchFamily="34" charset="0"/>
              </a:endParaRPr>
            </a:p>
          </p:txBody>
        </p:sp>
        <p:cxnSp>
          <p:nvCxnSpPr>
            <p:cNvPr id="63" name="Straight Connector 9">
              <a:extLst>
                <a:ext uri="{FF2B5EF4-FFF2-40B4-BE49-F238E27FC236}">
                  <a16:creationId xmlns:a16="http://schemas.microsoft.com/office/drawing/2014/main" id="{403D58FB-6FAF-3672-4198-FCE52838A31C}"/>
                </a:ext>
              </a:extLst>
            </p:cNvPr>
            <p:cNvCxnSpPr>
              <a:cxnSpLocks/>
            </p:cNvCxnSpPr>
            <p:nvPr/>
          </p:nvCxnSpPr>
          <p:spPr>
            <a:xfrm>
              <a:off x="4519338" y="3146799"/>
              <a:ext cx="3233560" cy="0"/>
            </a:xfrm>
            <a:prstGeom prst="line">
              <a:avLst/>
            </a:prstGeom>
            <a:noFill/>
            <a:ln w="9525" cap="rnd" cmpd="sng" algn="ctr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47C6BFF1-4595-9E76-5E3E-C1C0F4A8F382}"/>
              </a:ext>
            </a:extLst>
          </p:cNvPr>
          <p:cNvGrpSpPr/>
          <p:nvPr/>
        </p:nvGrpSpPr>
        <p:grpSpPr>
          <a:xfrm>
            <a:off x="8185387" y="2914955"/>
            <a:ext cx="3230758" cy="231844"/>
            <a:chOff x="8185387" y="2914955"/>
            <a:chExt cx="3230758" cy="231844"/>
          </a:xfrm>
        </p:grpSpPr>
        <p:sp>
          <p:nvSpPr>
            <p:cNvPr id="65" name="ee4pHeader2">
              <a:extLst>
                <a:ext uri="{FF2B5EF4-FFF2-40B4-BE49-F238E27FC236}">
                  <a16:creationId xmlns:a16="http://schemas.microsoft.com/office/drawing/2014/main" id="{D199B2DA-B563-DF74-B3D4-E0ED5813CE53}"/>
                </a:ext>
              </a:extLst>
            </p:cNvPr>
            <p:cNvSpPr txBox="1"/>
            <p:nvPr/>
          </p:nvSpPr>
          <p:spPr>
            <a:xfrm>
              <a:off x="8185388" y="2914955"/>
              <a:ext cx="2606319" cy="231844"/>
            </a:xfrm>
            <a:prstGeom prst="rect">
              <a:avLst/>
            </a:prstGeom>
            <a:noFill/>
            <a:ln cap="rnd">
              <a:noFill/>
            </a:ln>
          </p:spPr>
          <p:txBody>
            <a:bodyPr wrap="square" lIns="0" tIns="0" rIns="0" bIns="0" rtlCol="0" anchor="b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kern="0" dirty="0">
                  <a:solidFill>
                    <a:srgbClr val="9BBB59">
                      <a:lumMod val="50000"/>
                    </a:srgbClr>
                  </a:solidFill>
                  <a:latin typeface="Meiryo UI"/>
                  <a:ea typeface="Meiryo UI"/>
                  <a:sym typeface="Trebuchet MS" panose="020B0603020202020204" pitchFamily="34" charset="0"/>
                </a:rPr>
                <a:t>実用化・事業化に向けた取組</a:t>
              </a:r>
              <a:endPara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Meiryo UI"/>
                <a:ea typeface="Meiryo UI"/>
                <a:sym typeface="Trebuchet MS" panose="020B0603020202020204" pitchFamily="34" charset="0"/>
              </a:endParaRPr>
            </a:p>
          </p:txBody>
        </p:sp>
        <p:cxnSp>
          <p:nvCxnSpPr>
            <p:cNvPr id="66" name="Straight Connector 9">
              <a:extLst>
                <a:ext uri="{FF2B5EF4-FFF2-40B4-BE49-F238E27FC236}">
                  <a16:creationId xmlns:a16="http://schemas.microsoft.com/office/drawing/2014/main" id="{25B135AE-4692-D8BC-6204-D4E3E25A572F}"/>
                </a:ext>
              </a:extLst>
            </p:cNvPr>
            <p:cNvCxnSpPr>
              <a:cxnSpLocks/>
            </p:cNvCxnSpPr>
            <p:nvPr/>
          </p:nvCxnSpPr>
          <p:spPr>
            <a:xfrm>
              <a:off x="8185387" y="3146799"/>
              <a:ext cx="3230758" cy="0"/>
            </a:xfrm>
            <a:prstGeom prst="line">
              <a:avLst/>
            </a:prstGeom>
            <a:noFill/>
            <a:ln w="9525" cap="rnd" cmpd="sng" algn="ctr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7" name="Group 51">
            <a:extLst>
              <a:ext uri="{FF2B5EF4-FFF2-40B4-BE49-F238E27FC236}">
                <a16:creationId xmlns:a16="http://schemas.microsoft.com/office/drawing/2014/main" id="{469AE7C9-F542-AA45-600C-0B3B860934DF}"/>
              </a:ext>
            </a:extLst>
          </p:cNvPr>
          <p:cNvGrpSpPr/>
          <p:nvPr/>
        </p:nvGrpSpPr>
        <p:grpSpPr>
          <a:xfrm>
            <a:off x="3833435" y="3429000"/>
            <a:ext cx="306171" cy="2915873"/>
            <a:chOff x="3114633" y="3269078"/>
            <a:chExt cx="306171" cy="2915873"/>
          </a:xfrm>
        </p:grpSpPr>
        <p:cxnSp>
          <p:nvCxnSpPr>
            <p:cNvPr id="68" name="Straight Connector 24">
              <a:extLst>
                <a:ext uri="{FF2B5EF4-FFF2-40B4-BE49-F238E27FC236}">
                  <a16:creationId xmlns:a16="http://schemas.microsoft.com/office/drawing/2014/main" id="{7DBE5EAE-04FC-D443-9EB2-FE754267F0F2}"/>
                </a:ext>
              </a:extLst>
            </p:cNvPr>
            <p:cNvCxnSpPr/>
            <p:nvPr/>
          </p:nvCxnSpPr>
          <p:spPr>
            <a:xfrm>
              <a:off x="3267719" y="3269078"/>
              <a:ext cx="0" cy="2915873"/>
            </a:xfrm>
            <a:prstGeom prst="line">
              <a:avLst/>
            </a:prstGeom>
            <a:noFill/>
            <a:ln w="9525" cap="rnd" cmpd="sng" algn="ctr">
              <a:solidFill>
                <a:srgbClr val="9A9A9A"/>
              </a:solidFill>
              <a:prstDash val="solid"/>
            </a:ln>
            <a:effectLst/>
          </p:spPr>
        </p:cxnSp>
        <p:grpSp>
          <p:nvGrpSpPr>
            <p:cNvPr id="69" name="Group 25">
              <a:extLst>
                <a:ext uri="{FF2B5EF4-FFF2-40B4-BE49-F238E27FC236}">
                  <a16:creationId xmlns:a16="http://schemas.microsoft.com/office/drawing/2014/main" id="{1C1CB3FB-6A9C-9F32-E97B-C4DD26E834D1}"/>
                </a:ext>
              </a:extLst>
            </p:cNvPr>
            <p:cNvGrpSpPr/>
            <p:nvPr/>
          </p:nvGrpSpPr>
          <p:grpSpPr>
            <a:xfrm>
              <a:off x="3114633" y="4573560"/>
              <a:ext cx="306171" cy="306910"/>
              <a:chOff x="5937564" y="3833745"/>
              <a:chExt cx="306171" cy="306910"/>
            </a:xfrm>
          </p:grpSpPr>
          <p:sp>
            <p:nvSpPr>
              <p:cNvPr id="70" name="Freeform 94">
                <a:extLst>
                  <a:ext uri="{FF2B5EF4-FFF2-40B4-BE49-F238E27FC236}">
                    <a16:creationId xmlns:a16="http://schemas.microsoft.com/office/drawing/2014/main" id="{59592F9B-2E91-A045-3E3D-994FD686E13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37564" y="3833745"/>
                <a:ext cx="306171" cy="306910"/>
              </a:xfrm>
              <a:custGeom>
                <a:avLst/>
                <a:gdLst>
                  <a:gd name="T0" fmla="*/ 0 w 1052"/>
                  <a:gd name="T1" fmla="*/ 526 h 1052"/>
                  <a:gd name="T2" fmla="*/ 0 w 1052"/>
                  <a:gd name="T3" fmla="*/ 526 h 1052"/>
                  <a:gd name="T4" fmla="*/ 526 w 1052"/>
                  <a:gd name="T5" fmla="*/ 0 h 1052"/>
                  <a:gd name="T6" fmla="*/ 1052 w 1052"/>
                  <a:gd name="T7" fmla="*/ 526 h 1052"/>
                  <a:gd name="T8" fmla="*/ 1052 w 1052"/>
                  <a:gd name="T9" fmla="*/ 526 h 1052"/>
                  <a:gd name="T10" fmla="*/ 526 w 1052"/>
                  <a:gd name="T11" fmla="*/ 1052 h 1052"/>
                  <a:gd name="T12" fmla="*/ 526 w 1052"/>
                  <a:gd name="T13" fmla="*/ 1052 h 1052"/>
                  <a:gd name="T14" fmla="*/ 0 w 1052"/>
                  <a:gd name="T15" fmla="*/ 526 h 1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2" h="1052">
                    <a:moveTo>
                      <a:pt x="0" y="526"/>
                    </a:moveTo>
                    <a:cubicBezTo>
                      <a:pt x="0" y="526"/>
                      <a:pt x="0" y="526"/>
                      <a:pt x="0" y="526"/>
                    </a:cubicBezTo>
                    <a:cubicBezTo>
                      <a:pt x="0" y="236"/>
                      <a:pt x="236" y="0"/>
                      <a:pt x="526" y="0"/>
                    </a:cubicBezTo>
                    <a:cubicBezTo>
                      <a:pt x="817" y="0"/>
                      <a:pt x="1052" y="236"/>
                      <a:pt x="1052" y="526"/>
                    </a:cubicBezTo>
                    <a:cubicBezTo>
                      <a:pt x="1052" y="526"/>
                      <a:pt x="1052" y="526"/>
                      <a:pt x="1052" y="526"/>
                    </a:cubicBezTo>
                    <a:cubicBezTo>
                      <a:pt x="1052" y="817"/>
                      <a:pt x="817" y="1052"/>
                      <a:pt x="526" y="1052"/>
                    </a:cubicBezTo>
                    <a:cubicBezTo>
                      <a:pt x="526" y="1052"/>
                      <a:pt x="526" y="1052"/>
                      <a:pt x="526" y="1052"/>
                    </a:cubicBezTo>
                    <a:cubicBezTo>
                      <a:pt x="236" y="1052"/>
                      <a:pt x="0" y="817"/>
                      <a:pt x="0" y="526"/>
                    </a:cubicBezTo>
                    <a:close/>
                  </a:path>
                </a:pathLst>
              </a:custGeom>
              <a:solidFill>
                <a:srgbClr val="9BBB59">
                  <a:lumMod val="50000"/>
                </a:srgbClr>
              </a:solidFill>
              <a:ln>
                <a:solidFill>
                  <a:srgbClr val="9BBB59">
                    <a:lumMod val="50000"/>
                  </a:srgbClr>
                </a:solidFill>
              </a:ln>
            </p:spPr>
            <p:txBody>
              <a:bodyPr vert="horz" wrap="square" lIns="88641" tIns="44321" rIns="88641" bIns="4432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6E6F73"/>
                  </a:solidFill>
                  <a:effectLst/>
                  <a:uLnTx/>
                  <a:uFillTx/>
                  <a:latin typeface="メイリオ"/>
                  <a:ea typeface="メイリオ"/>
                </a:endParaRPr>
              </a:p>
            </p:txBody>
          </p:sp>
          <p:sp>
            <p:nvSpPr>
              <p:cNvPr id="71" name="Freeform 95">
                <a:extLst>
                  <a:ext uri="{FF2B5EF4-FFF2-40B4-BE49-F238E27FC236}">
                    <a16:creationId xmlns:a16="http://schemas.microsoft.com/office/drawing/2014/main" id="{C3073FBE-3BBF-3E55-3BC3-6815F6DF709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53995" y="3876005"/>
                <a:ext cx="120251" cy="224731"/>
              </a:xfrm>
              <a:custGeom>
                <a:avLst/>
                <a:gdLst>
                  <a:gd name="T0" fmla="*/ 66 w 976"/>
                  <a:gd name="T1" fmla="*/ 1824 h 1824"/>
                  <a:gd name="T2" fmla="*/ 0 w 976"/>
                  <a:gd name="T3" fmla="*/ 1758 h 1824"/>
                  <a:gd name="T4" fmla="*/ 843 w 976"/>
                  <a:gd name="T5" fmla="*/ 912 h 1824"/>
                  <a:gd name="T6" fmla="*/ 0 w 976"/>
                  <a:gd name="T7" fmla="*/ 66 h 1824"/>
                  <a:gd name="T8" fmla="*/ 66 w 976"/>
                  <a:gd name="T9" fmla="*/ 0 h 1824"/>
                  <a:gd name="T10" fmla="*/ 976 w 976"/>
                  <a:gd name="T11" fmla="*/ 912 h 1824"/>
                  <a:gd name="T12" fmla="*/ 66 w 976"/>
                  <a:gd name="T13" fmla="*/ 1824 h 1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6" h="1824">
                    <a:moveTo>
                      <a:pt x="66" y="1824"/>
                    </a:moveTo>
                    <a:lnTo>
                      <a:pt x="0" y="1758"/>
                    </a:lnTo>
                    <a:lnTo>
                      <a:pt x="843" y="912"/>
                    </a:lnTo>
                    <a:lnTo>
                      <a:pt x="0" y="66"/>
                    </a:lnTo>
                    <a:lnTo>
                      <a:pt x="66" y="0"/>
                    </a:lnTo>
                    <a:lnTo>
                      <a:pt x="976" y="912"/>
                    </a:lnTo>
                    <a:lnTo>
                      <a:pt x="66" y="18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8641" tIns="44321" rIns="88641" bIns="4432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6E6F73"/>
                  </a:solidFill>
                  <a:effectLst/>
                  <a:uLnTx/>
                  <a:uFillTx/>
                  <a:latin typeface="メイリオ"/>
                  <a:ea typeface="メイリオ"/>
                </a:endParaRPr>
              </a:p>
            </p:txBody>
          </p:sp>
        </p:grpSp>
      </p:grp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9A40849A-A3C1-7175-8561-A5BF884111AF}"/>
              </a:ext>
            </a:extLst>
          </p:cNvPr>
          <p:cNvSpPr/>
          <p:nvPr/>
        </p:nvSpPr>
        <p:spPr bwMode="auto">
          <a:xfrm>
            <a:off x="573882" y="3269079"/>
            <a:ext cx="2606319" cy="2915872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marL="285750" indent="-285750" defTabSz="914395">
              <a:buFont typeface="Arial" panose="020B0604020202020204" pitchFamily="34" charset="0"/>
              <a:buChar char="•"/>
              <a:defRPr/>
            </a:pPr>
            <a:r>
              <a:rPr lang="en-US" altLang="ja-JP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(</a:t>
            </a:r>
            <a:r>
              <a:rPr lang="ja-JP" altLang="en-US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ここにご記入ください</a:t>
            </a:r>
            <a:r>
              <a:rPr lang="en-US" altLang="ja-JP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)</a:t>
            </a:r>
            <a:br>
              <a:rPr lang="en-US" altLang="ja-JP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</a:br>
            <a:r>
              <a:rPr lang="en-US" altLang="ja-JP" sz="11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※</a:t>
            </a:r>
            <a:r>
              <a:rPr lang="ja-JP" altLang="en-US" sz="11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現状の課題や、既存の手法の制約等について、概要をご記入ください</a:t>
            </a:r>
            <a:endParaRPr lang="en-US" altLang="ja-JP" sz="1200" dirty="0">
              <a:solidFill>
                <a:prstClr val="black"/>
              </a:solidFill>
              <a:latin typeface="Trebuchet MS" panose="020B0603020202020204" pitchFamily="34" charset="0"/>
              <a:ea typeface="Meiryo UI" panose="020B0604030504040204" pitchFamily="50" charset="-128"/>
            </a:endParaRPr>
          </a:p>
        </p:txBody>
      </p:sp>
      <p:sp>
        <p:nvSpPr>
          <p:cNvPr id="73" name="テキスト ボックス 35">
            <a:extLst>
              <a:ext uri="{FF2B5EF4-FFF2-40B4-BE49-F238E27FC236}">
                <a16:creationId xmlns:a16="http://schemas.microsoft.com/office/drawing/2014/main" id="{FE2DE171-6C1A-2A09-4319-CDE08761F216}"/>
              </a:ext>
            </a:extLst>
          </p:cNvPr>
          <p:cNvSpPr txBox="1"/>
          <p:nvPr/>
        </p:nvSpPr>
        <p:spPr>
          <a:xfrm>
            <a:off x="144480" y="21710"/>
            <a:ext cx="27767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ja-JP" sz="9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ポスト５Ｇ情報通信システム基盤強化研究開発事業／</a:t>
            </a:r>
            <a:endParaRPr lang="ja-JP" altLang="en-US" sz="9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4" name="正方形/長方形 15">
            <a:extLst>
              <a:ext uri="{FF2B5EF4-FFF2-40B4-BE49-F238E27FC236}">
                <a16:creationId xmlns:a16="http://schemas.microsoft.com/office/drawing/2014/main" id="{06B885A6-696D-CFC9-F84C-88B16A66F2C5}"/>
              </a:ext>
            </a:extLst>
          </p:cNvPr>
          <p:cNvSpPr/>
          <p:nvPr/>
        </p:nvSpPr>
        <p:spPr bwMode="auto">
          <a:xfrm>
            <a:off x="4519338" y="3269079"/>
            <a:ext cx="2606319" cy="2915872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marL="285750" indent="-285750" defTabSz="914395">
              <a:buFont typeface="+mj-lt"/>
              <a:buAutoNum type="arabicPeriod"/>
              <a:defRPr/>
            </a:pPr>
            <a:r>
              <a:rPr lang="en-US" altLang="ja-JP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(</a:t>
            </a:r>
            <a:r>
              <a:rPr lang="ja-JP" altLang="en-US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ここにご記入ください</a:t>
            </a:r>
            <a:r>
              <a:rPr lang="en-US" altLang="ja-JP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)</a:t>
            </a:r>
            <a:br>
              <a:rPr lang="en-US" altLang="ja-JP" sz="12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</a:br>
            <a:r>
              <a:rPr lang="en-US" altLang="ja-JP" sz="11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※</a:t>
            </a:r>
            <a:r>
              <a:rPr lang="ja-JP" altLang="en-US" sz="1100" dirty="0">
                <a:solidFill>
                  <a:prstClr val="black"/>
                </a:solidFill>
                <a:latin typeface="Trebuchet MS" panose="020B0603020202020204" pitchFamily="34" charset="0"/>
                <a:ea typeface="Meiryo UI" panose="020B0604030504040204" pitchFamily="50" charset="-128"/>
              </a:rPr>
              <a:t>どのような手法の開発・確立を目指すか、概要をご記入ください</a:t>
            </a:r>
            <a:endParaRPr lang="ja-JP" altLang="en-US" sz="1200" dirty="0">
              <a:solidFill>
                <a:prstClr val="black"/>
              </a:solidFill>
              <a:latin typeface="Trebuchet MS" panose="020B0603020202020204" pitchFamily="34" charset="0"/>
              <a:ea typeface="Meiryo UI" panose="020B0604030504040204" pitchFamily="50" charset="-128"/>
            </a:endParaRPr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A4052A1F-C1A1-B5F6-7B9E-70EFEA0000CB}"/>
              </a:ext>
            </a:extLst>
          </p:cNvPr>
          <p:cNvGrpSpPr/>
          <p:nvPr/>
        </p:nvGrpSpPr>
        <p:grpSpPr>
          <a:xfrm>
            <a:off x="573882" y="2914955"/>
            <a:ext cx="3139136" cy="231844"/>
            <a:chOff x="573882" y="2914955"/>
            <a:chExt cx="3139136" cy="231844"/>
          </a:xfrm>
        </p:grpSpPr>
        <p:sp>
          <p:nvSpPr>
            <p:cNvPr id="76" name="ee4pHeader2">
              <a:extLst>
                <a:ext uri="{FF2B5EF4-FFF2-40B4-BE49-F238E27FC236}">
                  <a16:creationId xmlns:a16="http://schemas.microsoft.com/office/drawing/2014/main" id="{1D48C2D8-D8C9-7898-20E3-F3AD76C39062}"/>
                </a:ext>
              </a:extLst>
            </p:cNvPr>
            <p:cNvSpPr txBox="1"/>
            <p:nvPr/>
          </p:nvSpPr>
          <p:spPr>
            <a:xfrm>
              <a:off x="573882" y="2914955"/>
              <a:ext cx="2606319" cy="231844"/>
            </a:xfrm>
            <a:prstGeom prst="rect">
              <a:avLst/>
            </a:prstGeom>
            <a:noFill/>
            <a:ln cap="rnd">
              <a:noFill/>
            </a:ln>
          </p:spPr>
          <p:txBody>
            <a:bodyPr wrap="square" lIns="0" tIns="0" rIns="0" bIns="0" rtlCol="0" anchor="b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BBB59">
                      <a:lumMod val="50000"/>
                    </a:srgbClr>
                  </a:solidFill>
                  <a:effectLst/>
                  <a:uLnTx/>
                  <a:uFillTx/>
                  <a:latin typeface="Meiryo UI"/>
                  <a:ea typeface="Meiryo UI"/>
                  <a:sym typeface="Trebuchet MS" panose="020B0603020202020204" pitchFamily="34" charset="0"/>
                </a:rPr>
                <a:t>開発の背景・目的</a:t>
              </a:r>
            </a:p>
          </p:txBody>
        </p:sp>
        <p:cxnSp>
          <p:nvCxnSpPr>
            <p:cNvPr id="77" name="Straight Connector 9">
              <a:extLst>
                <a:ext uri="{FF2B5EF4-FFF2-40B4-BE49-F238E27FC236}">
                  <a16:creationId xmlns:a16="http://schemas.microsoft.com/office/drawing/2014/main" id="{5D3B6FBE-ED7C-069B-5281-74F5E4C06965}"/>
                </a:ext>
              </a:extLst>
            </p:cNvPr>
            <p:cNvCxnSpPr>
              <a:cxnSpLocks/>
            </p:cNvCxnSpPr>
            <p:nvPr/>
          </p:nvCxnSpPr>
          <p:spPr>
            <a:xfrm>
              <a:off x="573882" y="3146799"/>
              <a:ext cx="3139136" cy="0"/>
            </a:xfrm>
            <a:prstGeom prst="line">
              <a:avLst/>
            </a:prstGeom>
            <a:noFill/>
            <a:ln w="9525" cap="rnd" cmpd="sng" algn="ctr">
              <a:solidFill>
                <a:srgbClr val="909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85DCDBD3-41DD-BC63-FDC3-477ECEBDB5A8}"/>
              </a:ext>
            </a:extLst>
          </p:cNvPr>
          <p:cNvSpPr txBox="1"/>
          <p:nvPr/>
        </p:nvSpPr>
        <p:spPr>
          <a:xfrm>
            <a:off x="11622613" y="2171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別添６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404423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128</Words>
  <PresentationFormat>ワイド画面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メイリオ</vt:lpstr>
      <vt:lpstr>Aptos</vt:lpstr>
      <vt:lpstr>Aptos Display</vt:lpstr>
      <vt:lpstr>Arial</vt:lpstr>
      <vt:lpstr>Trebuchet MS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