
<file path=[Content_Types].xml><?xml version="1.0" encoding="utf-8"?>
<Types xmlns="http://schemas.openxmlformats.org/package/2006/content-types">
  <Default ContentType="application/vnd.openxmlformats-officedocument.oleObject" Extension="bin"/>
  <Default ContentType="image/x-emf" Extension="emf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ms-powerpoint.authors+xml" PartName="/ppt/authors.xml"/>
  <Override ContentType="application/vnd.openxmlformats-officedocument.presentationml.commentAuthors+xml" PartName="/ppt/commentAuthors.xml"/>
  <Override ContentType="application/vnd.openxmlformats-officedocument.presentationml.handoutMaster+xml" PartName="/ppt/handoutMasters/handoutMaster1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presentationml.tags+xml" PartName="/ppt/tags/tag1.xml"/>
  <Override ContentType="application/vnd.openxmlformats-officedocument.presentationml.tags+xml" PartName="/ppt/tags/tag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878" r:id="rId1"/>
  </p:sldMasterIdLst>
  <p:notesMasterIdLst>
    <p:notesMasterId r:id="rId4"/>
  </p:notesMasterIdLst>
  <p:handoutMasterIdLst>
    <p:handoutMasterId r:id="rId5"/>
  </p:handoutMasterIdLst>
  <p:sldIdLst>
    <p:sldId id="2076136717" r:id="rId2"/>
    <p:sldId id="2076136720" r:id="rId3"/>
  </p:sldIdLst>
  <p:sldSz cx="9906000" cy="6858000" type="A4"/>
  <p:notesSz cx="6735763" cy="9866313"/>
  <p:custDataLst>
    <p:tags r:id="rId6"/>
  </p:custData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">
          <p15:clr>
            <a:srgbClr val="A4A3A4"/>
          </p15:clr>
        </p15:guide>
        <p15:guide id="2" pos="12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作成者" initials="A" lastIdx="28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948A54"/>
    <a:srgbClr val="6B75AB"/>
    <a:srgbClr val="FFBE3C"/>
    <a:srgbClr val="99D6EC"/>
    <a:srgbClr val="0098D0"/>
    <a:srgbClr val="CCFFCC"/>
    <a:srgbClr val="E8E8E8"/>
    <a:srgbClr val="0064C8"/>
    <a:srgbClr val="FF5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73" autoAdjust="0"/>
    <p:restoredTop sz="91882" autoAdjust="0"/>
  </p:normalViewPr>
  <p:slideViewPr>
    <p:cSldViewPr>
      <p:cViewPr varScale="1">
        <p:scale>
          <a:sx n="83" d="100"/>
          <a:sy n="83" d="100"/>
        </p:scale>
        <p:origin x="988" y="68"/>
      </p:cViewPr>
      <p:guideLst>
        <p:guide orient="horz" pos="414"/>
        <p:guide pos="126"/>
      </p:guideLst>
    </p:cSldViewPr>
  </p:slideViewPr>
  <p:outlineViewPr>
    <p:cViewPr>
      <p:scale>
        <a:sx n="33" d="100"/>
        <a:sy n="33" d="100"/>
      </p:scale>
      <p:origin x="0" y="766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928"/>
    </p:cViewPr>
  </p:sorterViewPr>
  <p:notesViewPr>
    <p:cSldViewPr>
      <p:cViewPr>
        <p:scale>
          <a:sx n="90" d="100"/>
          <a:sy n="90" d="100"/>
        </p:scale>
        <p:origin x="-2070" y="-7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theme/theme1.xml" Type="http://schemas.openxmlformats.org/officeDocument/2006/relationships/theme"/><Relationship Id="rId11" Target="tableStyles.xml" Type="http://schemas.openxmlformats.org/officeDocument/2006/relationships/tableStyles"/><Relationship Id="rId12" Target="authors.xml" Type="http://schemas.microsoft.com/office/2018/10/relationships/authors"/><Relationship Id="rId2" Target="slides/slide1.xml" Type="http://schemas.openxmlformats.org/officeDocument/2006/relationships/slide"/><Relationship Id="rId3" Target="slides/slide2.xml" Type="http://schemas.openxmlformats.org/officeDocument/2006/relationships/slide"/><Relationship Id="rId4" Target="notesMasters/notesMaster1.xml" Type="http://schemas.openxmlformats.org/officeDocument/2006/relationships/notesMaster"/><Relationship Id="rId5" Target="handoutMasters/handoutMaster1.xml" Type="http://schemas.openxmlformats.org/officeDocument/2006/relationships/handoutMaster"/><Relationship Id="rId6" Target="tags/tag1.xml" Type="http://schemas.openxmlformats.org/officeDocument/2006/relationships/tags"/><Relationship Id="rId7" Target="commentAuthors.xml" Type="http://schemas.openxmlformats.org/officeDocument/2006/relationships/commentAuthors"/><Relationship Id="rId8" Target="presProps.xml" Type="http://schemas.openxmlformats.org/officeDocument/2006/relationships/presProps"/><Relationship Id="rId9" Target="viewProps.xml" Type="http://schemas.openxmlformats.org/officeDocument/2006/relationships/viewProps"/></Relationships>
</file>

<file path=ppt/handoutMasters/_rels/handoutMaster1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r>
              <a:rPr lang="ja-JP" altLang="en-US" sz="1400" dirty="0">
                <a:latin typeface="ＭＳ Ｐゴシック" pitchFamily="50" charset="-128"/>
                <a:ea typeface="ＭＳ Ｐゴシック" pitchFamily="50" charset="-128"/>
              </a:rPr>
              <a:t>機密性○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A60C1D9C-4153-45A3-ABA8-5AC906D324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108798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4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 dirty="0"/>
              <a:t>機密性○</a:t>
            </a:r>
            <a:endParaRPr lang="en-US" altLang="ja-JP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39775"/>
            <a:ext cx="53451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3" rIns="91425" bIns="4571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25" tIns="45713" rIns="91425" bIns="4571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FD35E722-DCEB-4B9B-850A-0990A504E4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26932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A8E66-9EE8-3072-486E-B1B98392B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9B0EA43-C40A-1E5A-BA69-C4916DD507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F7CE66C-4D48-A1EB-E016-2313BEB540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F5D6B5-9ECA-62F7-0927-4E57FC8EB88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itchFamily="50" charset="-128"/>
                <a:ea typeface="ＭＳ Ｐゴシック" pitchFamily="50" charset="-128"/>
                <a:cs typeface="+mn-cs"/>
              </a:rPr>
              <a:t>機密性○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itchFamily="50" charset="-128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1377163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準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925934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Relationship Id="rId3" Target="../tags/tag2.xml" Type="http://schemas.openxmlformats.org/officeDocument/2006/relationships/tags"/><Relationship Id="rId4" Target="../embeddings/oleObject1.bin" Type="http://schemas.openxmlformats.org/officeDocument/2006/relationships/oleObject"/><Relationship Id="rId5" Target="../media/image1.emf" Type="http://schemas.openxmlformats.org/officeDocument/2006/relationships/imag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97D031E-B8B3-4CD5-A955-D2113DEA833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97D031E-B8B3-4CD5-A955-D2113DEA83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3759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2400" b="1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</p:titleStyle>
    <p:bodyStyle>
      <a:lvl1pPr marL="342900" indent="-342900" algn="l" defTabSz="914400" rtl="0" eaLnBrk="1" latinLnBrk="0" hangingPunct="1">
        <a:spcBef>
          <a:spcPts val="600"/>
        </a:spcBef>
        <a:spcAft>
          <a:spcPts val="600"/>
        </a:spcAft>
        <a:buClr>
          <a:srgbClr val="002060"/>
        </a:buClr>
        <a:buFont typeface="Wingdings" panose="05000000000000000000" pitchFamily="2" charset="2"/>
        <a:buChar char="l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  <a:lvl2pPr marL="742950" indent="-28575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–"/>
        <a:defRPr kumimoji="1" sz="14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2pPr>
      <a:lvl3pPr marL="11430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•"/>
        <a:defRPr kumimoji="1" sz="105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3AA8B-4E7A-49AC-EC5A-4AF78F118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9260765A-07FE-9C34-90C5-17A5E625A81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7528" y="15587"/>
            <a:ext cx="9492839" cy="892552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z="1400" dirty="0"/>
              <a:t>官民による若手研究者発掘支援事業</a:t>
            </a:r>
            <a:br>
              <a:rPr kumimoji="1" lang="en-US" altLang="ja-JP" sz="1400" dirty="0"/>
            </a:br>
            <a:r>
              <a:rPr kumimoji="1" lang="en-US" altLang="ja-JP" sz="1400" dirty="0"/>
              <a:t>【</a:t>
            </a:r>
            <a:r>
              <a:rPr lang="ja-JP" altLang="en-US" sz="1400" dirty="0"/>
              <a:t>契約学科型</a:t>
            </a:r>
            <a:r>
              <a:rPr kumimoji="1" lang="en-US" altLang="ja-JP" sz="1400" dirty="0"/>
              <a:t>】</a:t>
            </a:r>
            <a:br>
              <a:rPr lang="en-US" altLang="ja-JP" sz="1400" dirty="0"/>
            </a:br>
            <a:r>
              <a:rPr kumimoji="1" lang="ja-JP" altLang="en-US" dirty="0"/>
              <a:t>○○</a:t>
            </a:r>
            <a:r>
              <a:rPr lang="ja-JP" altLang="en-US" dirty="0"/>
              <a:t>○○○○○○○○○（○○大学）</a:t>
            </a:r>
            <a:endParaRPr kumimoji="1" lang="ja-JP" altLang="en-US" dirty="0"/>
          </a:p>
        </p:txBody>
      </p:sp>
      <p:sp>
        <p:nvSpPr>
          <p:cNvPr id="25" name="角丸四角形 24">
            <a:extLst>
              <a:ext uri="{FF2B5EF4-FFF2-40B4-BE49-F238E27FC236}">
                <a16:creationId xmlns:a16="http://schemas.microsoft.com/office/drawing/2014/main" id="{FFDDBD5D-E74C-37AB-C7BB-3339A52D229B}"/>
              </a:ext>
            </a:extLst>
          </p:cNvPr>
          <p:cNvSpPr/>
          <p:nvPr/>
        </p:nvSpPr>
        <p:spPr bwMode="auto">
          <a:xfrm>
            <a:off x="166843" y="3291115"/>
            <a:ext cx="4587936" cy="617351"/>
          </a:xfrm>
          <a:prstGeom prst="roundRect">
            <a:avLst>
              <a:gd name="adj" fmla="val 8566"/>
            </a:avLst>
          </a:prstGeom>
          <a:noFill/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square" rtlCol="0" anchor="b"/>
          <a:lstStyle/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例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設備・備品費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例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人件費　等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F5CBEB5D-C880-E316-4AD3-C99B767794E5}"/>
              </a:ext>
            </a:extLst>
          </p:cNvPr>
          <p:cNvSpPr/>
          <p:nvPr/>
        </p:nvSpPr>
        <p:spPr bwMode="auto">
          <a:xfrm>
            <a:off x="166843" y="3140968"/>
            <a:ext cx="2480519" cy="221421"/>
          </a:xfrm>
          <a:prstGeom prst="rect">
            <a:avLst/>
          </a:prstGeom>
          <a:solidFill>
            <a:srgbClr val="00B050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主な補助金の使途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515EDB6F-AE17-E664-201E-6F13A36D571B}"/>
              </a:ext>
            </a:extLst>
          </p:cNvPr>
          <p:cNvSpPr/>
          <p:nvPr/>
        </p:nvSpPr>
        <p:spPr bwMode="auto">
          <a:xfrm>
            <a:off x="4883947" y="2360049"/>
            <a:ext cx="4832447" cy="1548417"/>
          </a:xfrm>
          <a:prstGeom prst="roundRect">
            <a:avLst>
              <a:gd name="adj" fmla="val 8566"/>
            </a:avLst>
          </a:prstGeom>
          <a:solidFill>
            <a:schemeClr val="bg1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square" rtlCol="0" anchor="b"/>
          <a:lstStyle/>
          <a:p>
            <a:pPr marL="285750" lvl="0" indent="-285750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補助対象期間　　　：</a:t>
            </a:r>
            <a:r>
              <a:rPr kumimoji="0" lang="en-US" altLang="ja-JP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2026</a:t>
            </a: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年度～</a:t>
            </a:r>
            <a:r>
              <a:rPr kumimoji="0" lang="en-US" altLang="ja-JP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2031</a:t>
            </a: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年度</a:t>
            </a:r>
            <a:endParaRPr kumimoji="0" lang="en-US" altLang="ja-JP" sz="14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補助対象費用　　　：約○○億円（６年間）</a:t>
            </a:r>
          </a:p>
          <a:p>
            <a:pPr marL="285750" lvl="0" indent="-285750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補助金交付申請額：約○○億円（６年間）</a:t>
            </a:r>
            <a:endParaRPr kumimoji="0" lang="ja-JP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r>
              <a:rPr kumimoji="0" lang="en-US" altLang="ja-JP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NEDO</a:t>
            </a: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負担率　　　：</a:t>
            </a:r>
            <a:r>
              <a:rPr kumimoji="0" lang="en-US" altLang="ja-JP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2/3</a:t>
            </a: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r>
              <a:rPr kumimoji="0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産学連携先からの獲得額：約○○億円（６年間）</a:t>
            </a:r>
            <a:endParaRPr kumimoji="0" lang="en-US" altLang="ja-JP" sz="14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C98F935-8F38-0DFE-C699-394BE607C432}"/>
              </a:ext>
            </a:extLst>
          </p:cNvPr>
          <p:cNvSpPr/>
          <p:nvPr/>
        </p:nvSpPr>
        <p:spPr bwMode="auto">
          <a:xfrm>
            <a:off x="4883947" y="2276872"/>
            <a:ext cx="2422300" cy="241314"/>
          </a:xfrm>
          <a:prstGeom prst="rect">
            <a:avLst/>
          </a:prstGeom>
          <a:solidFill>
            <a:srgbClr val="00B050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事業期間・規模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BE28D12-3D41-92EB-D42E-DD441E8042E7}"/>
              </a:ext>
            </a:extLst>
          </p:cNvPr>
          <p:cNvSpPr/>
          <p:nvPr/>
        </p:nvSpPr>
        <p:spPr>
          <a:xfrm>
            <a:off x="170614" y="1226067"/>
            <a:ext cx="9534067" cy="5319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49263" indent="-449263" defTabSz="1255713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r>
              <a:rPr lang="ja-JP" altLang="en-US" sz="14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（適宜記載）</a:t>
            </a:r>
          </a:p>
          <a:p>
            <a:pPr marL="449263" lvl="0" indent="-449263" defTabSz="1255713">
              <a:lnSpc>
                <a:spcPts val="1800"/>
              </a:lnSpc>
              <a:buFont typeface="Wingdings" panose="05000000000000000000" pitchFamily="2" charset="2"/>
              <a:buChar char="p"/>
              <a:defRPr/>
            </a:pPr>
            <a:endParaRPr lang="ja-JP" altLang="en-US" sz="14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6200DF35-34C2-9342-365D-37F641DE7747}"/>
              </a:ext>
            </a:extLst>
          </p:cNvPr>
          <p:cNvSpPr/>
          <p:nvPr/>
        </p:nvSpPr>
        <p:spPr bwMode="auto">
          <a:xfrm>
            <a:off x="166843" y="4049533"/>
            <a:ext cx="2502756" cy="243563"/>
          </a:xfrm>
          <a:prstGeom prst="rect">
            <a:avLst/>
          </a:prstGeom>
          <a:solidFill>
            <a:srgbClr val="00B050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実施体制図</a:t>
            </a:r>
          </a:p>
        </p:txBody>
      </p:sp>
      <p:sp>
        <p:nvSpPr>
          <p:cNvPr id="23" name="角丸四角形 22">
            <a:extLst>
              <a:ext uri="{FF2B5EF4-FFF2-40B4-BE49-F238E27FC236}">
                <a16:creationId xmlns:a16="http://schemas.microsoft.com/office/drawing/2014/main" id="{5476CE11-45DC-B13C-6A17-14FC8FE0CF27}"/>
              </a:ext>
            </a:extLst>
          </p:cNvPr>
          <p:cNvSpPr/>
          <p:nvPr/>
        </p:nvSpPr>
        <p:spPr bwMode="auto">
          <a:xfrm>
            <a:off x="166843" y="2451609"/>
            <a:ext cx="4587936" cy="617351"/>
          </a:xfrm>
          <a:prstGeom prst="roundRect">
            <a:avLst>
              <a:gd name="adj" fmla="val 8566"/>
            </a:avLst>
          </a:prstGeom>
          <a:solidFill>
            <a:schemeClr val="bg1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pPr lvl="0">
              <a:defRPr/>
            </a:pPr>
            <a:r>
              <a:rPr lang="ja-JP" altLang="en-US" sz="14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○○株式会社、○○株式会社</a:t>
            </a:r>
            <a:endParaRPr kumimoji="1" lang="en-US" altLang="ja-JP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201591F4-D7AF-B2AC-1232-5977C22AE1CA}"/>
              </a:ext>
            </a:extLst>
          </p:cNvPr>
          <p:cNvSpPr/>
          <p:nvPr/>
        </p:nvSpPr>
        <p:spPr bwMode="auto">
          <a:xfrm>
            <a:off x="166843" y="2274072"/>
            <a:ext cx="2491199" cy="243967"/>
          </a:xfrm>
          <a:prstGeom prst="rect">
            <a:avLst/>
          </a:prstGeom>
          <a:solidFill>
            <a:srgbClr val="00B050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連携先企業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角丸四角形 9">
            <a:extLst>
              <a:ext uri="{FF2B5EF4-FFF2-40B4-BE49-F238E27FC236}">
                <a16:creationId xmlns:a16="http://schemas.microsoft.com/office/drawing/2014/main" id="{FF6960EA-AD09-9AAA-09D8-631C9DF5C5E0}"/>
              </a:ext>
            </a:extLst>
          </p:cNvPr>
          <p:cNvSpPr/>
          <p:nvPr/>
        </p:nvSpPr>
        <p:spPr bwMode="auto">
          <a:xfrm>
            <a:off x="166843" y="1029418"/>
            <a:ext cx="9489569" cy="1120833"/>
          </a:xfrm>
          <a:prstGeom prst="roundRect">
            <a:avLst>
              <a:gd name="adj" fmla="val 8566"/>
            </a:avLst>
          </a:prstGeom>
          <a:noFill/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C938C3F-A8F1-21DD-AF7D-BD7D12EE232B}"/>
              </a:ext>
            </a:extLst>
          </p:cNvPr>
          <p:cNvSpPr/>
          <p:nvPr/>
        </p:nvSpPr>
        <p:spPr bwMode="auto">
          <a:xfrm>
            <a:off x="166843" y="893367"/>
            <a:ext cx="2479830" cy="294709"/>
          </a:xfrm>
          <a:prstGeom prst="rect">
            <a:avLst/>
          </a:prstGeom>
          <a:solidFill>
            <a:srgbClr val="00B050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事業の目的・概要</a:t>
            </a:r>
          </a:p>
        </p:txBody>
      </p:sp>
      <p:sp>
        <p:nvSpPr>
          <p:cNvPr id="102" name="正方形/長方形 101">
            <a:extLst>
              <a:ext uri="{FF2B5EF4-FFF2-40B4-BE49-F238E27FC236}">
                <a16:creationId xmlns:a16="http://schemas.microsoft.com/office/drawing/2014/main" id="{9021EB36-9F5F-7FFD-4552-4502A6FC8852}"/>
              </a:ext>
            </a:extLst>
          </p:cNvPr>
          <p:cNvSpPr/>
          <p:nvPr/>
        </p:nvSpPr>
        <p:spPr>
          <a:xfrm>
            <a:off x="9064553" y="54646"/>
            <a:ext cx="723275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別添５</a:t>
            </a:r>
          </a:p>
        </p:txBody>
      </p:sp>
      <p:sp>
        <p:nvSpPr>
          <p:cNvPr id="6" name="吹き出し: 角を丸めた四角形 5">
            <a:extLst>
              <a:ext uri="{FF2B5EF4-FFF2-40B4-BE49-F238E27FC236}">
                <a16:creationId xmlns:a16="http://schemas.microsoft.com/office/drawing/2014/main" id="{F8C0995E-A022-C325-F8B1-C31052992A77}"/>
              </a:ext>
            </a:extLst>
          </p:cNvPr>
          <p:cNvSpPr/>
          <p:nvPr/>
        </p:nvSpPr>
        <p:spPr bwMode="auto">
          <a:xfrm>
            <a:off x="-1815752" y="643765"/>
            <a:ext cx="1590087" cy="771306"/>
          </a:xfrm>
          <a:prstGeom prst="wedgeRoundRectCallout">
            <a:avLst>
              <a:gd name="adj1" fmla="val 73720"/>
              <a:gd name="adj2" fmla="val -42540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ja-JP" altLang="en-US" sz="1100" dirty="0">
                <a:solidFill>
                  <a:srgbClr val="FF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テーマ名を記載</a:t>
            </a:r>
            <a:endParaRPr lang="ja-JP" altLang="en-US" sz="1100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3B51196-B43B-6ED8-91F5-4BA41368EADB}"/>
              </a:ext>
            </a:extLst>
          </p:cNvPr>
          <p:cNvSpPr/>
          <p:nvPr/>
        </p:nvSpPr>
        <p:spPr bwMode="auto">
          <a:xfrm>
            <a:off x="4843719" y="4036112"/>
            <a:ext cx="2502756" cy="243563"/>
          </a:xfrm>
          <a:prstGeom prst="rect">
            <a:avLst/>
          </a:prstGeom>
          <a:solidFill>
            <a:srgbClr val="00B050"/>
          </a:solidFill>
          <a:ln w="254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契約学科の概要</a:t>
            </a:r>
          </a:p>
        </p:txBody>
      </p:sp>
      <p:sp>
        <p:nvSpPr>
          <p:cNvPr id="15" name="テキスト プレースホルダー 6">
            <a:extLst>
              <a:ext uri="{FF2B5EF4-FFF2-40B4-BE49-F238E27FC236}">
                <a16:creationId xmlns:a16="http://schemas.microsoft.com/office/drawing/2014/main" id="{05B6D47F-2301-8427-C883-30B2799EAD9A}"/>
              </a:ext>
            </a:extLst>
          </p:cNvPr>
          <p:cNvSpPr txBox="1">
            <a:spLocks/>
          </p:cNvSpPr>
          <p:nvPr/>
        </p:nvSpPr>
        <p:spPr>
          <a:xfrm>
            <a:off x="4866662" y="4387573"/>
            <a:ext cx="4789749" cy="2000549"/>
          </a:xfrm>
          <a:prstGeom prst="rect">
            <a:avLst/>
          </a:prstGeom>
          <a:noFill/>
        </p:spPr>
        <p:txBody>
          <a:bodyPr vert="horz" wrap="square" lIns="72000" tIns="72000" rIns="72000" bIns="36000" rtlCol="0">
            <a:noAutofit/>
          </a:bodyPr>
          <a:lstStyle>
            <a:lvl1pPr marL="0" indent="0" algn="l" defTabSz="914423" rtl="0" eaLnBrk="1" latinLnBrk="0" hangingPunct="1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Arial" panose="020B0604020202020204" pitchFamily="34" charset="0"/>
              <a:buNone/>
              <a:defRPr kumimoji="1" lang="ja-JP" altLang="en-US" sz="1600" b="0" i="0" kern="1200" dirty="0" smtClean="0">
                <a:solidFill>
                  <a:schemeClr val="tx1"/>
                </a:solidFill>
                <a:latin typeface="+mj-ea"/>
                <a:ea typeface="+mj-ea"/>
                <a:cs typeface="メイリオ" panose="020B0604030504040204" pitchFamily="50" charset="-128"/>
              </a:defRPr>
            </a:lvl1pPr>
            <a:lvl2pPr marL="630254" indent="-285757" algn="l" defTabSz="914423" rtl="0" eaLnBrk="1" latinLnBrk="0" hangingPunct="1">
              <a:spcBef>
                <a:spcPts val="600"/>
              </a:spcBef>
              <a:spcAft>
                <a:spcPts val="600"/>
              </a:spcAft>
              <a:buFont typeface="メイリオ" panose="020B0604030504040204" pitchFamily="50" charset="-128"/>
              <a:buChar char="◦"/>
              <a:defRPr kumimoji="1" lang="ja-JP" altLang="en-US" sz="1200" b="0" i="0" kern="1200" dirty="0" smtClean="0">
                <a:solidFill>
                  <a:schemeClr val="tx1"/>
                </a:solidFill>
                <a:latin typeface="+mj-ea"/>
                <a:ea typeface="+mj-ea"/>
                <a:cs typeface="メイリオ" panose="020B0604030504040204" pitchFamily="50" charset="-128"/>
              </a:defRPr>
            </a:lvl2pPr>
            <a:lvl3pPr marL="896960" indent="-228606" algn="l" defTabSz="914423" rtl="0" eaLnBrk="1" latinLnBrk="0" hangingPunct="1">
              <a:spcBef>
                <a:spcPts val="600"/>
              </a:spcBef>
              <a:spcAft>
                <a:spcPts val="600"/>
              </a:spcAft>
              <a:buFont typeface="メイリオ" panose="020B0604030504040204" pitchFamily="50" charset="-128"/>
              <a:buChar char="‒"/>
              <a:defRPr kumimoji="1" lang="ja-JP" altLang="en-US" sz="1200" b="0" i="0" kern="1200" dirty="0" smtClean="0">
                <a:solidFill>
                  <a:schemeClr val="tx1"/>
                </a:solidFill>
                <a:latin typeface="+mj-ea"/>
                <a:ea typeface="+mj-ea"/>
                <a:cs typeface="メイリオ" panose="020B0604030504040204" pitchFamily="50" charset="-128"/>
              </a:defRPr>
            </a:lvl3pPr>
            <a:lvl4pPr marL="1165254" indent="-228606" algn="l" defTabSz="914423" rtl="0" eaLnBrk="1" latinLnBrk="0" hangingPunct="1">
              <a:spcBef>
                <a:spcPct val="20000"/>
              </a:spcBef>
              <a:buFont typeface="Meiryo UI" panose="020B0604030504040204" pitchFamily="50" charset="-128"/>
              <a:buChar char="∗"/>
              <a:defRPr kumimoji="1" lang="ja-JP" altLang="en-US" sz="1200" kern="1200" dirty="0" smtClean="0">
                <a:solidFill>
                  <a:schemeClr val="tx1"/>
                </a:solidFill>
                <a:latin typeface="+mj-ea"/>
                <a:ea typeface="+mj-ea"/>
                <a:cs typeface="Meiryo UI" panose="020B0604030504040204" pitchFamily="50" charset="-128"/>
              </a:defRPr>
            </a:lvl4pPr>
            <a:lvl5pPr marL="1527213" indent="-228606" algn="l" defTabSz="914423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lang="ja-JP" altLang="en-US" sz="1200" kern="1200" dirty="0">
                <a:solidFill>
                  <a:schemeClr val="tx1"/>
                </a:solidFill>
                <a:latin typeface="+mj-ea"/>
                <a:ea typeface="+mj-ea"/>
                <a:cs typeface="Meiryo UI" panose="020B0604030504040204" pitchFamily="50" charset="-128"/>
              </a:defRPr>
            </a:lvl5pPr>
            <a:lvl6pPr marL="2514663" indent="-228606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4" indent="-228606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6" indent="-228606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7" indent="-228606" algn="l" defTabSz="9144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ja-JP" altLang="en-US" sz="1400" b="1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○○大学大学院○○課○○プログラム（仮称）</a:t>
            </a:r>
            <a:endParaRPr lang="en-US" altLang="ja-JP" sz="1400" b="1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buClrTx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開始時期、授与学位：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20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〇〇年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月～、修士</a:t>
            </a: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（○○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b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（年間</a:t>
            </a: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○○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名）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80975" lvl="0" indent="-180975">
              <a:buClrTx/>
              <a:buFont typeface="Arial" panose="020B0604020202020204" pitchFamily="34" charset="0"/>
              <a:buChar char="•"/>
            </a:pPr>
            <a:r>
              <a:rPr lang="en-US" altLang="ja-JP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例：</a:t>
            </a:r>
            <a:r>
              <a:rPr lang="en-US" altLang="ja-JP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7</a:t>
            </a: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行程度で記載</a:t>
            </a:r>
            <a:r>
              <a:rPr lang="en-US" altLang="ja-JP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○○プログラム（仮称）は、○○を解決できる高度専門人材を育成する。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FE60D90-2453-9294-00B0-4B5D5A92565D}"/>
              </a:ext>
            </a:extLst>
          </p:cNvPr>
          <p:cNvSpPr txBox="1"/>
          <p:nvPr/>
        </p:nvSpPr>
        <p:spPr>
          <a:xfrm>
            <a:off x="137528" y="4434163"/>
            <a:ext cx="2859452" cy="523220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kumimoji="0" lang="ja-JP" altLang="en-US" sz="1400" i="1" kern="0" dirty="0">
                <a:solidFill>
                  <a:prstClr val="black"/>
                </a:solidFill>
                <a:latin typeface="+mn-ea"/>
              </a:rPr>
              <a:t>実施体制を図示してください</a:t>
            </a:r>
            <a:endParaRPr kumimoji="0" lang="en-US" altLang="ja-JP" sz="1400" i="1" kern="0" dirty="0">
              <a:solidFill>
                <a:prstClr val="black"/>
              </a:solidFill>
              <a:latin typeface="+mn-ea"/>
            </a:endParaRPr>
          </a:p>
          <a:p>
            <a:pPr lvl="0" algn="ctr" defTabSz="457200">
              <a:defRPr/>
            </a:pPr>
            <a:r>
              <a:rPr kumimoji="0" lang="ja-JP" altLang="en-US" sz="1400" i="1" kern="0" dirty="0">
                <a:solidFill>
                  <a:prstClr val="black"/>
                </a:solidFill>
                <a:latin typeface="+mn-ea"/>
              </a:rPr>
              <a:t>（産学連携先との役割分担　等）</a:t>
            </a:r>
            <a:endParaRPr kumimoji="0" lang="en-US" altLang="ja-JP" sz="1400" i="1" kern="0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975FBD1-D144-C8BE-A8F2-3EE8EDCDAC4C}"/>
              </a:ext>
            </a:extLst>
          </p:cNvPr>
          <p:cNvSpPr txBox="1"/>
          <p:nvPr/>
        </p:nvSpPr>
        <p:spPr>
          <a:xfrm>
            <a:off x="1544271" y="347983"/>
            <a:ext cx="7338685" cy="1077218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i="1" kern="0" dirty="0">
                <a:solidFill>
                  <a:prstClr val="black"/>
                </a:solidFill>
                <a:latin typeface="+mj-ea"/>
                <a:ea typeface="+mj-ea"/>
              </a:rPr>
              <a:t>本資料の作成について</a:t>
            </a:r>
            <a:endParaRPr kumimoji="0" lang="en-US" altLang="ja-JP" sz="1600" i="1" kern="0" dirty="0">
              <a:solidFill>
                <a:prstClr val="black"/>
              </a:solidFill>
              <a:latin typeface="+mj-ea"/>
              <a:ea typeface="+mj-ea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i="1" kern="0" dirty="0">
                <a:solidFill>
                  <a:prstClr val="black"/>
                </a:solidFill>
                <a:latin typeface="+mj-ea"/>
                <a:ea typeface="+mj-ea"/>
              </a:rPr>
              <a:t>・全体２ページで作成ください</a:t>
            </a:r>
            <a:endParaRPr kumimoji="0" lang="en-US" altLang="ja-JP" sz="1600" i="1" kern="0" dirty="0">
              <a:solidFill>
                <a:prstClr val="black"/>
              </a:solidFill>
              <a:latin typeface="+mj-ea"/>
              <a:ea typeface="+mj-ea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・フォーマットは変更せず作成ください</a:t>
            </a:r>
            <a:endParaRPr kumimoji="0" lang="en-US" altLang="ja-JP" sz="160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i="1" kern="0" dirty="0">
                <a:solidFill>
                  <a:prstClr val="black"/>
                </a:solidFill>
                <a:latin typeface="+mj-ea"/>
                <a:ea typeface="+mj-ea"/>
              </a:rPr>
              <a:t>・原則、フォントや文字の大きさも変更せずに作成ください</a:t>
            </a:r>
            <a:endParaRPr kumimoji="0" lang="en-US" altLang="ja-JP" sz="160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22232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1C1EA-4CCB-D077-CF51-60C98F5B4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4DAEFC0-5CCE-9C64-9DD2-5F25C36C036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605295" y="6525345"/>
            <a:ext cx="2311400" cy="365125"/>
          </a:xfrm>
          <a:prstGeom prst="rect">
            <a:avLst/>
          </a:prstGeom>
        </p:spPr>
        <p:txBody>
          <a:bodyPr/>
          <a:lstStyle/>
          <a:p>
            <a:fld id="{D9550142-B990-490A-A107-ED7302A7FD52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A96487B9-1C74-E1B6-CFA2-FE46074114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0471" y="188640"/>
            <a:ext cx="9505503" cy="461665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dirty="0"/>
              <a:t>研究開発内容の詳細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6923143-9038-3C2D-CC2A-02E7CB71E6E4}"/>
              </a:ext>
            </a:extLst>
          </p:cNvPr>
          <p:cNvSpPr txBox="1"/>
          <p:nvPr/>
        </p:nvSpPr>
        <p:spPr>
          <a:xfrm>
            <a:off x="1283657" y="1844824"/>
            <a:ext cx="7338685" cy="1046440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24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</a:endParaRPr>
          </a:p>
          <a:p>
            <a:pPr lvl="0" algn="ctr" defTabSz="457200">
              <a:defRPr/>
            </a:pPr>
            <a:r>
              <a:rPr kumimoji="0" lang="ja-JP" altLang="en-US" sz="1400" i="1" kern="0" dirty="0">
                <a:solidFill>
                  <a:prstClr val="black"/>
                </a:solidFill>
                <a:latin typeface="+mj-ea"/>
                <a:ea typeface="+mj-ea"/>
              </a:rPr>
              <a:t>図表を用いて、自由に記述ください。</a:t>
            </a:r>
            <a:endParaRPr kumimoji="0" lang="ja-JP" altLang="en-US" i="1" kern="0" dirty="0">
              <a:solidFill>
                <a:prstClr val="black"/>
              </a:solidFill>
              <a:latin typeface="+mj-ea"/>
              <a:ea typeface="+mj-ea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24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883800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e378f461-5c73-46ec-9281-d7e45e6a2893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【機○・記載例なし】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DDDDDD"/>
        </a:solidFill>
        <a:ln w="9525">
          <a:solidFill>
            <a:srgbClr val="B2B2B2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none" rtlCol="0" anchor="ctr"/>
      <a:lstStyle>
        <a:defPPr algn="l">
          <a:defRPr kumimoji="0" sz="1800" dirty="0" smtClean="0">
            <a:latin typeface="Meiryo UI" panose="020B0604030504040204" pitchFamily="50" charset="-128"/>
            <a:ea typeface="Meiryo UI" panose="020B0604030504040204" pitchFamily="50" charset="-128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defRPr kumimoji="1" dirty="0" smtClean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ヘッダー修正（PPT）.pptx" id="{BA91829E-AC79-4E60-8307-CE9768C582EC}" vid="{3DAD78C8-E631-4243-AE77-7CF5444DEDC9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Words>250</Words>
  <PresentationFormat>A4 210 x 297 mm</PresentationFormat>
  <Paragraphs>32</Paragraphs>
  <Slides>2</Slides>
  <Notes>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Meiryo UI</vt:lpstr>
      <vt:lpstr>ＭＳ Ｐゴシック</vt:lpstr>
      <vt:lpstr>Arial</vt:lpstr>
      <vt:lpstr>Calibri</vt:lpstr>
      <vt:lpstr>Wingdings</vt:lpstr>
      <vt:lpstr>1_【機○・記載例なし】</vt:lpstr>
      <vt:lpstr>think-cell Slide</vt:lpstr>
      <vt:lpstr>官民による若手研究者発掘支援事業 【契約学科型】 ○○○○○○○○○○○（○○大学）</vt:lpstr>
      <vt:lpstr>研究開発内容の詳細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