
<file path=[Content_Types].xml><?xml version="1.0" encoding="utf-8"?>
<Types xmlns="http://schemas.openxmlformats.org/package/2006/content-types">
  <Default ContentType="application/vnd.openxmlformats-officedocument.oleObject" Extension="bin"/>
  <Default ContentType="image/x-emf" Extension="emf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authors+xml" PartName="/ppt/authors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878" r:id="rId1"/>
  </p:sldMasterIdLst>
  <p:notesMasterIdLst>
    <p:notesMasterId r:id="rId6"/>
  </p:notesMasterIdLst>
  <p:handoutMasterIdLst>
    <p:handoutMasterId r:id="rId7"/>
  </p:handoutMasterIdLst>
  <p:sldIdLst>
    <p:sldId id="2076136715" r:id="rId2"/>
    <p:sldId id="2076136718" r:id="rId3"/>
    <p:sldId id="2076136716" r:id="rId4"/>
    <p:sldId id="2076136719" r:id="rId5"/>
  </p:sldIdLst>
  <p:sldSz cx="9906000" cy="6858000" type="A4"/>
  <p:notesSz cx="6735763" cy="9866313"/>
  <p:custDataLst>
    <p:tags r:id="rId8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>
          <p15:clr>
            <a:srgbClr val="A4A3A4"/>
          </p15:clr>
        </p15:guide>
        <p15:guide id="2" pos="1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28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948A54"/>
    <a:srgbClr val="6B75AB"/>
    <a:srgbClr val="FFBE3C"/>
    <a:srgbClr val="99D6EC"/>
    <a:srgbClr val="0098D0"/>
    <a:srgbClr val="CCFFCC"/>
    <a:srgbClr val="E8E8E8"/>
    <a:srgbClr val="0064C8"/>
    <a:srgbClr val="FF5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73" autoAdjust="0"/>
    <p:restoredTop sz="91882" autoAdjust="0"/>
  </p:normalViewPr>
  <p:slideViewPr>
    <p:cSldViewPr>
      <p:cViewPr varScale="1">
        <p:scale>
          <a:sx n="81" d="100"/>
          <a:sy n="81" d="100"/>
        </p:scale>
        <p:origin x="932" y="84"/>
      </p:cViewPr>
      <p:guideLst>
        <p:guide orient="horz" pos="414"/>
        <p:guide pos="126"/>
      </p:guideLst>
    </p:cSldViewPr>
  </p:slideViewPr>
  <p:outlineViewPr>
    <p:cViewPr>
      <p:scale>
        <a:sx n="33" d="100"/>
        <a:sy n="33" d="100"/>
      </p:scale>
      <p:origin x="0" y="76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28"/>
    </p:cViewPr>
  </p:sorterViewPr>
  <p:notesViewPr>
    <p:cSldViewPr>
      <p:cViewPr>
        <p:scale>
          <a:sx n="90" d="100"/>
          <a:sy n="90" d="100"/>
        </p:scale>
        <p:origin x="-2070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presProps.xml" Type="http://schemas.openxmlformats.org/officeDocument/2006/relationships/presProps"/><Relationship Id="rId11" Target="viewProps.xml" Type="http://schemas.openxmlformats.org/officeDocument/2006/relationships/viewProps"/><Relationship Id="rId12" Target="theme/theme1.xml" Type="http://schemas.openxmlformats.org/officeDocument/2006/relationships/theme"/><Relationship Id="rId13" Target="tableStyles.xml" Type="http://schemas.openxmlformats.org/officeDocument/2006/relationships/tableStyles"/><Relationship Id="rId14" Target="authors.xml" Type="http://schemas.microsoft.com/office/2018/10/relationships/authors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slides/slide3.xml" Type="http://schemas.openxmlformats.org/officeDocument/2006/relationships/slide"/><Relationship Id="rId5" Target="slides/slide4.xml" Type="http://schemas.openxmlformats.org/officeDocument/2006/relationships/slide"/><Relationship Id="rId6" Target="notesMasters/notesMaster1.xml" Type="http://schemas.openxmlformats.org/officeDocument/2006/relationships/notesMaster"/><Relationship Id="rId7" Target="handoutMasters/handoutMaster1.xml" Type="http://schemas.openxmlformats.org/officeDocument/2006/relationships/handoutMaster"/><Relationship Id="rId8" Target="tags/tag1.xml" Type="http://schemas.openxmlformats.org/officeDocument/2006/relationships/tags"/><Relationship Id="rId9" Target="commentAuthors.xml" Type="http://schemas.openxmlformats.org/officeDocument/2006/relationships/commentAuthors"/></Relationships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機密性○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A60C1D9C-4153-45A3-ABA8-5AC906D32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0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4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dirty="0"/>
              <a:t>機密性○</a:t>
            </a:r>
            <a:endParaRPr lang="en-US" altLang="ja-JP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FD35E722-DCEB-4B9B-850A-0990A504E4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26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389FC-53BC-3433-DD95-B69D59E29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E507F2E-1E33-4266-FA23-2B4F58980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8B1874-F72A-825B-94B4-FA8A3EF42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81FE60-E3C0-2CA6-53D7-7AFBAE227B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機密性○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itchFamily="50" charset="-128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93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8F64C-3FFF-B909-55DD-203FE9AB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89748AA-9D60-D264-8DEC-E568EB16F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41D460B-A13D-1ACD-83D6-68FCC4F55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77CBB3-522C-4532-6C76-DADA6330132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機密性○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itchFamily="50" charset="-128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133679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593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tags/tag2.xml" Type="http://schemas.openxmlformats.org/officeDocument/2006/relationships/tags"/><Relationship Id="rId4" Target="../embeddings/oleObject1.bin" Type="http://schemas.openxmlformats.org/officeDocument/2006/relationships/oleObject"/><Relationship Id="rId5" Target="../media/image1.emf" Type="http://schemas.openxmlformats.org/officeDocument/2006/relationships/imag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97D031E-B8B3-4CD5-A955-D2113DEA83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97D031E-B8B3-4CD5-A955-D2113DEA83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375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Clr>
          <a:srgbClr val="00206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kumimoji="1" sz="105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CB2C6-C575-F5C4-1364-6497D2B4F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A56B519-6D21-099F-DFCA-9EB3ACC58D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528" y="15587"/>
            <a:ext cx="9492839" cy="892552"/>
          </a:xfrm>
          <a:prstGeom prst="rect">
            <a:avLst/>
          </a:prstGeom>
        </p:spPr>
        <p:txBody>
          <a:bodyPr/>
          <a:lstStyle/>
          <a:p>
            <a:r>
              <a:rPr lang="ja-JP" altLang="en-US" sz="1400" dirty="0"/>
              <a:t>科学とビジネスの近接化時代の大規模産学連携拠点形成事業</a:t>
            </a:r>
            <a:br>
              <a:rPr kumimoji="1" lang="en-US" altLang="ja-JP" sz="1400" dirty="0"/>
            </a:br>
            <a:r>
              <a:rPr kumimoji="1" lang="en-US" altLang="ja-JP" sz="1400" dirty="0"/>
              <a:t>【</a:t>
            </a:r>
            <a:r>
              <a:rPr kumimoji="1" lang="ja-JP" altLang="en-US" sz="1400" dirty="0"/>
              <a:t>国家戦略技術領域研究</a:t>
            </a:r>
            <a:r>
              <a:rPr kumimoji="1" lang="en-US" altLang="ja-JP" sz="1400" dirty="0"/>
              <a:t>/</a:t>
            </a:r>
            <a:r>
              <a:rPr kumimoji="1" lang="ja-JP" altLang="en-US" sz="1400" dirty="0"/>
              <a:t>地域産業技術領域研究</a:t>
            </a:r>
            <a:r>
              <a:rPr kumimoji="1" lang="en-US" altLang="ja-JP" sz="1400" dirty="0"/>
              <a:t>】</a:t>
            </a:r>
            <a:r>
              <a:rPr kumimoji="1" lang="ja-JP" altLang="en-US" sz="1400" dirty="0"/>
              <a:t>（契約学科の提案を含まない）</a:t>
            </a:r>
            <a:br>
              <a:rPr lang="en-US" altLang="ja-JP" sz="1400" dirty="0"/>
            </a:br>
            <a:r>
              <a:rPr lang="ja-JP" altLang="en-US" dirty="0"/>
              <a:t>○○○○○○○○○○○（○○大学）</a:t>
            </a:r>
            <a:endParaRPr kumimoji="1" lang="ja-JP" altLang="en-US" dirty="0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C67E30AE-D5A4-769F-306A-72945A688853}"/>
              </a:ext>
            </a:extLst>
          </p:cNvPr>
          <p:cNvSpPr/>
          <p:nvPr/>
        </p:nvSpPr>
        <p:spPr bwMode="auto">
          <a:xfrm>
            <a:off x="166843" y="3291115"/>
            <a:ext cx="4587936" cy="617351"/>
          </a:xfrm>
          <a:prstGeom prst="roundRect">
            <a:avLst>
              <a:gd name="adj" fmla="val 8566"/>
            </a:avLst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フィールド拠点・ラボ拠点改修費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人件費　等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6EDDE096-B346-23FC-1EB9-E04DC74D9229}"/>
              </a:ext>
            </a:extLst>
          </p:cNvPr>
          <p:cNvSpPr/>
          <p:nvPr/>
        </p:nvSpPr>
        <p:spPr bwMode="auto">
          <a:xfrm>
            <a:off x="166843" y="3140968"/>
            <a:ext cx="2480519" cy="221421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主な補助金の使途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7F005BFF-5FD0-CE66-9C64-B0A33BEAA869}"/>
              </a:ext>
            </a:extLst>
          </p:cNvPr>
          <p:cNvSpPr/>
          <p:nvPr/>
        </p:nvSpPr>
        <p:spPr bwMode="auto">
          <a:xfrm>
            <a:off x="4883947" y="2360049"/>
            <a:ext cx="4832447" cy="1548417"/>
          </a:xfrm>
          <a:prstGeom prst="roundRect">
            <a:avLst>
              <a:gd name="adj" fmla="val 8566"/>
            </a:avLst>
          </a:prstGeom>
          <a:solidFill>
            <a:schemeClr val="bg1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補助対象期間　　　：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年度～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2028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endParaRPr kumimoji="0" lang="en-US" altLang="ja-JP" sz="14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補助対象費用　　　：約○○億円（３年間）</a:t>
            </a: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補助金交付申請額：約○○億円（３年間）</a:t>
            </a:r>
            <a:endParaRPr kumimoji="0" lang="ja-JP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NEDO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負担率　 　　：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2/3 or 1/2 or 1/3</a:t>
            </a: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産学連携先からの獲得額：約○○億円（３年間）</a:t>
            </a:r>
            <a:endParaRPr kumimoji="0" lang="en-US" altLang="ja-JP" sz="14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968B873-C57C-5EED-8F6E-EC0DC8F61296}"/>
              </a:ext>
            </a:extLst>
          </p:cNvPr>
          <p:cNvSpPr/>
          <p:nvPr/>
        </p:nvSpPr>
        <p:spPr bwMode="auto">
          <a:xfrm>
            <a:off x="4883947" y="2276872"/>
            <a:ext cx="2422300" cy="241314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事業期間・規模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1FCD0C3-0C64-03BB-F513-874B20F27282}"/>
              </a:ext>
            </a:extLst>
          </p:cNvPr>
          <p:cNvSpPr/>
          <p:nvPr/>
        </p:nvSpPr>
        <p:spPr>
          <a:xfrm>
            <a:off x="170614" y="1226067"/>
            <a:ext cx="9534067" cy="3011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49263" lvl="0" indent="-449263" defTabSz="1255713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（適宜記載）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BE84E1E-C489-C9B0-A884-A6664C362AA1}"/>
              </a:ext>
            </a:extLst>
          </p:cNvPr>
          <p:cNvSpPr/>
          <p:nvPr/>
        </p:nvSpPr>
        <p:spPr bwMode="auto">
          <a:xfrm>
            <a:off x="166843" y="4049533"/>
            <a:ext cx="2502756" cy="243563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実施体制図</a:t>
            </a:r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55E816CD-5BE2-C6A6-E610-C80AF4A82CC0}"/>
              </a:ext>
            </a:extLst>
          </p:cNvPr>
          <p:cNvSpPr/>
          <p:nvPr/>
        </p:nvSpPr>
        <p:spPr bwMode="auto">
          <a:xfrm>
            <a:off x="166843" y="2451609"/>
            <a:ext cx="4587936" cy="617351"/>
          </a:xfrm>
          <a:prstGeom prst="roundRect">
            <a:avLst>
              <a:gd name="adj" fmla="val 8566"/>
            </a:avLst>
          </a:prstGeom>
          <a:solidFill>
            <a:schemeClr val="bg1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pPr lvl="0"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○○株式会社、○○株式会社</a:t>
            </a:r>
            <a:endParaRPr kumimoji="1" lang="en-US" altLang="ja-JP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910B985-D350-2159-9095-2DEC3999A726}"/>
              </a:ext>
            </a:extLst>
          </p:cNvPr>
          <p:cNvSpPr/>
          <p:nvPr/>
        </p:nvSpPr>
        <p:spPr bwMode="auto">
          <a:xfrm>
            <a:off x="166843" y="2274072"/>
            <a:ext cx="2491199" cy="243967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連携先企業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0C15C508-2ADE-A8BD-72EB-14E3AA2334BD}"/>
              </a:ext>
            </a:extLst>
          </p:cNvPr>
          <p:cNvSpPr/>
          <p:nvPr/>
        </p:nvSpPr>
        <p:spPr bwMode="auto">
          <a:xfrm>
            <a:off x="166843" y="1029418"/>
            <a:ext cx="9489569" cy="1120833"/>
          </a:xfrm>
          <a:prstGeom prst="roundRect">
            <a:avLst>
              <a:gd name="adj" fmla="val 8566"/>
            </a:avLst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8BE5ED0-849E-3D6F-BF18-08C815AE98AF}"/>
              </a:ext>
            </a:extLst>
          </p:cNvPr>
          <p:cNvSpPr/>
          <p:nvPr/>
        </p:nvSpPr>
        <p:spPr bwMode="auto">
          <a:xfrm>
            <a:off x="166843" y="893367"/>
            <a:ext cx="2479830" cy="294709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事業実施の背景・目的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39B6DDF-4DCF-57A2-98CE-59447201FD01}"/>
              </a:ext>
            </a:extLst>
          </p:cNvPr>
          <p:cNvSpPr txBox="1"/>
          <p:nvPr/>
        </p:nvSpPr>
        <p:spPr>
          <a:xfrm>
            <a:off x="1085436" y="4671795"/>
            <a:ext cx="7338685" cy="523220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n-ea"/>
              </a:rPr>
              <a:t>実施体制を図示してください</a:t>
            </a:r>
            <a:endParaRPr kumimoji="0" lang="en-US" altLang="ja-JP" sz="1400" i="1" kern="0" dirty="0">
              <a:solidFill>
                <a:prstClr val="black"/>
              </a:solidFill>
              <a:latin typeface="+mn-ea"/>
            </a:endParaRPr>
          </a:p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n-ea"/>
              </a:rPr>
              <a:t>（産学連携先との役割分担　等）</a:t>
            </a:r>
            <a:endParaRPr kumimoji="0" lang="en-US" altLang="ja-JP" sz="1400" i="1" kern="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6CEA2F10-6DE2-3577-2739-ED86D8A19DDC}"/>
              </a:ext>
            </a:extLst>
          </p:cNvPr>
          <p:cNvSpPr/>
          <p:nvPr/>
        </p:nvSpPr>
        <p:spPr bwMode="auto">
          <a:xfrm>
            <a:off x="-1815752" y="643765"/>
            <a:ext cx="1590087" cy="771306"/>
          </a:xfrm>
          <a:prstGeom prst="wedgeRoundRectCallout">
            <a:avLst>
              <a:gd name="adj1" fmla="val 82522"/>
              <a:gd name="adj2" fmla="val -47379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テーマ名を記載</a:t>
            </a:r>
            <a:endParaRPr lang="ja-JP" altLang="en-US" sz="110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3DF1DDD-9887-8080-1947-DF29CB4900AD}"/>
              </a:ext>
            </a:extLst>
          </p:cNvPr>
          <p:cNvSpPr/>
          <p:nvPr/>
        </p:nvSpPr>
        <p:spPr>
          <a:xfrm>
            <a:off x="9064553" y="54646"/>
            <a:ext cx="723275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別添５</a:t>
            </a:r>
          </a:p>
        </p:txBody>
      </p:sp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13B49E14-9BF7-D26B-665D-257EF47706B0}"/>
              </a:ext>
            </a:extLst>
          </p:cNvPr>
          <p:cNvSpPr/>
          <p:nvPr/>
        </p:nvSpPr>
        <p:spPr bwMode="auto">
          <a:xfrm>
            <a:off x="-1819420" y="-277886"/>
            <a:ext cx="1590087" cy="771306"/>
          </a:xfrm>
          <a:prstGeom prst="wedgeRoundRectCallout">
            <a:avLst>
              <a:gd name="adj1" fmla="val 92015"/>
              <a:gd name="adj2" fmla="val 40290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契約学科無の場合の様式。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いずれかを選択。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D1BA58-A8AF-44BA-B35F-F7A04C937C0D}"/>
              </a:ext>
            </a:extLst>
          </p:cNvPr>
          <p:cNvSpPr txBox="1"/>
          <p:nvPr/>
        </p:nvSpPr>
        <p:spPr>
          <a:xfrm>
            <a:off x="1283657" y="1093482"/>
            <a:ext cx="7338685" cy="1077218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本資料の作成について</a:t>
            </a:r>
            <a:endParaRPr kumimoji="0" lang="en-US" altLang="ja-JP" sz="16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・全体２ページで作成ください</a:t>
            </a:r>
            <a:endParaRPr kumimoji="0" lang="en-US" altLang="ja-JP" sz="16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・フォーマットは変更せず作成ください</a:t>
            </a:r>
            <a:endParaRPr kumimoji="0" lang="en-US" altLang="ja-JP" sz="16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・原則、フォントや文字の大きさも変更せずに作成ください</a:t>
            </a:r>
            <a:endParaRPr kumimoji="0" lang="en-US" altLang="ja-JP" sz="16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6363F761-2B80-6AD3-5A6E-8DD312AF8AB8}"/>
              </a:ext>
            </a:extLst>
          </p:cNvPr>
          <p:cNvSpPr/>
          <p:nvPr/>
        </p:nvSpPr>
        <p:spPr bwMode="auto">
          <a:xfrm>
            <a:off x="10209584" y="3432412"/>
            <a:ext cx="1590087" cy="771306"/>
          </a:xfrm>
          <a:prstGeom prst="wedgeRoundRectCallout">
            <a:avLst>
              <a:gd name="adj1" fmla="val -160896"/>
              <a:gd name="adj2" fmla="val -41970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いずれかを選択。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他は削除ください。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0930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B77FD79-5366-B6DE-8DC2-009C2ABB84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/>
          <a:lstStyle/>
          <a:p>
            <a:fld id="{D9550142-B990-490A-A107-ED7302A7FD52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16F49C2-5C34-EA57-23C5-736020B573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0471" y="188640"/>
            <a:ext cx="9505503" cy="46166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dirty="0"/>
              <a:t>研究開発内容の詳細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76B532-6B2E-622A-E658-AE0B00C097C7}"/>
              </a:ext>
            </a:extLst>
          </p:cNvPr>
          <p:cNvSpPr txBox="1"/>
          <p:nvPr/>
        </p:nvSpPr>
        <p:spPr>
          <a:xfrm>
            <a:off x="1283657" y="1772816"/>
            <a:ext cx="7338685" cy="1046440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n-ea"/>
              </a:rPr>
              <a:t>図表を用いて、自由に記述ください。</a:t>
            </a:r>
            <a:endParaRPr kumimoji="0" lang="ja-JP" altLang="en-US" i="1" kern="0" dirty="0">
              <a:solidFill>
                <a:prstClr val="black"/>
              </a:solidFill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420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14DEB-E00D-1DD0-CAE3-D71B03ABF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C06229A1-50D5-81CD-9EAF-939FA6BF74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528" y="15587"/>
            <a:ext cx="9492839" cy="892552"/>
          </a:xfrm>
          <a:prstGeom prst="rect">
            <a:avLst/>
          </a:prstGeom>
        </p:spPr>
        <p:txBody>
          <a:bodyPr/>
          <a:lstStyle/>
          <a:p>
            <a:r>
              <a:rPr lang="ja-JP" altLang="en-US" sz="1400" dirty="0"/>
              <a:t>科学とビジネスの近接化時代の大規模産学連携拠点形成事業</a:t>
            </a:r>
            <a:br>
              <a:rPr kumimoji="1" lang="en-US" altLang="ja-JP" sz="1400" dirty="0"/>
            </a:br>
            <a:r>
              <a:rPr kumimoji="1" lang="en-US" altLang="ja-JP" sz="1400" dirty="0"/>
              <a:t>【</a:t>
            </a:r>
            <a:r>
              <a:rPr kumimoji="1" lang="ja-JP" altLang="en-US" sz="1400" dirty="0"/>
              <a:t>国家戦略技術領域研究</a:t>
            </a:r>
            <a:r>
              <a:rPr kumimoji="1" lang="en-US" altLang="ja-JP" sz="1400" dirty="0"/>
              <a:t>/</a:t>
            </a:r>
            <a:r>
              <a:rPr kumimoji="1" lang="ja-JP" altLang="en-US" sz="1400" dirty="0"/>
              <a:t>地域産業技術領域研究</a:t>
            </a:r>
            <a:r>
              <a:rPr kumimoji="1" lang="en-US" altLang="ja-JP" sz="1400" dirty="0"/>
              <a:t>】</a:t>
            </a:r>
            <a:r>
              <a:rPr kumimoji="1" lang="ja-JP" altLang="en-US" sz="1400" dirty="0"/>
              <a:t>（契約学科の提案を含む）</a:t>
            </a:r>
            <a:br>
              <a:rPr lang="en-US" altLang="ja-JP" sz="1400" dirty="0"/>
            </a:br>
            <a:r>
              <a:rPr kumimoji="1" lang="ja-JP" altLang="en-US" dirty="0"/>
              <a:t>○○</a:t>
            </a:r>
            <a:r>
              <a:rPr lang="ja-JP" altLang="en-US" dirty="0"/>
              <a:t>○○○○○○○○○（○○大学）</a:t>
            </a:r>
            <a:endParaRPr kumimoji="1" lang="ja-JP" altLang="en-US" dirty="0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042B3341-669C-3240-3B84-9E9C0E075098}"/>
              </a:ext>
            </a:extLst>
          </p:cNvPr>
          <p:cNvSpPr/>
          <p:nvPr/>
        </p:nvSpPr>
        <p:spPr bwMode="auto">
          <a:xfrm>
            <a:off x="166843" y="3291115"/>
            <a:ext cx="4587936" cy="617351"/>
          </a:xfrm>
          <a:prstGeom prst="roundRect">
            <a:avLst>
              <a:gd name="adj" fmla="val 8566"/>
            </a:avLst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フィールド拠点・ラボ拠点改修費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人件費　等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BF1BF9F5-6C73-9B01-CBF9-CD86DBFD599B}"/>
              </a:ext>
            </a:extLst>
          </p:cNvPr>
          <p:cNvSpPr/>
          <p:nvPr/>
        </p:nvSpPr>
        <p:spPr bwMode="auto">
          <a:xfrm>
            <a:off x="166843" y="3140968"/>
            <a:ext cx="2480519" cy="221421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主な補助金の使途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5163817-3C0A-89A2-B94A-1180C8405EF5}"/>
              </a:ext>
            </a:extLst>
          </p:cNvPr>
          <p:cNvSpPr/>
          <p:nvPr/>
        </p:nvSpPr>
        <p:spPr bwMode="auto">
          <a:xfrm>
            <a:off x="4883947" y="2360049"/>
            <a:ext cx="4832447" cy="1548417"/>
          </a:xfrm>
          <a:prstGeom prst="roundRect">
            <a:avLst>
              <a:gd name="adj" fmla="val 8566"/>
            </a:avLst>
          </a:prstGeom>
          <a:solidFill>
            <a:schemeClr val="bg1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補助対象期間　　　：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年度～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2028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endParaRPr kumimoji="0" lang="en-US" altLang="ja-JP" sz="14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補助対象費用　　　：約○○億円（３年間）</a:t>
            </a: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補助金交付申請額：約○○億円（３年間）</a:t>
            </a:r>
            <a:endParaRPr kumimoji="0" lang="ja-JP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NEDO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負担率　 　　：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2/3 or 1/2 or 1/3</a:t>
            </a: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産学連携先からの獲得額：約○○億円（３年間）</a:t>
            </a:r>
            <a:endParaRPr kumimoji="0" lang="en-US" altLang="ja-JP" sz="14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948A6BB-69A9-F528-6DD8-5063DC88BA5A}"/>
              </a:ext>
            </a:extLst>
          </p:cNvPr>
          <p:cNvSpPr/>
          <p:nvPr/>
        </p:nvSpPr>
        <p:spPr bwMode="auto">
          <a:xfrm>
            <a:off x="4883947" y="2276872"/>
            <a:ext cx="2422300" cy="241314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事業期間・規模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FCF969A-F9E6-A424-66EC-C7EB7480708C}"/>
              </a:ext>
            </a:extLst>
          </p:cNvPr>
          <p:cNvSpPr/>
          <p:nvPr/>
        </p:nvSpPr>
        <p:spPr>
          <a:xfrm>
            <a:off x="170614" y="1226067"/>
            <a:ext cx="9534067" cy="3011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49263" indent="-449263" defTabSz="1255713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（適宜記載）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D0573CB-4103-A70A-5127-E80F9AB687D9}"/>
              </a:ext>
            </a:extLst>
          </p:cNvPr>
          <p:cNvSpPr/>
          <p:nvPr/>
        </p:nvSpPr>
        <p:spPr bwMode="auto">
          <a:xfrm>
            <a:off x="166843" y="4049533"/>
            <a:ext cx="2502756" cy="243563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実施体制図</a:t>
            </a:r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6759A525-F27B-E922-CD49-2B31ABD1937B}"/>
              </a:ext>
            </a:extLst>
          </p:cNvPr>
          <p:cNvSpPr/>
          <p:nvPr/>
        </p:nvSpPr>
        <p:spPr bwMode="auto">
          <a:xfrm>
            <a:off x="166843" y="2451609"/>
            <a:ext cx="4587936" cy="617351"/>
          </a:xfrm>
          <a:prstGeom prst="roundRect">
            <a:avLst>
              <a:gd name="adj" fmla="val 8566"/>
            </a:avLst>
          </a:prstGeom>
          <a:solidFill>
            <a:schemeClr val="bg1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pPr lvl="0"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○○株式会社、○○株式会社</a:t>
            </a:r>
            <a:endParaRPr kumimoji="1" lang="en-US" altLang="ja-JP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49DED76-0B54-BAEF-7CE3-79B2A5B7086D}"/>
              </a:ext>
            </a:extLst>
          </p:cNvPr>
          <p:cNvSpPr/>
          <p:nvPr/>
        </p:nvSpPr>
        <p:spPr bwMode="auto">
          <a:xfrm>
            <a:off x="166843" y="2274072"/>
            <a:ext cx="2491199" cy="243967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連携先企業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F8DBA809-29A7-4A76-FBCF-1BC717636268}"/>
              </a:ext>
            </a:extLst>
          </p:cNvPr>
          <p:cNvSpPr/>
          <p:nvPr/>
        </p:nvSpPr>
        <p:spPr bwMode="auto">
          <a:xfrm>
            <a:off x="166843" y="1029418"/>
            <a:ext cx="9489569" cy="1120833"/>
          </a:xfrm>
          <a:prstGeom prst="roundRect">
            <a:avLst>
              <a:gd name="adj" fmla="val 8566"/>
            </a:avLst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46CFBC7-D39D-2876-FF4E-0A25E5F72D3B}"/>
              </a:ext>
            </a:extLst>
          </p:cNvPr>
          <p:cNvSpPr/>
          <p:nvPr/>
        </p:nvSpPr>
        <p:spPr bwMode="auto">
          <a:xfrm>
            <a:off x="166843" y="893367"/>
            <a:ext cx="2479830" cy="294709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事業の目的・概要</a:t>
            </a:r>
          </a:p>
        </p:txBody>
      </p:sp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F6D39940-5345-2E42-2FD1-EE53F05130C9}"/>
              </a:ext>
            </a:extLst>
          </p:cNvPr>
          <p:cNvSpPr/>
          <p:nvPr/>
        </p:nvSpPr>
        <p:spPr bwMode="auto">
          <a:xfrm>
            <a:off x="-1811675" y="668836"/>
            <a:ext cx="1590087" cy="771306"/>
          </a:xfrm>
          <a:prstGeom prst="wedgeRoundRectCallout">
            <a:avLst>
              <a:gd name="adj1" fmla="val 86630"/>
              <a:gd name="adj2" fmla="val -52218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テーマ名を記載</a:t>
            </a:r>
            <a:endParaRPr lang="ja-JP" altLang="en-US" sz="110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EAEA6A9-D215-D20D-4E5F-530516C855FB}"/>
              </a:ext>
            </a:extLst>
          </p:cNvPr>
          <p:cNvSpPr/>
          <p:nvPr/>
        </p:nvSpPr>
        <p:spPr bwMode="auto">
          <a:xfrm>
            <a:off x="4843719" y="4036112"/>
            <a:ext cx="2502756" cy="243563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契約学科の概要</a:t>
            </a:r>
          </a:p>
        </p:txBody>
      </p:sp>
      <p:sp>
        <p:nvSpPr>
          <p:cNvPr id="15" name="テキスト プレースホルダー 6">
            <a:extLst>
              <a:ext uri="{FF2B5EF4-FFF2-40B4-BE49-F238E27FC236}">
                <a16:creationId xmlns:a16="http://schemas.microsoft.com/office/drawing/2014/main" id="{DA5330C8-2C82-D51F-9880-F877D7AEF181}"/>
              </a:ext>
            </a:extLst>
          </p:cNvPr>
          <p:cNvSpPr txBox="1">
            <a:spLocks/>
          </p:cNvSpPr>
          <p:nvPr/>
        </p:nvSpPr>
        <p:spPr>
          <a:xfrm>
            <a:off x="4866662" y="4387573"/>
            <a:ext cx="4789749" cy="2000549"/>
          </a:xfrm>
          <a:prstGeom prst="rect">
            <a:avLst/>
          </a:prstGeom>
          <a:noFill/>
        </p:spPr>
        <p:txBody>
          <a:bodyPr vert="horz" wrap="square" lIns="72000" tIns="72000" rIns="72000" bIns="36000" rtlCol="0">
            <a:noAutofit/>
          </a:bodyPr>
          <a:lstStyle>
            <a:lvl1pPr marL="0" indent="0" algn="l" defTabSz="914423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  <a:defRPr kumimoji="1" lang="ja-JP" altLang="en-US" sz="1600" b="0" i="0" kern="1200" dirty="0" smtClean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defRPr>
            </a:lvl1pPr>
            <a:lvl2pPr marL="630254" indent="-285757" algn="l" defTabSz="914423" rtl="0" eaLnBrk="1" latinLnBrk="0" hangingPunct="1">
              <a:spcBef>
                <a:spcPts val="600"/>
              </a:spcBef>
              <a:spcAft>
                <a:spcPts val="600"/>
              </a:spcAft>
              <a:buFont typeface="メイリオ" panose="020B0604030504040204" pitchFamily="50" charset="-128"/>
              <a:buChar char="◦"/>
              <a:defRPr kumimoji="1" lang="ja-JP" altLang="en-US" sz="1200" b="0" i="0" kern="1200" dirty="0" smtClean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defRPr>
            </a:lvl2pPr>
            <a:lvl3pPr marL="896960" indent="-228606" algn="l" defTabSz="914423" rtl="0" eaLnBrk="1" latinLnBrk="0" hangingPunct="1">
              <a:spcBef>
                <a:spcPts val="600"/>
              </a:spcBef>
              <a:spcAft>
                <a:spcPts val="600"/>
              </a:spcAft>
              <a:buFont typeface="メイリオ" panose="020B0604030504040204" pitchFamily="50" charset="-128"/>
              <a:buChar char="‒"/>
              <a:defRPr kumimoji="1" lang="ja-JP" altLang="en-US" sz="1200" b="0" i="0" kern="1200" dirty="0" smtClean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defRPr>
            </a:lvl3pPr>
            <a:lvl4pPr marL="1165254" indent="-228606" algn="l" defTabSz="914423" rtl="0" eaLnBrk="1" latinLnBrk="0" hangingPunct="1">
              <a:spcBef>
                <a:spcPct val="20000"/>
              </a:spcBef>
              <a:buFont typeface="Meiryo UI" panose="020B0604030504040204" pitchFamily="50" charset="-128"/>
              <a:buChar char="∗"/>
              <a:defRPr kumimoji="1" lang="ja-JP" altLang="en-US" sz="1200" kern="1200" dirty="0" smtClean="0">
                <a:solidFill>
                  <a:schemeClr val="tx1"/>
                </a:solidFill>
                <a:latin typeface="+mj-ea"/>
                <a:ea typeface="+mj-ea"/>
                <a:cs typeface="Meiryo UI" panose="020B0604030504040204" pitchFamily="50" charset="-128"/>
              </a:defRPr>
            </a:lvl4pPr>
            <a:lvl5pPr marL="1527213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lang="ja-JP" altLang="en-US" sz="1200" kern="1200" dirty="0">
                <a:solidFill>
                  <a:schemeClr val="tx1"/>
                </a:solidFill>
                <a:latin typeface="+mj-ea"/>
                <a:ea typeface="+mj-ea"/>
                <a:cs typeface="Meiryo UI" panose="020B0604030504040204" pitchFamily="50" charset="-128"/>
              </a:defRPr>
            </a:lvl5pPr>
            <a:lvl6pPr marL="2514663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ja-JP" altLang="en-US" sz="1400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○○大学大学院○○課○○プログラム（仮称）</a:t>
            </a:r>
            <a:endParaRPr lang="en-US" altLang="ja-JP" sz="1400" b="1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buClrTx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開始時期、授与学位：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〇〇年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月～、修士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（○○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b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（年間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名）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975" lvl="0" indent="-180975">
              <a:buClrTx/>
              <a:buFont typeface="Arial" panose="020B0604020202020204" pitchFamily="34" charset="0"/>
              <a:buChar char="•"/>
            </a:pP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例：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行程度で記載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○○プログラム（仮称）は、○○を解決できる高度専門人材を育成する。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45171D9-55EE-54F9-C6E4-92993BE190F2}"/>
              </a:ext>
            </a:extLst>
          </p:cNvPr>
          <p:cNvSpPr/>
          <p:nvPr/>
        </p:nvSpPr>
        <p:spPr>
          <a:xfrm>
            <a:off x="9064553" y="54646"/>
            <a:ext cx="723275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別添５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807A4E-BF06-ADA8-423D-A3A9C05E33F5}"/>
              </a:ext>
            </a:extLst>
          </p:cNvPr>
          <p:cNvSpPr txBox="1"/>
          <p:nvPr/>
        </p:nvSpPr>
        <p:spPr>
          <a:xfrm>
            <a:off x="137528" y="4434163"/>
            <a:ext cx="2859452" cy="523220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j-ea"/>
                <a:ea typeface="+mj-ea"/>
              </a:rPr>
              <a:t>実施体制を図示してください</a:t>
            </a:r>
            <a:endParaRPr kumimoji="0" lang="en-US" altLang="ja-JP" sz="14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j-ea"/>
                <a:ea typeface="+mj-ea"/>
              </a:rPr>
              <a:t>（産学連携先との役割分担　等）</a:t>
            </a:r>
            <a:endParaRPr kumimoji="0" lang="en-US" altLang="ja-JP" sz="1400" i="1" kern="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3F02E395-38A1-C88C-96E7-62B6D1C5058D}"/>
              </a:ext>
            </a:extLst>
          </p:cNvPr>
          <p:cNvSpPr/>
          <p:nvPr/>
        </p:nvSpPr>
        <p:spPr bwMode="auto">
          <a:xfrm>
            <a:off x="-1708203" y="-177119"/>
            <a:ext cx="1666173" cy="771306"/>
          </a:xfrm>
          <a:prstGeom prst="wedgeRoundRectCallout">
            <a:avLst>
              <a:gd name="adj1" fmla="val 82757"/>
              <a:gd name="adj2" fmla="val 25774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契約学科</a:t>
            </a: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有</a:t>
            </a:r>
            <a:r>
              <a:rPr lang="ja-JP" altLang="en-US" sz="1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の場合</a:t>
            </a: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の様式。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いずれかを選択。</a:t>
            </a:r>
            <a:endParaRPr lang="ja-JP" altLang="en-US" sz="1100" dirty="0">
              <a:solidFill>
                <a:srgbClr val="FF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4AA48E-3969-5E58-F6C8-F0D2FD64D322}"/>
              </a:ext>
            </a:extLst>
          </p:cNvPr>
          <p:cNvSpPr txBox="1"/>
          <p:nvPr/>
        </p:nvSpPr>
        <p:spPr>
          <a:xfrm>
            <a:off x="1406758" y="1149017"/>
            <a:ext cx="7338685" cy="1077218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本資料の作成について</a:t>
            </a:r>
            <a:endParaRPr kumimoji="0" lang="en-US" altLang="ja-JP" sz="16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・全体２ページで作成ください</a:t>
            </a:r>
            <a:endParaRPr kumimoji="0" lang="en-US" altLang="ja-JP" sz="16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・フォーマットは変更せず作成ください</a:t>
            </a:r>
            <a:endParaRPr kumimoji="0" lang="en-US" altLang="ja-JP" sz="16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・原則、フォントや文字の大きさも変更せずに作成ください</a:t>
            </a:r>
            <a:endParaRPr kumimoji="0" lang="en-US" altLang="ja-JP" sz="16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2EA9BCD1-4BB2-8C14-0E57-1301CC38925C}"/>
              </a:ext>
            </a:extLst>
          </p:cNvPr>
          <p:cNvSpPr/>
          <p:nvPr/>
        </p:nvSpPr>
        <p:spPr bwMode="auto">
          <a:xfrm>
            <a:off x="10497616" y="3344599"/>
            <a:ext cx="1590087" cy="771306"/>
          </a:xfrm>
          <a:prstGeom prst="wedgeRoundRectCallout">
            <a:avLst>
              <a:gd name="adj1" fmla="val -182021"/>
              <a:gd name="adj2" fmla="val -33502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いずれかを選択。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他は削除ください。</a:t>
            </a:r>
            <a:endParaRPr lang="en-US" altLang="ja-JP" sz="11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2108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41CC3-1E26-6DE8-29DB-AA64A26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020A916-2878-97FC-80DD-75408905E4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/>
          <a:lstStyle/>
          <a:p>
            <a:fld id="{D9550142-B990-490A-A107-ED7302A7FD5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9545593F-E8F1-1758-CA0B-4A8EF8C744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0471" y="188640"/>
            <a:ext cx="9505503" cy="46166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dirty="0"/>
              <a:t>研究開発内容の詳細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305BA1A-E825-BE8C-D02E-AB426C00BE4B}"/>
              </a:ext>
            </a:extLst>
          </p:cNvPr>
          <p:cNvSpPr txBox="1"/>
          <p:nvPr/>
        </p:nvSpPr>
        <p:spPr>
          <a:xfrm>
            <a:off x="1283657" y="1772816"/>
            <a:ext cx="7338685" cy="1046440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n-ea"/>
              </a:rPr>
              <a:t>図表を用いて、自由に記述ください。</a:t>
            </a:r>
            <a:endParaRPr kumimoji="0" lang="ja-JP" altLang="en-US" i="1" kern="0" dirty="0">
              <a:solidFill>
                <a:prstClr val="black"/>
              </a:solidFill>
              <a:latin typeface="+mn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04353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e378f461-5c73-46ec-9281-d7e45e6a2893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【機○・記載例なし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DDDDD"/>
        </a:solidFill>
        <a:ln w="9525">
          <a:solidFill>
            <a:srgbClr val="B2B2B2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 anchor="ctr"/>
      <a:lstStyle>
        <a:defPPr algn="l">
          <a:defRPr kumimoji="0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ヘッダー修正（PPT）.pptx" id="{BA91829E-AC79-4E60-8307-CE9768C582EC}" vid="{3DAD78C8-E631-4243-AE77-7CF5444DEDC9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Words>539</Words>
  <PresentationFormat>A4 210 x 297 mm</PresentationFormat>
  <Paragraphs>68</Paragraphs>
  <Slides>4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Meiryo UI</vt:lpstr>
      <vt:lpstr>ＭＳ Ｐゴシック</vt:lpstr>
      <vt:lpstr>Arial</vt:lpstr>
      <vt:lpstr>Calibri</vt:lpstr>
      <vt:lpstr>Wingdings</vt:lpstr>
      <vt:lpstr>1_【機○・記載例なし】</vt:lpstr>
      <vt:lpstr>think-cell Slide</vt:lpstr>
      <vt:lpstr>科学とビジネスの近接化時代の大規模産学連携拠点形成事業 【国家戦略技術領域研究/地域産業技術領域研究】（契約学科の提案を含まない） ○○○○○○○○○○○（○○大学）</vt:lpstr>
      <vt:lpstr>研究開発内容の詳細</vt:lpstr>
      <vt:lpstr>科学とビジネスの近接化時代の大規模産学連携拠点形成事業 【国家戦略技術領域研究/地域産業技術領域研究】（契約学科の提案を含む） ○○○○○○○○○○○（○○大学）</vt:lpstr>
      <vt:lpstr>研究開発内容の詳細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