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ms-powerpoint.authors+xml" PartName="/ppt/authors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374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66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04" autoAdjust="0"/>
    <p:restoredTop sz="95780" autoAdjust="0"/>
  </p:normalViewPr>
  <p:slideViewPr>
    <p:cSldViewPr snapToGrid="0">
      <p:cViewPr varScale="1">
        <p:scale>
          <a:sx n="117" d="100"/>
          <a:sy n="117" d="100"/>
        </p:scale>
        <p:origin x="14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notesMasters/notesMaster1.xml" Type="http://schemas.openxmlformats.org/officeDocument/2006/relationships/notesMaster"/><Relationship Id="rId4" Target="presProps.xml" Type="http://schemas.openxmlformats.org/officeDocument/2006/relationships/presProps"/><Relationship Id="rId5" Target="viewProps.xml" Type="http://schemas.openxmlformats.org/officeDocument/2006/relationships/viewProps"/><Relationship Id="rId6" Target="theme/theme1.xml" Type="http://schemas.openxmlformats.org/officeDocument/2006/relationships/theme"/><Relationship Id="rId7" Target="tableStyles.xml" Type="http://schemas.openxmlformats.org/officeDocument/2006/relationships/tableStyles"/><Relationship Id="rId8" Target="authors.xml" Type="http://schemas.microsoft.com/office/2018/10/relationships/authors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F0758-D72F-48FE-8BA5-46C8D87142D6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001421-8639-40FE-9AE2-BBC6714CD0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232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CCBD5F-94CA-CFAC-B622-1D97D16B9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C3E7FA4-37A3-5821-90ED-BFC10688B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89DCF9-3C0C-777D-8224-580E5467E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918514-5E09-75C5-39C4-3ACBF67FB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D832FC-B742-A9E2-959A-3D326264C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183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9911DF-6A70-AF6B-DB1E-C8687D68F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415B50-A616-EDFD-D060-3D2473878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3AFCE7-B960-47C0-71CB-47B7B85AB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507AD6-6462-EFC4-4FDF-38E161B40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225F2E-5FD4-5A58-A894-4C25D80A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632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AAE5EC-EF1F-6BA0-483A-CB3E6580D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6ABB859-C232-CFDE-F977-821D27279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807DF9-DC17-6B81-7689-BEA148942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CB80A2-D97C-CC9D-1BC9-5C97CAA0F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AEEE5B-0BA4-A527-7856-C8C6ECB53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005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0924D5-7EA3-C738-7C7B-C450D7580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0012F5D-F8B6-4464-7F4D-9F17F2C429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16F6765-716C-CEC6-A8B9-0C0CA43FF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25AF5F0-1A5B-F8B3-15EB-3BF38CCE3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C9E8CE1-AB5F-54AE-5DC4-4C9096F22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47A7CC7-985B-4081-83BB-ACA943944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625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24FD1D-73F5-8EBF-B612-FEBB36497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ADD399-4B88-5219-E0A7-70D5384CC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DB79C46-22B4-6E60-5043-6452D5F73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1824705-2493-94A2-682B-0C42D0C615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C755716-09B2-03B9-DE34-9468B82B4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4C47296-2352-E5CE-5434-EB71D08D8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890588F-6758-9BF6-AF82-2C905E708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9091CE0-8FD9-0946-B404-C2B55F5DB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65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37A316-F0D0-B0BD-670D-08C2138FC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871A26D-A26F-1288-679B-AA4483C55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1739C01-C269-D5B5-6BAC-72CBB315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9BFD09A-635D-9754-67A8-8089E604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5872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61BF4B1-9ADA-E5A4-4E91-10201BC0D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56785CF-B288-8DA3-1B07-FBF37CBC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3C3CED-78F6-681E-E4ED-61944FF20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23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5B1EF0-2E66-0F31-974F-AA8DDD41E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9CFBFC-1EFB-5C30-7FA4-A68B96284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7D9C470-D742-85F4-804C-CF9FCAB2F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C50698-FCDA-4744-5666-789BC1E00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5D9131-3C06-2B22-E418-B175689C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16FAAC-C756-FDEC-D3FB-D9587C578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602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4F5131-D73B-7D63-0CDD-273FDB174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9BDE647-F360-3E24-EA5F-BAFC7B1EDE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88120E-BBDF-0C61-88B9-4602E8219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CD9AFC-8563-3B92-F378-B6EA68CB0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880748F-B855-8810-35B2-57967C5EF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B9F6052-CBDA-EACA-CD41-AB66747CA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9036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E5253F-FA4C-146D-B9A0-30BF40A37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0577EDD-EFB2-B785-9A58-37E52958D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ABD5A1-1044-D9F7-9BBE-80186EC70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3ED120-A68A-D1D5-D205-CB25DE48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D54636-2E8D-40B5-1140-50330B49F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610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D599870-9818-FF41-83FE-CE48FC55CB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5ED4980-3006-5261-1AB2-BC8384D9C0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461E1D-1453-7E5D-55E4-B2C8C7A5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E38543-C581-4ADB-2567-E6F28EC5C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89605F-58FB-AA25-2195-1B3C7335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2479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準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6CFB-7E9F-4517-9C6C-7920C3455632}" type="datetime1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0142-B990-490A-A107-ED7302A7FD5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246734" y="207106"/>
            <a:ext cx="11699081" cy="424732"/>
          </a:xfrm>
        </p:spPr>
        <p:txBody>
          <a:bodyPr wrap="square">
            <a:spAutoFit/>
          </a:bodyPr>
          <a:lstStyle>
            <a:lvl1pPr algn="l">
              <a:defRPr lang="ja-JP" altLang="en-US" sz="2400" b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lvl="0" algn="l"/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テキスト プレースホルダー 9"/>
          <p:cNvSpPr>
            <a:spLocks noGrp="1"/>
          </p:cNvSpPr>
          <p:nvPr>
            <p:ph type="body" sz="quarter" idx="13" hasCustomPrompt="1"/>
          </p:nvPr>
        </p:nvSpPr>
        <p:spPr>
          <a:xfrm>
            <a:off x="247131" y="6309321"/>
            <a:ext cx="11565196" cy="14542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（資料）●●</a:t>
            </a:r>
          </a:p>
        </p:txBody>
      </p:sp>
      <p:sp>
        <p:nvSpPr>
          <p:cNvPr id="9" name="テキスト プレースホルダー 9"/>
          <p:cNvSpPr>
            <a:spLocks noGrp="1"/>
          </p:cNvSpPr>
          <p:nvPr>
            <p:ph type="body" sz="quarter" idx="14" hasCustomPrompt="1"/>
          </p:nvPr>
        </p:nvSpPr>
        <p:spPr>
          <a:xfrm>
            <a:off x="247132" y="3104965"/>
            <a:ext cx="1853071" cy="276999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説明文（</a:t>
            </a:r>
            <a:r>
              <a:rPr kumimoji="1" lang="en-US" altLang="ja-JP"/>
              <a:t>20pt</a:t>
            </a:r>
            <a:r>
              <a:rPr kumimoji="1" lang="ja-JP" altLang="en-US"/>
              <a:t>）</a:t>
            </a: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5" hasCustomPrompt="1"/>
          </p:nvPr>
        </p:nvSpPr>
        <p:spPr>
          <a:xfrm>
            <a:off x="246735" y="3769295"/>
            <a:ext cx="1298432" cy="193899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説明文（</a:t>
            </a:r>
            <a:r>
              <a:rPr kumimoji="1" lang="en-US" altLang="ja-JP"/>
              <a:t>14pt</a:t>
            </a:r>
            <a:r>
              <a:rPr kumimoji="1" lang="ja-JP" altLang="en-US"/>
              <a:t>）</a:t>
            </a:r>
          </a:p>
        </p:txBody>
      </p:sp>
      <p:sp>
        <p:nvSpPr>
          <p:cNvPr id="11" name="テキスト プレースホルダー 9"/>
          <p:cNvSpPr>
            <a:spLocks noGrp="1"/>
          </p:cNvSpPr>
          <p:nvPr>
            <p:ph type="body" sz="quarter" idx="16" hasCustomPrompt="1"/>
          </p:nvPr>
        </p:nvSpPr>
        <p:spPr>
          <a:xfrm>
            <a:off x="246735" y="4365105"/>
            <a:ext cx="1102866" cy="145424"/>
          </a:xfrm>
          <a:noFill/>
        </p:spPr>
        <p:txBody>
          <a:bodyPr wrap="non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説明文（</a:t>
            </a:r>
            <a:r>
              <a:rPr kumimoji="1" lang="en-US" altLang="ja-JP"/>
              <a:t>10.5pt</a:t>
            </a:r>
            <a:r>
              <a:rPr kumimoji="1" lang="ja-JP" altLang="en-US"/>
              <a:t>）</a:t>
            </a:r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/>
          </p:nvPr>
        </p:nvSpPr>
        <p:spPr>
          <a:xfrm>
            <a:off x="246185" y="764704"/>
            <a:ext cx="11699631" cy="495108"/>
          </a:xfrm>
          <a:solidFill>
            <a:srgbClr val="99D6EC"/>
          </a:solidFill>
          <a:ln>
            <a:noFill/>
          </a:ln>
        </p:spPr>
        <p:txBody>
          <a:bodyPr vert="horz" wrap="square" lIns="216000" tIns="108000" rIns="216000" bIns="108000" rtlCol="0" anchor="t" anchorCtr="0">
            <a:spAutoFit/>
          </a:bodyPr>
          <a:lstStyle>
            <a:lvl1pPr>
              <a:def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57175" lvl="0" indent="-257175"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745297280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960C174-BC7C-5565-1150-8AF2345DE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1514D13-B4BD-4BD9-887F-248900425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6FA406-DCEF-1D83-6F13-43E57CAC6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1DC0AE-4727-4A20-8D72-BA3E8273FDF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D25D70-D11B-AB32-49D3-32FC49C7E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F3F65E-B876-CAF5-19FD-B812A7F51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B67679-099E-4993-B4DD-136AE823FF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09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FAC1B-A47F-81EE-DE74-F96D40E95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 12">
            <a:extLst>
              <a:ext uri="{FF2B5EF4-FFF2-40B4-BE49-F238E27FC236}">
                <a16:creationId xmlns:a16="http://schemas.microsoft.com/office/drawing/2014/main" id="{B5357928-65D9-4296-0C56-420FA8255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871595"/>
              </p:ext>
            </p:extLst>
          </p:nvPr>
        </p:nvGraphicFramePr>
        <p:xfrm>
          <a:off x="1433264" y="471766"/>
          <a:ext cx="9360000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6000">
                  <a:extLst>
                    <a:ext uri="{9D8B030D-6E8A-4147-A177-3AD203B41FA5}">
                      <a16:colId xmlns:a16="http://schemas.microsoft.com/office/drawing/2014/main" val="2483108772"/>
                    </a:ext>
                  </a:extLst>
                </a:gridCol>
                <a:gridCol w="4896000">
                  <a:extLst>
                    <a:ext uri="{9D8B030D-6E8A-4147-A177-3AD203B41FA5}">
                      <a16:colId xmlns:a16="http://schemas.microsoft.com/office/drawing/2014/main" val="207509908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745638244"/>
                    </a:ext>
                  </a:extLst>
                </a:gridCol>
                <a:gridCol w="2232000">
                  <a:extLst>
                    <a:ext uri="{9D8B030D-6E8A-4147-A177-3AD203B41FA5}">
                      <a16:colId xmlns:a16="http://schemas.microsoft.com/office/drawing/2014/main" val="818869120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r>
                        <a:rPr kumimoji="1" lang="ja-JP" altLang="en-US" sz="1200" b="1" dirty="0">
                          <a:latin typeface="+mn-ea"/>
                          <a:ea typeface="+mn-ea"/>
                        </a:rPr>
                        <a:t>提案者名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△△△△株式会社</a:t>
                      </a:r>
                      <a:endParaRPr kumimoji="1" lang="en-US" altLang="ja-JP" sz="1200" b="0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対象分野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資源循環　　又は</a:t>
                      </a:r>
                      <a:endParaRPr kumimoji="1" lang="en-US" altLang="ja-JP" sz="1200" b="0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高効率・省エネモビリティ</a:t>
                      </a:r>
                      <a:endParaRPr kumimoji="1" lang="en-US" altLang="ja-JP" sz="1200" b="0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886444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kumimoji="1" lang="ja-JP" altLang="en-US" sz="1200" b="1">
                          <a:latin typeface="+mn-ea"/>
                          <a:ea typeface="+mn-ea"/>
                        </a:rPr>
                        <a:t>補助事業名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□□□の開発</a:t>
                      </a:r>
                      <a:endParaRPr kumimoji="1" lang="en-US" altLang="ja-JP" sz="1200" b="0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（「情報項目シート」より該当箇所を転記してください。）</a:t>
                      </a:r>
                      <a:endParaRPr kumimoji="1" lang="ja-JP" altLang="en-US" sz="1200" b="0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en-US" altLang="ja-JP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b="0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3404069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kumimoji="1" lang="ja-JP" altLang="en-US" sz="1200" b="1">
                          <a:latin typeface="+mn-ea"/>
                          <a:ea typeface="+mn-ea"/>
                        </a:rPr>
                        <a:t>補助事業期間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交付決定の日（</a:t>
                      </a:r>
                      <a:r>
                        <a:rPr kumimoji="1" lang="en-US" altLang="ja-JP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2027</a:t>
                      </a:r>
                      <a:r>
                        <a:rPr kumimoji="1" lang="ja-JP" alt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年</a:t>
                      </a:r>
                      <a:r>
                        <a:rPr kumimoji="1" lang="en-US" altLang="ja-JP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4</a:t>
                      </a:r>
                      <a:r>
                        <a:rPr kumimoji="1" lang="ja-JP" alt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月頃</a:t>
                      </a:r>
                      <a:r>
                        <a:rPr kumimoji="1" lang="ja-JP" alt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予定）～▽▽▽▽年▽▽月</a:t>
                      </a:r>
                      <a:endParaRPr kumimoji="1" lang="en-US" altLang="ja-JP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游ゴシック" panose="020B0400000000000000" pitchFamily="50" charset="-12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1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NEDO</a:t>
                      </a:r>
                      <a:r>
                        <a:rPr kumimoji="1" lang="ja-JP" altLang="en-US" sz="1200" b="1" i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負担額（全期間）</a:t>
                      </a:r>
                      <a:endParaRPr kumimoji="1" lang="en-US" altLang="ja-JP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〇〇〇円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（「情報項目シート」より「補助金交付提案額 全期間」を転記してください。）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63687"/>
                  </a:ext>
                </a:extLst>
              </a:tr>
            </a:tbl>
          </a:graphicData>
        </a:graphic>
      </p:graphicFrame>
      <p:graphicFrame>
        <p:nvGraphicFramePr>
          <p:cNvPr id="4" name="表 12">
            <a:extLst>
              <a:ext uri="{FF2B5EF4-FFF2-40B4-BE49-F238E27FC236}">
                <a16:creationId xmlns:a16="http://schemas.microsoft.com/office/drawing/2014/main" id="{0290AFBA-7EE0-2C74-B042-29A96986F3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324471"/>
              </p:ext>
            </p:extLst>
          </p:nvPr>
        </p:nvGraphicFramePr>
        <p:xfrm>
          <a:off x="1433264" y="2026247"/>
          <a:ext cx="9360000" cy="45894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80000">
                  <a:extLst>
                    <a:ext uri="{9D8B030D-6E8A-4147-A177-3AD203B41FA5}">
                      <a16:colId xmlns:a16="http://schemas.microsoft.com/office/drawing/2014/main" val="2483108772"/>
                    </a:ext>
                  </a:extLst>
                </a:gridCol>
                <a:gridCol w="4680000">
                  <a:extLst>
                    <a:ext uri="{9D8B030D-6E8A-4147-A177-3AD203B41FA5}">
                      <a16:colId xmlns:a16="http://schemas.microsoft.com/office/drawing/2014/main" val="3317083162"/>
                    </a:ext>
                  </a:extLst>
                </a:gridCol>
              </a:tblGrid>
              <a:tr h="1873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latin typeface="+mn-ea"/>
                          <a:ea typeface="+mn-ea"/>
                        </a:rPr>
                        <a:t>＜補助事業の概要＞</a:t>
                      </a:r>
                      <a:endParaRPr kumimoji="1" lang="en-US" altLang="ja-JP" sz="1200" b="1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＊＊＊＊を目的とし、＊＊＊＊を開発する。</a:t>
                      </a:r>
                      <a:endParaRPr kumimoji="1" lang="en-US" altLang="ja-JP" sz="1200" b="0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0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（「情報項目シート」より該当箇所を転記してください。）</a:t>
                      </a:r>
                      <a:endParaRPr kumimoji="1" lang="en-US" altLang="ja-JP" sz="1050" b="0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endParaRPr kumimoji="1" lang="en-US" altLang="ja-JP" sz="1200" b="1" dirty="0">
                        <a:latin typeface="+mn-ea"/>
                        <a:ea typeface="+mn-ea"/>
                      </a:endParaRPr>
                    </a:p>
                  </a:txBody>
                  <a:tcPr marT="72000" marB="720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&lt;</a:t>
                      </a:r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事業化のイメージが分かる図や写真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&gt;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事業化のイメージが分かる図や写真を貼付してください。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T="72000" marB="72000"/>
                </a:tc>
                <a:extLst>
                  <a:ext uri="{0D108BD9-81ED-4DB2-BD59-A6C34878D82A}">
                    <a16:rowId xmlns:a16="http://schemas.microsoft.com/office/drawing/2014/main" val="1002571577"/>
                  </a:ext>
                </a:extLst>
              </a:tr>
              <a:tr h="20320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＜事業性・市場展開の確度＞</a:t>
                      </a: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游ゴシック" panose="020B0400000000000000" pitchFamily="50" charset="-128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主要市場のうち特定の顧客からの購入見込み、（特定の顧客への商用実績確立後の）次の市場展開の見込みについてわかる情報をご記入ください。</a:t>
                      </a:r>
                      <a:endParaRPr kumimoji="1" lang="en-US" altLang="ja-JP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游ゴシック" panose="020B0400000000000000" pitchFamily="50" charset="-128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※</a:t>
                      </a:r>
                      <a:r>
                        <a:rPr kumimoji="1" lang="ja-JP" altLang="en-US" sz="9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提案書様式の「３．事業戦略」から抜粋いただいて構いません。</a:t>
                      </a: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游ゴシック" panose="020B0400000000000000" pitchFamily="50" charset="-128"/>
                        <a:ea typeface="+mn-ea"/>
                        <a:cs typeface="+mn-cs"/>
                      </a:endParaRPr>
                    </a:p>
                    <a:p>
                      <a:endParaRPr kumimoji="1" lang="ja-JP" altLang="en-US" sz="1200" dirty="0"/>
                    </a:p>
                    <a:p>
                      <a:endParaRPr kumimoji="1" lang="en-US" altLang="ja-JP" sz="1200" b="1" dirty="0">
                        <a:latin typeface="+mn-ea"/>
                        <a:ea typeface="+mn-ea"/>
                      </a:endParaRPr>
                    </a:p>
                  </a:txBody>
                  <a:tcPr marT="72000" marB="720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＜社会的・経済的効果＞</a:t>
                      </a: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游ゴシック" panose="020B0400000000000000" pitchFamily="50" charset="-128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游ゴシック" panose="020B0400000000000000" pitchFamily="50" charset="-128"/>
                          <a:ea typeface="+mn-ea"/>
                          <a:cs typeface="+mn-cs"/>
                        </a:rPr>
                        <a:t>提案する補助事業がどのような社会課題に着目しているか、技術の確立・事業化・社会実装によってどのような社会的・経済的効果が見込めるのかを３００字以内でご記載下さい。</a:t>
                      </a:r>
                      <a:endParaRPr kumimoji="1" lang="en-US" altLang="ja-JP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游ゴシック" panose="020B0400000000000000" pitchFamily="50" charset="-128"/>
                        <a:ea typeface="+mn-ea"/>
                        <a:cs typeface="+mn-cs"/>
                      </a:endParaRPr>
                    </a:p>
                  </a:txBody>
                  <a:tcPr marT="72000" marB="72000"/>
                </a:tc>
                <a:extLst>
                  <a:ext uri="{0D108BD9-81ED-4DB2-BD59-A6C34878D82A}">
                    <a16:rowId xmlns:a16="http://schemas.microsoft.com/office/drawing/2014/main" val="2031813385"/>
                  </a:ext>
                </a:extLst>
              </a:tr>
              <a:tr h="68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dirty="0">
                          <a:latin typeface="+mn-ea"/>
                          <a:ea typeface="+mn-ea"/>
                        </a:rPr>
                        <a:t>＜その他の補助金等＞</a:t>
                      </a:r>
                      <a:endParaRPr kumimoji="1" lang="en-US" altLang="ja-JP" sz="1200" b="1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追加資料２ </a:t>
                      </a:r>
                      <a:r>
                        <a:rPr kumimoji="1" lang="en-US" altLang="ja-JP" sz="1200" b="0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1. (1)</a:t>
                      </a:r>
                      <a:r>
                        <a:rPr kumimoji="1" lang="ja-JP" altLang="en-US" sz="1200" b="0" i="1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「補助金制度等を実施中の事業」に記載の事業があれば、直近で実施中の２件までご記載ください。</a:t>
                      </a:r>
                      <a:endParaRPr kumimoji="1" lang="en-US" altLang="ja-JP" sz="1200" b="0" i="1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T="72000" marB="72000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>
                          <a:latin typeface="+mn-ea"/>
                          <a:ea typeface="+mn-ea"/>
                        </a:rPr>
                        <a:t>＜</a:t>
                      </a:r>
                      <a:r>
                        <a:rPr kumimoji="1" lang="en-US" altLang="ja-JP" sz="1200" b="1">
                          <a:latin typeface="+mn-ea"/>
                          <a:ea typeface="+mn-ea"/>
                        </a:rPr>
                        <a:t>NEDO</a:t>
                      </a:r>
                      <a:r>
                        <a:rPr kumimoji="1" lang="ja-JP" altLang="en-US" sz="1200" b="1">
                          <a:latin typeface="+mn-ea"/>
                          <a:ea typeface="+mn-ea"/>
                        </a:rPr>
                        <a:t>負担額（全期間）＞</a:t>
                      </a:r>
                      <a:endParaRPr kumimoji="1" lang="en-US" altLang="ja-JP" sz="1200" b="1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1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〇〇〇円</a:t>
                      </a:r>
                      <a:endParaRPr kumimoji="1" lang="en-US" altLang="ja-JP" sz="1200" b="0" i="1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i="1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（</a:t>
                      </a:r>
                      <a:r>
                        <a:rPr kumimoji="1" lang="ja-JP" altLang="en-US" sz="1050" b="0" i="1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「情報項目シート」より「</a:t>
                      </a:r>
                      <a:r>
                        <a:rPr kumimoji="1" lang="zh-TW" altLang="en-US" sz="1050" b="0" i="1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補助金交付提案額 全期間</a:t>
                      </a:r>
                      <a:r>
                        <a:rPr kumimoji="1" lang="ja-JP" altLang="en-US" sz="1050" b="0" i="1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」を転記してください。</a:t>
                      </a:r>
                      <a:r>
                        <a:rPr kumimoji="1" lang="ja-JP" altLang="en-US" sz="1050" i="1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）</a:t>
                      </a:r>
                      <a:endParaRPr kumimoji="1" lang="en-US" altLang="ja-JP" sz="1050" b="0" i="1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marT="72000" marB="72000"/>
                </a:tc>
                <a:extLst>
                  <a:ext uri="{0D108BD9-81ED-4DB2-BD59-A6C34878D82A}">
                    <a16:rowId xmlns:a16="http://schemas.microsoft.com/office/drawing/2014/main" val="323657163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A1CEA8D-BAED-AD4D-6422-F73A4B14E185}"/>
              </a:ext>
            </a:extLst>
          </p:cNvPr>
          <p:cNvSpPr txBox="1"/>
          <p:nvPr/>
        </p:nvSpPr>
        <p:spPr>
          <a:xfrm>
            <a:off x="83863" y="102434"/>
            <a:ext cx="10565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【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別紙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3】</a:t>
            </a: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提案補助事業の概要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9646E81-869B-FCC6-175F-605160DE9B7B}"/>
              </a:ext>
            </a:extLst>
          </p:cNvPr>
          <p:cNvSpPr txBox="1"/>
          <p:nvPr/>
        </p:nvSpPr>
        <p:spPr>
          <a:xfrm>
            <a:off x="1416050" y="6614454"/>
            <a:ext cx="70562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/>
              <a:t>※</a:t>
            </a:r>
            <a:r>
              <a:rPr lang="ja-JP" altLang="en-US" sz="1000"/>
              <a:t>本資料は、外部有識者による審査に使用するとともに、必要に応じて経済産業省等に提供されることがあります。</a:t>
            </a:r>
          </a:p>
        </p:txBody>
      </p:sp>
      <p:sp>
        <p:nvSpPr>
          <p:cNvPr id="2" name="スライド番号プレースホルダー 4">
            <a:extLst>
              <a:ext uri="{FF2B5EF4-FFF2-40B4-BE49-F238E27FC236}">
                <a16:creationId xmlns:a16="http://schemas.microsoft.com/office/drawing/2014/main" id="{4E68C483-4977-66B4-1270-D04B4FA85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169" y="6433200"/>
            <a:ext cx="522831" cy="4248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550142-B990-490A-A107-ED7302A7FD52}" type="slidenum">
              <a:rPr kumimoji="0" lang="en-US" altLang="ja-JP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479C150-C544-3D54-BC32-F379666E684D}"/>
              </a:ext>
            </a:extLst>
          </p:cNvPr>
          <p:cNvGrpSpPr/>
          <p:nvPr/>
        </p:nvGrpSpPr>
        <p:grpSpPr>
          <a:xfrm>
            <a:off x="-2544818" y="1249006"/>
            <a:ext cx="3528392" cy="2020405"/>
            <a:chOff x="898116" y="3951984"/>
            <a:chExt cx="3528392" cy="2074358"/>
          </a:xfrm>
        </p:grpSpPr>
        <p:sp>
          <p:nvSpPr>
            <p:cNvPr id="5" name="吹き出し: 四角形 4">
              <a:extLst>
                <a:ext uri="{FF2B5EF4-FFF2-40B4-BE49-F238E27FC236}">
                  <a16:creationId xmlns:a16="http://schemas.microsoft.com/office/drawing/2014/main" id="{48C3A341-CB47-2412-2525-5D00BB00779A}"/>
                </a:ext>
              </a:extLst>
            </p:cNvPr>
            <p:cNvSpPr/>
            <p:nvPr/>
          </p:nvSpPr>
          <p:spPr>
            <a:xfrm>
              <a:off x="898116" y="3951984"/>
              <a:ext cx="3528392" cy="2074358"/>
            </a:xfrm>
            <a:prstGeom prst="wedgeRectCallout">
              <a:avLst>
                <a:gd name="adj1" fmla="val 63025"/>
                <a:gd name="adj2" fmla="val 5785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A28BE6C-5E4B-C7FE-6AA5-8A6A401DD523}"/>
                </a:ext>
              </a:extLst>
            </p:cNvPr>
            <p:cNvSpPr txBox="1"/>
            <p:nvPr/>
          </p:nvSpPr>
          <p:spPr>
            <a:xfrm>
              <a:off x="970124" y="4019667"/>
              <a:ext cx="3289932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ja-JP" sz="1200" b="1" i="1" u="dbl" kern="100" dirty="0">
                  <a:solidFill>
                    <a:srgbClr val="0000FF"/>
                  </a:solidFill>
                  <a:effectLst/>
                  <a:latin typeface="Century" panose="02040604050505020304" pitchFamily="18" charset="0"/>
                  <a:ea typeface="ＭＳ 明朝" panose="02020609040205080304" pitchFamily="17" charset="-128"/>
                  <a:cs typeface="Times New Roman" panose="02020603050405020304" pitchFamily="18" charset="0"/>
                </a:rPr>
                <a:t>青字イタリック体で記入されている注意事項及び記載例は、削除してください</a:t>
              </a:r>
              <a:r>
                <a:rPr lang="ja-JP" altLang="en-US" sz="1200" b="1" i="1" u="dbl" kern="100" dirty="0">
                  <a:solidFill>
                    <a:srgbClr val="0000FF"/>
                  </a:solidFill>
                  <a:latin typeface="Century" panose="02040604050505020304" pitchFamily="18" charset="0"/>
                  <a:ea typeface="ＭＳ 明朝" panose="02020609040205080304" pitchFamily="17" charset="-128"/>
                  <a:cs typeface="Times New Roman" panose="02020603050405020304" pitchFamily="18" charset="0"/>
                </a:rPr>
                <a:t>。</a:t>
              </a:r>
              <a:endParaRPr lang="en-US" altLang="ja-JP" sz="1200" b="1" i="1" u="dbl" kern="100" dirty="0">
                <a:solidFill>
                  <a:srgbClr val="0000FF"/>
                </a:solidFill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  <a:p>
              <a:r>
                <a:rPr lang="ja-JP" altLang="en-US" sz="1200" b="1" i="1" u="dbl" kern="100" dirty="0">
                  <a:solidFill>
                    <a:srgbClr val="0000FF"/>
                  </a:solidFill>
                  <a:latin typeface="Century" panose="02040604050505020304" pitchFamily="18" charset="0"/>
                  <a:ea typeface="ＭＳ 明朝" panose="02020609040205080304" pitchFamily="17" charset="-128"/>
                  <a:cs typeface="Times New Roman" panose="02020603050405020304" pitchFamily="18" charset="0"/>
                </a:rPr>
                <a:t>以下の項目は情報項目シート（提案書様式）から転記し、記載内容を一致させてください。</a:t>
              </a:r>
              <a:endParaRPr lang="en-US" altLang="ja-JP" sz="1200" b="1" i="1" u="dbl" kern="100" dirty="0">
                <a:solidFill>
                  <a:srgbClr val="0000FF"/>
                </a:solidFill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  <a:p>
              <a:r>
                <a:rPr lang="ja-JP" altLang="en-US" sz="1200" b="1" i="1" u="dbl" kern="100" dirty="0">
                  <a:solidFill>
                    <a:srgbClr val="0000FF"/>
                  </a:solidFill>
                  <a:latin typeface="Century" panose="02040604050505020304" pitchFamily="18" charset="0"/>
                  <a:ea typeface="ＭＳ 明朝" panose="02020609040205080304" pitchFamily="17" charset="-128"/>
                  <a:cs typeface="Times New Roman" panose="02020603050405020304" pitchFamily="18" charset="0"/>
                </a:rPr>
                <a:t>・提案者名</a:t>
              </a:r>
              <a:endParaRPr lang="en-US" altLang="ja-JP" sz="1200" b="1" i="1" u="dbl" kern="100" dirty="0">
                <a:solidFill>
                  <a:srgbClr val="0000FF"/>
                </a:solidFill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  <a:p>
              <a:r>
                <a:rPr lang="ja-JP" altLang="en-US" sz="1200" b="1" i="1" u="dbl" kern="100" dirty="0">
                  <a:solidFill>
                    <a:srgbClr val="0000FF"/>
                  </a:solidFill>
                  <a:latin typeface="Century" panose="02040604050505020304" pitchFamily="18" charset="0"/>
                  <a:ea typeface="ＭＳ 明朝" panose="02020609040205080304" pitchFamily="17" charset="-128"/>
                  <a:cs typeface="Times New Roman" panose="02020603050405020304" pitchFamily="18" charset="0"/>
                </a:rPr>
                <a:t>・補助事業名</a:t>
              </a:r>
              <a:endParaRPr lang="en-US" altLang="ja-JP" sz="1200" b="1" i="1" u="dbl" kern="100" dirty="0">
                <a:solidFill>
                  <a:srgbClr val="0000FF"/>
                </a:solidFill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  <a:p>
              <a:r>
                <a:rPr lang="ja-JP" altLang="en-US" sz="1200" b="1" i="1" u="dbl" kern="100" dirty="0">
                  <a:solidFill>
                    <a:srgbClr val="0000FF"/>
                  </a:solidFill>
                  <a:latin typeface="Century" panose="02040604050505020304" pitchFamily="18" charset="0"/>
                  <a:ea typeface="ＭＳ 明朝" panose="02020609040205080304" pitchFamily="17" charset="-128"/>
                  <a:cs typeface="Times New Roman" panose="02020603050405020304" pitchFamily="18" charset="0"/>
                </a:rPr>
                <a:t>・補助事業の概要</a:t>
              </a:r>
              <a:endParaRPr lang="en-US" altLang="ja-JP" sz="1200" b="1" i="1" u="dbl" kern="100" dirty="0">
                <a:solidFill>
                  <a:srgbClr val="0000FF"/>
                </a:solidFill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  <a:p>
              <a:r>
                <a:rPr lang="ja-JP" altLang="en-US" sz="1200" b="1" i="1" u="dbl" kern="100" dirty="0">
                  <a:solidFill>
                    <a:srgbClr val="0000FF"/>
                  </a:solidFill>
                  <a:latin typeface="Century" panose="02040604050505020304" pitchFamily="18" charset="0"/>
                  <a:ea typeface="ＭＳ 明朝" panose="02020609040205080304" pitchFamily="17" charset="-128"/>
                  <a:cs typeface="Times New Roman" panose="02020603050405020304" pitchFamily="18" charset="0"/>
                </a:rPr>
                <a:t>・補助金交付提案</a:t>
              </a:r>
              <a:r>
                <a:rPr lang="en-US" altLang="ja-JP" sz="1200" b="1" i="1" u="dbl" kern="100" dirty="0">
                  <a:solidFill>
                    <a:srgbClr val="0000FF"/>
                  </a:solidFill>
                  <a:latin typeface="Century" panose="02040604050505020304" pitchFamily="18" charset="0"/>
                  <a:ea typeface="ＭＳ 明朝" panose="02020609040205080304" pitchFamily="17" charset="-128"/>
                  <a:cs typeface="Times New Roman" panose="02020603050405020304" pitchFamily="18" charset="0"/>
                </a:rPr>
                <a:t>NEDO</a:t>
              </a:r>
              <a:r>
                <a:rPr lang="ja-JP" altLang="en-US" sz="1200" b="1" i="1" u="dbl" kern="100" dirty="0">
                  <a:solidFill>
                    <a:srgbClr val="0000FF"/>
                  </a:solidFill>
                  <a:latin typeface="Century" panose="02040604050505020304" pitchFamily="18" charset="0"/>
                  <a:ea typeface="ＭＳ 明朝" panose="02020609040205080304" pitchFamily="17" charset="-128"/>
                  <a:cs typeface="Times New Roman" panose="02020603050405020304" pitchFamily="18" charset="0"/>
                </a:rPr>
                <a:t>負担額 （全期間）</a:t>
              </a:r>
              <a:endParaRPr lang="en-US" altLang="ja-JP" sz="1200" b="1" i="1" u="dbl" kern="100" dirty="0">
                <a:solidFill>
                  <a:srgbClr val="0000FF"/>
                </a:solidFill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A8A683AE-4C8B-606D-6276-A5ED44BF51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303547" y="59137"/>
            <a:ext cx="1365622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95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Words>401</Words>
  <PresentationFormat>ワイド画面</PresentationFormat>
  <Paragraphs>34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游ゴシック</vt:lpstr>
      <vt:lpstr>游ゴシック Light</vt:lpstr>
      <vt:lpstr>Arial</vt:lpstr>
      <vt:lpstr>Century</vt:lpstr>
      <vt:lpstr>Wingdings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