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application/xml" Extension="xml"/>
  <Override ContentType="application/vnd.ms-office.classificationlabels+xml" PartName="/docMetadata/LabelInfo.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docMetadata/LabelInfo.xml" Type="http://schemas.microsoft.com/office/2020/02/relationships/classificationlabels"/></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6"/>
  </p:notesMasterIdLst>
  <p:sldIdLst>
    <p:sldId id="259" r:id="rId2"/>
    <p:sldId id="257" r:id="rId3"/>
    <p:sldId id="256" r:id="rId4"/>
    <p:sldId id="258" r:id="rId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946CDB-54DE-470B-98D2-C94DEB891B44}" v="7" dt="2026-10-15T01:32:51.52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737" autoAdjust="0"/>
    <p:restoredTop sz="81900" autoAdjust="0"/>
  </p:normalViewPr>
  <p:slideViewPr>
    <p:cSldViewPr snapToGrid="0">
      <p:cViewPr varScale="1">
        <p:scale>
          <a:sx n="110" d="100"/>
          <a:sy n="110" d="100"/>
        </p:scale>
        <p:origin x="762" y="114"/>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tableStyles.xml" Type="http://schemas.openxmlformats.org/officeDocument/2006/relationships/tableStyles"/><Relationship Id="rId11" Target="revisionInfo.xml" Type="http://schemas.microsoft.com/office/2015/10/relationships/revisionInfo"/><Relationship Id="rId2" Target="slides/slide1.xml" Type="http://schemas.openxmlformats.org/officeDocument/2006/relationships/slide"/><Relationship Id="rId3" Target="slides/slide2.xml" Type="http://schemas.openxmlformats.org/officeDocument/2006/relationships/slide"/><Relationship Id="rId4" Target="slides/slide3.xml" Type="http://schemas.openxmlformats.org/officeDocument/2006/relationships/slide"/><Relationship Id="rId5" Target="slides/slide4.xml" Type="http://schemas.openxmlformats.org/officeDocument/2006/relationships/slide"/><Relationship Id="rId6" Target="notesMasters/notesMaster1.xml" Type="http://schemas.openxmlformats.org/officeDocument/2006/relationships/notesMaster"/><Relationship Id="rId7" Target="presProps.xml" Type="http://schemas.openxmlformats.org/officeDocument/2006/relationships/presProps"/><Relationship Id="rId8" Target="viewProps.xml" Type="http://schemas.openxmlformats.org/officeDocument/2006/relationships/viewProps"/><Relationship Id="rId9" Target="theme/theme1.xml" Type="http://schemas.openxmlformats.org/officeDocument/2006/relationships/them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10/15/2026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Slide Number Placeholder 0">
            <a:extLst>
              <a:ext uri="{FF2B5EF4-FFF2-40B4-BE49-F238E27FC236}">
                <a16:creationId xmlns:a16="http://schemas.microsoft.com/office/drawing/2014/main" id="{6FF3CDA7-7D42-DF1C-4F74-82F847B515A9}"/>
              </a:ext>
            </a:extLst>
          </p:cNvPr>
          <p:cNvSpPr>
            <a:spLocks noGrp="1"/>
          </p:cNvSpPr>
          <p:nvPr>
            <p:ph type="sldNum" sz="quarter" idx="4294967295"/>
          </p:nvPr>
        </p:nvSpPr>
        <p:spPr>
          <a:xfrm>
            <a:off x="11392000" y="6533893"/>
            <a:ext cx="800000" cy="300000"/>
          </a:xfrm>
          <a:prstGeom prst="rect">
            <a:avLst/>
          </a:prstGeom>
          <a:extLst>
            <a:ext uri="{C572A759-6A51-4108-AA02-DFA0A04FC94B}">
              <ma14:wrappingTextBoxFlag xmlns="" xmlns:ma14="http://schemas.microsoft.com/office/mac/drawingml/2011/main" val="0"/>
            </a:ext>
          </a:extLst>
        </p:spPr>
        <p:txBody>
          <a:bodyPr/>
          <a:lstStyle>
            <a:lvl1pPr algn="r">
              <a:defRPr sz="1100">
                <a:solidFill>
                  <a:srgbClr val="8A98A5"/>
                </a:solidFill>
                <a:latin typeface="BIZ UDPゴシック" panose="020B0400000000000000" pitchFamily="50" charset="-128"/>
                <a:ea typeface="BIZ UDPゴシック" panose="020B0400000000000000" pitchFamily="50" charset="-128"/>
                <a:cs typeface="BIZ UDPゴシック" panose="020B0400000000000000" pitchFamily="50" charset="-128"/>
              </a:defRPr>
            </a:lvl1pPr>
          </a:lstStyle>
          <a:p>
            <a:fld id="{F7021451-1387-4CA6-816F-3879F97B5CB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
    <p:bg>
      <p:bgPr>
        <a:solidFill>
          <a:srgbClr val="F7FAFC"/>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92000" y="6533893"/>
            <a:ext cx="800000" cy="300000"/>
          </a:xfrm>
          <a:prstGeom prst="rect">
            <a:avLst/>
          </a:prstGeom>
          <a:extLst>
            <a:ext uri="{C572A759-6A51-4108-AA02-DFA0A04FC94B}">
              <ma14:wrappingTextBoxFlag xmlns="" xmlns:ma14="http://schemas.microsoft.com/office/mac/drawingml/2011/main" val="0"/>
            </a:ext>
          </a:extLst>
        </p:spPr>
        <p:txBody>
          <a:bodyPr/>
          <a:lstStyle>
            <a:lvl1pPr algn="r">
              <a:defRPr sz="1100">
                <a:solidFill>
                  <a:srgbClr val="8A98A5"/>
                </a:solidFill>
                <a:latin typeface="BIZ UDPゴシック" panose="020B0400000000000000" pitchFamily="50" charset="-128"/>
                <a:ea typeface="BIZ UDPゴシック" panose="020B0400000000000000" pitchFamily="50" charset="-128"/>
                <a:cs typeface="BIZ UDPゴシック" panose="020B0400000000000000" pitchFamily="50" charset="-128"/>
              </a:defRPr>
            </a:lvl1pPr>
          </a:lstStyle>
          <a:p>
            <a:fld id="{F7021451-1387-4CA6-816F-3879F97B5CBC}" type="slidenum">
              <a:rPr lang="en-US" smtClean="0"/>
              <a:pPr/>
              <a:t>‹#›</a:t>
            </a:fld>
            <a:endParaRPr lang="en-US"/>
          </a:p>
        </p:txBody>
      </p:sp>
      <p:grpSp>
        <p:nvGrpSpPr>
          <p:cNvPr id="5" name="グループ化 4">
            <a:extLst>
              <a:ext uri="{FF2B5EF4-FFF2-40B4-BE49-F238E27FC236}">
                <a16:creationId xmlns:a16="http://schemas.microsoft.com/office/drawing/2014/main" id="{BEAD0C1A-0FAB-6156-4296-143B132EA0D1}"/>
              </a:ext>
            </a:extLst>
          </p:cNvPr>
          <p:cNvGrpSpPr/>
          <p:nvPr userDrawn="1"/>
        </p:nvGrpSpPr>
        <p:grpSpPr>
          <a:xfrm>
            <a:off x="0" y="717931"/>
            <a:ext cx="12192000" cy="95985"/>
            <a:chOff x="0" y="1633655"/>
            <a:chExt cx="12192000" cy="95985"/>
          </a:xfrm>
        </p:grpSpPr>
        <p:sp>
          <p:nvSpPr>
            <p:cNvPr id="6" name="正方形/長方形 5">
              <a:extLst>
                <a:ext uri="{FF2B5EF4-FFF2-40B4-BE49-F238E27FC236}">
                  <a16:creationId xmlns:a16="http://schemas.microsoft.com/office/drawing/2014/main" id="{CD6FFD7E-21D2-C3E9-2620-F7D7FA0F1B96}"/>
                </a:ext>
              </a:extLst>
            </p:cNvPr>
            <p:cNvSpPr/>
            <p:nvPr userDrawn="1"/>
          </p:nvSpPr>
          <p:spPr>
            <a:xfrm>
              <a:off x="0" y="1633655"/>
              <a:ext cx="1149178" cy="95985"/>
            </a:xfrm>
            <a:prstGeom prst="rect">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2CB9348A-E0E2-CDC4-9919-F60BDB52075E}"/>
                </a:ext>
              </a:extLst>
            </p:cNvPr>
            <p:cNvSpPr/>
            <p:nvPr userDrawn="1"/>
          </p:nvSpPr>
          <p:spPr>
            <a:xfrm>
              <a:off x="1149178" y="1633655"/>
              <a:ext cx="1149178" cy="95985"/>
            </a:xfrm>
            <a:prstGeom prst="rect">
              <a:avLst/>
            </a:prstGeom>
            <a:solidFill>
              <a:srgbClr val="C9E4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38C9120C-E939-6622-4A4B-45CD4DA3A597}"/>
                </a:ext>
              </a:extLst>
            </p:cNvPr>
            <p:cNvSpPr/>
            <p:nvPr userDrawn="1"/>
          </p:nvSpPr>
          <p:spPr>
            <a:xfrm>
              <a:off x="2298356" y="1633655"/>
              <a:ext cx="9893644" cy="95985"/>
            </a:xfrm>
            <a:prstGeom prst="rect">
              <a:avLst/>
            </a:prstGeom>
            <a:solidFill>
              <a:srgbClr val="E7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2" Target="../slideLayouts/slideLayout2.xml" Type="http://schemas.openxmlformats.org/officeDocument/2006/relationships/slideLayout"/><Relationship Id="rId3" Target="../theme/theme1.xml" Type="http://schemas.openxmlformats.org/officeDocument/2006/relationships/theme"/></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1F114D88-90C1-E3AE-7B8C-F347C7F5830A}"/>
              </a:ext>
            </a:extLst>
          </p:cNvPr>
          <p:cNvGrpSpPr/>
          <p:nvPr userDrawn="1"/>
        </p:nvGrpSpPr>
        <p:grpSpPr>
          <a:xfrm>
            <a:off x="0" y="717931"/>
            <a:ext cx="12192000" cy="95985"/>
            <a:chOff x="0" y="1633655"/>
            <a:chExt cx="12192000" cy="95985"/>
          </a:xfrm>
        </p:grpSpPr>
        <p:sp>
          <p:nvSpPr>
            <p:cNvPr id="3" name="正方形/長方形 2">
              <a:extLst>
                <a:ext uri="{FF2B5EF4-FFF2-40B4-BE49-F238E27FC236}">
                  <a16:creationId xmlns:a16="http://schemas.microsoft.com/office/drawing/2014/main" id="{74C554BC-E197-1049-44FA-2BD295DDCE5B}"/>
                </a:ext>
              </a:extLst>
            </p:cNvPr>
            <p:cNvSpPr/>
            <p:nvPr userDrawn="1"/>
          </p:nvSpPr>
          <p:spPr>
            <a:xfrm>
              <a:off x="0" y="1633655"/>
              <a:ext cx="1149178" cy="95985"/>
            </a:xfrm>
            <a:prstGeom prst="rect">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8E481B40-DB0A-18F7-F82E-DB9E649BC78E}"/>
                </a:ext>
              </a:extLst>
            </p:cNvPr>
            <p:cNvSpPr/>
            <p:nvPr userDrawn="1"/>
          </p:nvSpPr>
          <p:spPr>
            <a:xfrm>
              <a:off x="1149178" y="1633655"/>
              <a:ext cx="1149178" cy="95985"/>
            </a:xfrm>
            <a:prstGeom prst="rect">
              <a:avLst/>
            </a:prstGeom>
            <a:solidFill>
              <a:srgbClr val="C9E4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F0A52C8A-C1FE-B38B-831B-E792DE3EF967}"/>
                </a:ext>
              </a:extLst>
            </p:cNvPr>
            <p:cNvSpPr/>
            <p:nvPr userDrawn="1"/>
          </p:nvSpPr>
          <p:spPr>
            <a:xfrm>
              <a:off x="2298356" y="1633655"/>
              <a:ext cx="9893644" cy="95985"/>
            </a:xfrm>
            <a:prstGeom prst="rect">
              <a:avLst/>
            </a:prstGeom>
            <a:solidFill>
              <a:srgbClr val="E7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 name="Slide Number Placeholder 0">
            <a:extLst>
              <a:ext uri="{FF2B5EF4-FFF2-40B4-BE49-F238E27FC236}">
                <a16:creationId xmlns:a16="http://schemas.microsoft.com/office/drawing/2014/main" id="{D4AA1495-BA47-5DA3-53D6-F41DE347A767}"/>
              </a:ext>
            </a:extLst>
          </p:cNvPr>
          <p:cNvSpPr>
            <a:spLocks noGrp="1"/>
          </p:cNvSpPr>
          <p:nvPr>
            <p:ph type="sldNum" sz="quarter" idx="4"/>
          </p:nvPr>
        </p:nvSpPr>
        <p:spPr>
          <a:xfrm>
            <a:off x="11392000" y="6533893"/>
            <a:ext cx="800000" cy="300000"/>
          </a:xfrm>
          <a:prstGeom prst="rect">
            <a:avLst/>
          </a:prstGeom>
          <a:extLst>
            <a:ext uri="{C572A759-6A51-4108-AA02-DFA0A04FC94B}">
              <ma14:wrappingTextBoxFlag xmlns="" xmlns:ma14="http://schemas.microsoft.com/office/mac/drawingml/2011/main" val="0"/>
            </a:ext>
          </a:extLst>
        </p:spPr>
        <p:txBody>
          <a:bodyPr/>
          <a:lstStyle>
            <a:lvl1pPr algn="r">
              <a:defRPr sz="1100">
                <a:solidFill>
                  <a:srgbClr val="8A98A5"/>
                </a:solidFill>
                <a:latin typeface="BIZ UDPゴシック" panose="020B0400000000000000" pitchFamily="50" charset="-128"/>
                <a:ea typeface="BIZ UDPゴシック" panose="020B0400000000000000" pitchFamily="50" charset="-128"/>
                <a:cs typeface="BIZ UDPゴシック" panose="020B0400000000000000" pitchFamily="50" charset="-128"/>
              </a:defRPr>
            </a:lvl1pPr>
          </a:lstStyle>
          <a:p>
            <a:fld id="{F7021451-1387-4CA6-816F-3879F97B5CB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C32D0-4901-6F2F-5CEF-D00E26EC9347}"/>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5D8B9A43-8E38-4928-1064-CB894914CDF0}"/>
              </a:ext>
            </a:extLst>
          </p:cNvPr>
          <p:cNvSpPr txBox="1"/>
          <p:nvPr/>
        </p:nvSpPr>
        <p:spPr>
          <a:xfrm>
            <a:off x="249805" y="992123"/>
            <a:ext cx="11693054" cy="2554545"/>
          </a:xfrm>
          <a:prstGeom prst="rect">
            <a:avLst/>
          </a:prstGeom>
          <a:noFill/>
        </p:spPr>
        <p:txBody>
          <a:bodyPr wrap="square">
            <a:spAutoFit/>
          </a:bodyPr>
          <a:lstStyle/>
          <a:p>
            <a:pPr fontAlgn="t">
              <a:lnSpc>
                <a:spcPct val="100000"/>
              </a:lnSpc>
              <a:buNone/>
            </a:pPr>
            <a:r>
              <a:rPr lang="ja-JP" altLang="en-US" sz="1600" b="0" i="0" dirty="0">
                <a:solidFill>
                  <a:schemeClr val="accent1">
                    <a:lumMod val="50000"/>
                  </a:schemeClr>
                </a:solidFill>
                <a:effectLst/>
                <a:latin typeface="Meiryo UI" panose="020B0604030504040204" pitchFamily="50" charset="-128"/>
                <a:ea typeface="Meiryo UI" panose="020B0604030504040204" pitchFamily="50" charset="-128"/>
              </a:rPr>
              <a:t>　</a:t>
            </a:r>
            <a:r>
              <a:rPr lang="ja-JP" altLang="ja-JP" sz="1600" b="0" i="0" dirty="0">
                <a:solidFill>
                  <a:schemeClr val="accent1">
                    <a:lumMod val="50000"/>
                  </a:schemeClr>
                </a:solidFill>
                <a:effectLst/>
                <a:latin typeface="Meiryo UI" panose="020B0604030504040204" pitchFamily="50" charset="-128"/>
                <a:ea typeface="Meiryo UI" panose="020B0604030504040204" pitchFamily="50" charset="-128"/>
              </a:rPr>
              <a:t>本RFIでは、完成した事業計画の提出を求めるものではありません。</a:t>
            </a:r>
            <a:r>
              <a:rPr lang="ja-JP" altLang="en-US" sz="1600" b="0" i="0" dirty="0">
                <a:solidFill>
                  <a:schemeClr val="accent1">
                    <a:lumMod val="50000"/>
                  </a:schemeClr>
                </a:solidFill>
                <a:effectLst/>
                <a:latin typeface="Meiryo UI" panose="020B0604030504040204" pitchFamily="50" charset="-128"/>
                <a:ea typeface="Meiryo UI" panose="020B0604030504040204" pitchFamily="50" charset="-128"/>
              </a:rPr>
              <a:t>先日公開した「</a:t>
            </a:r>
            <a:r>
              <a:rPr lang="en-US" altLang="ja-JP" sz="1600" b="0" i="0" dirty="0">
                <a:solidFill>
                  <a:schemeClr val="accent1">
                    <a:lumMod val="50000"/>
                  </a:schemeClr>
                </a:solidFill>
                <a:effectLst/>
                <a:latin typeface="Meiryo UI" panose="020B0604030504040204" pitchFamily="50" charset="-128"/>
                <a:ea typeface="Meiryo UI" panose="020B0604030504040204" pitchFamily="50" charset="-128"/>
              </a:rPr>
              <a:t>NEDO</a:t>
            </a:r>
            <a:r>
              <a:rPr lang="ja-JP" altLang="ja-JP" sz="1600" dirty="0">
                <a:solidFill>
                  <a:schemeClr val="accent1">
                    <a:lumMod val="50000"/>
                  </a:schemeClr>
                </a:solidFill>
                <a:latin typeface="Meiryo UI" panose="020B0604030504040204" pitchFamily="50" charset="-128"/>
                <a:ea typeface="Meiryo UI" panose="020B0604030504040204" pitchFamily="50" charset="-128"/>
              </a:rPr>
              <a:t>水素インフラ技術開発ロードマップ</a:t>
            </a:r>
            <a:r>
              <a:rPr lang="ja-JP" altLang="en-US" sz="1600" dirty="0">
                <a:solidFill>
                  <a:schemeClr val="accent1">
                    <a:lumMod val="50000"/>
                  </a:schemeClr>
                </a:solidFill>
                <a:latin typeface="Meiryo UI" panose="020B0604030504040204" pitchFamily="50" charset="-128"/>
                <a:ea typeface="Meiryo UI" panose="020B0604030504040204" pitchFamily="50" charset="-128"/>
              </a:rPr>
              <a:t>」</a:t>
            </a:r>
            <a:r>
              <a:rPr lang="ja-JP" altLang="ja-JP" sz="1600" dirty="0">
                <a:solidFill>
                  <a:schemeClr val="accent1">
                    <a:lumMod val="50000"/>
                  </a:schemeClr>
                </a:solidFill>
                <a:latin typeface="Meiryo UI" panose="020B0604030504040204" pitchFamily="50" charset="-128"/>
                <a:ea typeface="Meiryo UI" panose="020B0604030504040204" pitchFamily="50" charset="-128"/>
              </a:rPr>
              <a:t>を踏まえ、2030年、2040年、2050年の目標達成に向けて重要となる研究開発課題を把握することを目的とします。提出いただいた内容については、必要に応じて</a:t>
            </a:r>
            <a:r>
              <a:rPr lang="ja-JP" altLang="en-US" sz="1600" dirty="0">
                <a:solidFill>
                  <a:schemeClr val="accent1">
                    <a:lumMod val="50000"/>
                  </a:schemeClr>
                </a:solidFill>
                <a:latin typeface="Meiryo UI" panose="020B0604030504040204" pitchFamily="50" charset="-128"/>
                <a:ea typeface="Meiryo UI" panose="020B0604030504040204" pitchFamily="50" charset="-128"/>
              </a:rPr>
              <a:t>ヒアリング等</a:t>
            </a:r>
            <a:r>
              <a:rPr lang="ja-JP" altLang="ja-JP" sz="1600" dirty="0">
                <a:solidFill>
                  <a:schemeClr val="accent1">
                    <a:lumMod val="50000"/>
                  </a:schemeClr>
                </a:solidFill>
                <a:latin typeface="Meiryo UI" panose="020B0604030504040204" pitchFamily="50" charset="-128"/>
                <a:ea typeface="Meiryo UI" panose="020B0604030504040204" pitchFamily="50" charset="-128"/>
              </a:rPr>
              <a:t>を実施しながら内容をブラッシュアップし、</a:t>
            </a:r>
            <a:r>
              <a:rPr lang="en-US" altLang="ja-JP" sz="1600" dirty="0">
                <a:solidFill>
                  <a:schemeClr val="accent1">
                    <a:lumMod val="50000"/>
                  </a:schemeClr>
                </a:solidFill>
                <a:latin typeface="Meiryo UI" panose="020B0604030504040204" pitchFamily="50" charset="-128"/>
                <a:ea typeface="Meiryo UI" panose="020B0604030504040204" pitchFamily="50" charset="-128"/>
              </a:rPr>
              <a:t>2028</a:t>
            </a:r>
            <a:r>
              <a:rPr lang="ja-JP" altLang="en-US" sz="1600" dirty="0">
                <a:solidFill>
                  <a:schemeClr val="accent1">
                    <a:lumMod val="50000"/>
                  </a:schemeClr>
                </a:solidFill>
                <a:latin typeface="Meiryo UI" panose="020B0604030504040204" pitchFamily="50" charset="-128"/>
                <a:ea typeface="Meiryo UI" panose="020B0604030504040204" pitchFamily="50" charset="-128"/>
              </a:rPr>
              <a:t>年度新規</a:t>
            </a:r>
            <a:r>
              <a:rPr lang="ja-JP" altLang="ja-JP" sz="1600" dirty="0">
                <a:solidFill>
                  <a:schemeClr val="accent1">
                    <a:lumMod val="50000"/>
                  </a:schemeClr>
                </a:solidFill>
                <a:latin typeface="Meiryo UI" panose="020B0604030504040204" pitchFamily="50" charset="-128"/>
                <a:ea typeface="Meiryo UI" panose="020B0604030504040204" pitchFamily="50" charset="-128"/>
              </a:rPr>
              <a:t>プロジェクト</a:t>
            </a:r>
            <a:r>
              <a:rPr lang="ja-JP" altLang="en-US" sz="1600" dirty="0">
                <a:solidFill>
                  <a:schemeClr val="accent1">
                    <a:lumMod val="50000"/>
                  </a:schemeClr>
                </a:solidFill>
                <a:latin typeface="Meiryo UI" panose="020B0604030504040204" pitchFamily="50" charset="-128"/>
                <a:ea typeface="Meiryo UI" panose="020B0604030504040204" pitchFamily="50" charset="-128"/>
              </a:rPr>
              <a:t>の</a:t>
            </a:r>
            <a:r>
              <a:rPr lang="ja-JP" altLang="ja-JP" sz="1600" dirty="0">
                <a:solidFill>
                  <a:schemeClr val="accent1">
                    <a:lumMod val="50000"/>
                  </a:schemeClr>
                </a:solidFill>
                <a:latin typeface="Meiryo UI" panose="020B0604030504040204" pitchFamily="50" charset="-128"/>
                <a:ea typeface="Meiryo UI" panose="020B0604030504040204" pitchFamily="50" charset="-128"/>
              </a:rPr>
              <a:t>形成に活用します。</a:t>
            </a:r>
          </a:p>
          <a:p>
            <a:pPr fontAlgn="t">
              <a:lnSpc>
                <a:spcPct val="100000"/>
              </a:lnSpc>
              <a:buNone/>
            </a:pPr>
            <a:r>
              <a:rPr lang="ja-JP" altLang="en-US" sz="1600" b="0" i="0" dirty="0">
                <a:solidFill>
                  <a:schemeClr val="accent1">
                    <a:lumMod val="50000"/>
                  </a:schemeClr>
                </a:solidFill>
                <a:effectLst/>
                <a:latin typeface="Meiryo UI" panose="020B0604030504040204" pitchFamily="50" charset="-128"/>
                <a:ea typeface="Meiryo UI" panose="020B0604030504040204" pitchFamily="50" charset="-128"/>
              </a:rPr>
              <a:t>　</a:t>
            </a:r>
            <a:r>
              <a:rPr lang="ja-JP" altLang="ja-JP" sz="1600" b="0" i="0" dirty="0">
                <a:solidFill>
                  <a:schemeClr val="accent1">
                    <a:lumMod val="50000"/>
                  </a:schemeClr>
                </a:solidFill>
                <a:effectLst/>
                <a:latin typeface="Meiryo UI" panose="020B0604030504040204" pitchFamily="50" charset="-128"/>
                <a:ea typeface="Meiryo UI" panose="020B0604030504040204" pitchFamily="50" charset="-128"/>
              </a:rPr>
              <a:t>現時点での課題認識、研究開発仮説、期待効果を概算でご記載ください。提出後の</a:t>
            </a:r>
            <a:r>
              <a:rPr lang="ja-JP" altLang="en-US" sz="1600" dirty="0">
                <a:solidFill>
                  <a:schemeClr val="accent1">
                    <a:lumMod val="50000"/>
                  </a:schemeClr>
                </a:solidFill>
                <a:latin typeface="Meiryo UI" panose="020B0604030504040204" pitchFamily="50" charset="-128"/>
                <a:ea typeface="Meiryo UI" panose="020B0604030504040204" pitchFamily="50" charset="-128"/>
              </a:rPr>
              <a:t>ヒアリング等</a:t>
            </a:r>
            <a:r>
              <a:rPr lang="ja-JP" altLang="ja-JP" sz="1600" b="0" i="0" dirty="0">
                <a:solidFill>
                  <a:schemeClr val="accent1">
                    <a:lumMod val="50000"/>
                  </a:schemeClr>
                </a:solidFill>
                <a:effectLst/>
                <a:latin typeface="Meiryo UI" panose="020B0604030504040204" pitchFamily="50" charset="-128"/>
                <a:ea typeface="Meiryo UI" panose="020B0604030504040204" pitchFamily="50" charset="-128"/>
              </a:rPr>
              <a:t>を通じて、数値、研究開発内容、実施体制、社会実装条件を具体化していくことを想定しています。</a:t>
            </a:r>
            <a:endParaRPr lang="en-US" altLang="ja-JP" sz="1600" b="0" i="0" dirty="0">
              <a:solidFill>
                <a:schemeClr val="accent1">
                  <a:lumMod val="50000"/>
                </a:schemeClr>
              </a:solidFill>
              <a:effectLst/>
              <a:latin typeface="Meiryo UI" panose="020B0604030504040204" pitchFamily="50" charset="-128"/>
              <a:ea typeface="Meiryo UI" panose="020B0604030504040204" pitchFamily="50" charset="-128"/>
            </a:endParaRPr>
          </a:p>
          <a:p>
            <a:pPr fontAlgn="t">
              <a:lnSpc>
                <a:spcPct val="100000"/>
              </a:lnSpc>
              <a:buNone/>
            </a:pPr>
            <a:endParaRPr lang="en-US" altLang="ja-JP" sz="1600" dirty="0">
              <a:solidFill>
                <a:schemeClr val="accent1">
                  <a:lumMod val="50000"/>
                </a:schemeClr>
              </a:solidFill>
              <a:latin typeface="Meiryo UI" panose="020B0604030504040204" pitchFamily="50" charset="-128"/>
              <a:ea typeface="Meiryo UI" panose="020B0604030504040204" pitchFamily="50" charset="-128"/>
            </a:endParaRPr>
          </a:p>
          <a:p>
            <a:pPr fontAlgn="t">
              <a:lnSpc>
                <a:spcPct val="100000"/>
              </a:lnSpc>
              <a:buNone/>
            </a:pPr>
            <a:r>
              <a:rPr lang="ja-JP" altLang="en-US" sz="1600" dirty="0">
                <a:solidFill>
                  <a:schemeClr val="accent1">
                    <a:lumMod val="50000"/>
                  </a:schemeClr>
                </a:solidFill>
                <a:latin typeface="Meiryo UI" panose="020B0604030504040204" pitchFamily="50" charset="-128"/>
                <a:ea typeface="Meiryo UI" panose="020B0604030504040204" pitchFamily="50" charset="-128"/>
              </a:rPr>
              <a:t>　</a:t>
            </a:r>
            <a:r>
              <a:rPr lang="ja-JP" altLang="ja-JP" sz="1600" dirty="0">
                <a:solidFill>
                  <a:schemeClr val="accent1">
                    <a:lumMod val="50000"/>
                  </a:schemeClr>
                </a:solidFill>
                <a:latin typeface="Meiryo UI" panose="020B0604030504040204" pitchFamily="50" charset="-128"/>
                <a:ea typeface="Meiryo UI" panose="020B0604030504040204" pitchFamily="50" charset="-128"/>
              </a:rPr>
              <a:t>提出資料は、以下の2つです。</a:t>
            </a:r>
          </a:p>
          <a:p>
            <a:pPr fontAlgn="t">
              <a:lnSpc>
                <a:spcPct val="100000"/>
              </a:lnSpc>
              <a:buNone/>
            </a:pPr>
            <a:endParaRPr lang="en-US" altLang="ja-JP" sz="1600" dirty="0">
              <a:solidFill>
                <a:schemeClr val="accent1">
                  <a:lumMod val="50000"/>
                </a:schemeClr>
              </a:solidFill>
              <a:latin typeface="Meiryo UI" panose="020B0604030504040204" pitchFamily="50" charset="-128"/>
              <a:ea typeface="Meiryo UI" panose="020B0604030504040204" pitchFamily="50" charset="-128"/>
            </a:endParaRPr>
          </a:p>
          <a:p>
            <a:pPr fontAlgn="t">
              <a:lnSpc>
                <a:spcPct val="100000"/>
              </a:lnSpc>
              <a:buNone/>
            </a:pPr>
            <a:r>
              <a:rPr lang="ja-JP" altLang="en-US" sz="1600" b="1" i="0" dirty="0">
                <a:solidFill>
                  <a:schemeClr val="accent1">
                    <a:lumMod val="50000"/>
                  </a:schemeClr>
                </a:solidFill>
                <a:effectLst/>
                <a:latin typeface="Meiryo UI" panose="020B0604030504040204" pitchFamily="50" charset="-128"/>
                <a:ea typeface="Meiryo UI" panose="020B0604030504040204" pitchFamily="50" charset="-128"/>
              </a:rPr>
              <a:t>１枚目：プロジェクト</a:t>
            </a:r>
            <a:r>
              <a:rPr lang="ja-JP" altLang="en-US" sz="1600" b="1" dirty="0">
                <a:solidFill>
                  <a:schemeClr val="accent1">
                    <a:lumMod val="50000"/>
                  </a:schemeClr>
                </a:solidFill>
                <a:latin typeface="Meiryo UI" panose="020B0604030504040204" pitchFamily="50" charset="-128"/>
                <a:ea typeface="Meiryo UI" panose="020B0604030504040204" pitchFamily="50" charset="-128"/>
              </a:rPr>
              <a:t>サマリー（必須）</a:t>
            </a:r>
            <a:endParaRPr lang="en-US" altLang="ja-JP" sz="1600" b="1" dirty="0">
              <a:solidFill>
                <a:schemeClr val="accent1">
                  <a:lumMod val="50000"/>
                </a:schemeClr>
              </a:solidFill>
              <a:latin typeface="Meiryo UI" panose="020B0604030504040204" pitchFamily="50" charset="-128"/>
              <a:ea typeface="Meiryo UI" panose="020B0604030504040204" pitchFamily="50" charset="-128"/>
            </a:endParaRPr>
          </a:p>
          <a:p>
            <a:pPr fontAlgn="t">
              <a:lnSpc>
                <a:spcPct val="100000"/>
              </a:lnSpc>
              <a:buNone/>
            </a:pPr>
            <a:r>
              <a:rPr lang="ja-JP" altLang="en-US" sz="1600" b="1" dirty="0">
                <a:solidFill>
                  <a:schemeClr val="accent1">
                    <a:lumMod val="50000"/>
                  </a:schemeClr>
                </a:solidFill>
                <a:latin typeface="Meiryo UI" panose="020B0604030504040204" pitchFamily="50" charset="-128"/>
                <a:ea typeface="Meiryo UI" panose="020B0604030504040204" pitchFamily="50" charset="-128"/>
              </a:rPr>
              <a:t>２枚目以降：</a:t>
            </a:r>
            <a:r>
              <a:rPr lang="ja-JP" altLang="ja-JP" sz="1600" b="1" dirty="0">
                <a:solidFill>
                  <a:schemeClr val="accent1">
                    <a:lumMod val="50000"/>
                  </a:schemeClr>
                </a:solidFill>
                <a:latin typeface="Meiryo UI" panose="020B0604030504040204" pitchFamily="50" charset="-128"/>
                <a:ea typeface="Meiryo UI" panose="020B0604030504040204" pitchFamily="50" charset="-128"/>
              </a:rPr>
              <a:t>補足説明資料（任意）：形式自由、</a:t>
            </a:r>
            <a:r>
              <a:rPr lang="ja-JP" altLang="en-US" sz="1600" b="1" dirty="0">
                <a:solidFill>
                  <a:schemeClr val="accent1">
                    <a:lumMod val="50000"/>
                  </a:schemeClr>
                </a:solidFill>
                <a:latin typeface="Meiryo UI" panose="020B0604030504040204" pitchFamily="50" charset="-128"/>
                <a:ea typeface="Meiryo UI" panose="020B0604030504040204" pitchFamily="50" charset="-128"/>
              </a:rPr>
              <a:t>最大</a:t>
            </a:r>
            <a:r>
              <a:rPr lang="en-US" altLang="ja-JP" sz="1600" b="1" dirty="0">
                <a:solidFill>
                  <a:schemeClr val="accent1">
                    <a:lumMod val="50000"/>
                  </a:schemeClr>
                </a:solidFill>
                <a:latin typeface="Meiryo UI" panose="020B0604030504040204" pitchFamily="50" charset="-128"/>
                <a:ea typeface="Meiryo UI" panose="020B0604030504040204" pitchFamily="50" charset="-128"/>
              </a:rPr>
              <a:t>5</a:t>
            </a:r>
            <a:r>
              <a:rPr lang="ja-JP" altLang="en-US" sz="1600" b="1" dirty="0">
                <a:solidFill>
                  <a:schemeClr val="accent1">
                    <a:lumMod val="50000"/>
                  </a:schemeClr>
                </a:solidFill>
                <a:latin typeface="Meiryo UI" panose="020B0604030504040204" pitchFamily="50" charset="-128"/>
                <a:ea typeface="Meiryo UI" panose="020B0604030504040204" pitchFamily="50" charset="-128"/>
              </a:rPr>
              <a:t>枚程度</a:t>
            </a:r>
            <a:r>
              <a:rPr lang="ja-JP" altLang="ja-JP" sz="1600" b="1" dirty="0">
                <a:solidFill>
                  <a:schemeClr val="accent1">
                    <a:lumMod val="50000"/>
                  </a:schemeClr>
                </a:solidFill>
                <a:latin typeface="Meiryo UI" panose="020B0604030504040204" pitchFamily="50" charset="-128"/>
                <a:ea typeface="Meiryo UI" panose="020B0604030504040204" pitchFamily="50" charset="-128"/>
              </a:rPr>
              <a:t>。既存資料の流用可。</a:t>
            </a:r>
          </a:p>
        </p:txBody>
      </p:sp>
      <p:sp>
        <p:nvSpPr>
          <p:cNvPr id="5" name="Text 1">
            <a:extLst>
              <a:ext uri="{FF2B5EF4-FFF2-40B4-BE49-F238E27FC236}">
                <a16:creationId xmlns:a16="http://schemas.microsoft.com/office/drawing/2014/main" id="{94EC71B5-DEEA-ED75-9843-81F417B2176D}"/>
              </a:ext>
            </a:extLst>
          </p:cNvPr>
          <p:cNvSpPr/>
          <p:nvPr/>
        </p:nvSpPr>
        <p:spPr>
          <a:xfrm>
            <a:off x="118872" y="227315"/>
            <a:ext cx="7680960" cy="365760"/>
          </a:xfrm>
          <a:prstGeom prst="rect">
            <a:avLst/>
          </a:prstGeom>
          <a:noFill/>
          <a:ln/>
        </p:spPr>
        <p:txBody>
          <a:bodyPr wrap="square" lIns="0" tIns="0" rIns="0" bIns="0" rtlCol="0" anchor="ctr">
            <a:normAutofit/>
          </a:bodyPr>
          <a:lstStyle/>
          <a:p>
            <a:pPr marL="0" indent="0" algn="l">
              <a:buNone/>
            </a:pPr>
            <a:r>
              <a:rPr lang="en-US" altLang="ja-JP" sz="2250" b="1">
                <a:solidFill>
                  <a:srgbClr val="103A5C"/>
                </a:solidFill>
                <a:latin typeface="Meiryo UI" panose="020B0604030504040204" pitchFamily="50" charset="-128"/>
                <a:ea typeface="Meiryo UI" panose="020B0604030504040204" pitchFamily="50" charset="-128"/>
              </a:rPr>
              <a:t>RFI</a:t>
            </a:r>
            <a:r>
              <a:rPr lang="ja-JP" altLang="en-US" sz="2250" b="1">
                <a:solidFill>
                  <a:srgbClr val="103A5C"/>
                </a:solidFill>
                <a:latin typeface="Meiryo UI" panose="020B0604030504040204" pitchFamily="50" charset="-128"/>
                <a:ea typeface="Meiryo UI" panose="020B0604030504040204" pitchFamily="50" charset="-128"/>
              </a:rPr>
              <a:t>記載フォーマット（注意事項）</a:t>
            </a:r>
            <a:endParaRPr lang="en-US" sz="225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F88E00E9-B6BE-FC32-756C-78B84A6282FF}"/>
              </a:ext>
            </a:extLst>
          </p:cNvPr>
          <p:cNvSpPr txBox="1"/>
          <p:nvPr/>
        </p:nvSpPr>
        <p:spPr>
          <a:xfrm>
            <a:off x="249805" y="4077784"/>
            <a:ext cx="10260760" cy="2631490"/>
          </a:xfrm>
          <a:prstGeom prst="rect">
            <a:avLst/>
          </a:prstGeom>
          <a:noFill/>
        </p:spPr>
        <p:txBody>
          <a:bodyPr wrap="square">
            <a:spAutoFit/>
          </a:bodyPr>
          <a:lstStyle/>
          <a:p>
            <a:pPr fontAlgn="t">
              <a:lnSpc>
                <a:spcPts val="2200"/>
              </a:lnSpc>
              <a:buNone/>
            </a:pPr>
            <a:r>
              <a:rPr lang="ja-JP" altLang="ja-JP" sz="1600" i="0" dirty="0">
                <a:solidFill>
                  <a:schemeClr val="accent1">
                    <a:lumMod val="50000"/>
                  </a:schemeClr>
                </a:solidFill>
                <a:effectLst/>
                <a:latin typeface="Meiryo UI" panose="020B0604030504040204" pitchFamily="50" charset="-128"/>
                <a:ea typeface="Meiryo UI" panose="020B0604030504040204" pitchFamily="50" charset="-128"/>
              </a:rPr>
              <a:t>本RFIで重視する視点</a:t>
            </a:r>
            <a:r>
              <a:rPr lang="ja-JP" altLang="en-US" sz="1600" i="0" dirty="0">
                <a:solidFill>
                  <a:schemeClr val="accent1">
                    <a:lumMod val="50000"/>
                  </a:schemeClr>
                </a:solidFill>
                <a:effectLst/>
                <a:latin typeface="Meiryo UI" panose="020B0604030504040204" pitchFamily="50" charset="-128"/>
                <a:ea typeface="Meiryo UI" panose="020B0604030504040204" pitchFamily="50" charset="-128"/>
              </a:rPr>
              <a:t>は以下の通りです。</a:t>
            </a:r>
            <a:endParaRPr lang="ja-JP" altLang="ja-JP" sz="1600" i="0" dirty="0">
              <a:solidFill>
                <a:schemeClr val="accent1">
                  <a:lumMod val="50000"/>
                </a:schemeClr>
              </a:solidFill>
              <a:effectLst/>
              <a:latin typeface="Meiryo UI" panose="020B0604030504040204" pitchFamily="50" charset="-128"/>
              <a:ea typeface="Meiryo UI" panose="020B0604030504040204" pitchFamily="50" charset="-128"/>
            </a:endParaRPr>
          </a:p>
          <a:p>
            <a:pPr fontAlgn="t">
              <a:lnSpc>
                <a:spcPts val="2200"/>
              </a:lnSpc>
              <a:buNone/>
            </a:pPr>
            <a:r>
              <a:rPr lang="ja-JP" altLang="ja-JP" sz="1600" i="0" dirty="0">
                <a:solidFill>
                  <a:schemeClr val="accent1">
                    <a:lumMod val="50000"/>
                  </a:schemeClr>
                </a:solidFill>
                <a:effectLst/>
                <a:latin typeface="Meiryo UI" panose="020B0604030504040204" pitchFamily="50" charset="-128"/>
                <a:ea typeface="Meiryo UI" panose="020B0604030504040204" pitchFamily="50" charset="-128"/>
              </a:rPr>
              <a:t>1．コストを下げる</a:t>
            </a:r>
          </a:p>
          <a:p>
            <a:pPr fontAlgn="t">
              <a:lnSpc>
                <a:spcPts val="2200"/>
              </a:lnSpc>
              <a:buNone/>
            </a:pPr>
            <a:r>
              <a:rPr lang="ja-JP" altLang="en-US" sz="1600" i="0" dirty="0">
                <a:solidFill>
                  <a:schemeClr val="accent1">
                    <a:lumMod val="50000"/>
                  </a:schemeClr>
                </a:solidFill>
                <a:effectLst/>
                <a:latin typeface="Meiryo UI" panose="020B0604030504040204" pitchFamily="50" charset="-128"/>
                <a:ea typeface="Meiryo UI" panose="020B0604030504040204" pitchFamily="50" charset="-128"/>
              </a:rPr>
              <a:t>　</a:t>
            </a:r>
            <a:r>
              <a:rPr lang="ja-JP" altLang="ja-JP" sz="1600" i="0" dirty="0">
                <a:solidFill>
                  <a:schemeClr val="accent1">
                    <a:lumMod val="50000"/>
                  </a:schemeClr>
                </a:solidFill>
                <a:effectLst/>
                <a:latin typeface="Meiryo UI" panose="020B0604030504040204" pitchFamily="50" charset="-128"/>
                <a:ea typeface="Meiryo UI" panose="020B0604030504040204" pitchFamily="50" charset="-128"/>
              </a:rPr>
              <a:t>個別機器だけでなく、製造、輸送・貯蔵、利用を通じた</a:t>
            </a:r>
            <a:r>
              <a:rPr lang="ja-JP" altLang="en-US" sz="1600" i="0" dirty="0">
                <a:solidFill>
                  <a:schemeClr val="accent1">
                    <a:lumMod val="50000"/>
                  </a:schemeClr>
                </a:solidFill>
                <a:effectLst/>
                <a:latin typeface="Meiryo UI" panose="020B0604030504040204" pitchFamily="50" charset="-128"/>
                <a:ea typeface="Meiryo UI" panose="020B0604030504040204" pitchFamily="50" charset="-128"/>
              </a:rPr>
              <a:t>水素・アンモニア</a:t>
            </a:r>
            <a:r>
              <a:rPr lang="ja-JP" altLang="ja-JP" sz="1600" i="0" dirty="0">
                <a:solidFill>
                  <a:schemeClr val="accent1">
                    <a:lumMod val="50000"/>
                  </a:schemeClr>
                </a:solidFill>
                <a:effectLst/>
                <a:latin typeface="Meiryo UI" panose="020B0604030504040204" pitchFamily="50" charset="-128"/>
                <a:ea typeface="Meiryo UI" panose="020B0604030504040204" pitchFamily="50" charset="-128"/>
              </a:rPr>
              <a:t>サプライチェーン全体のコスト低減に貢献すること。</a:t>
            </a:r>
          </a:p>
          <a:p>
            <a:pPr fontAlgn="t">
              <a:lnSpc>
                <a:spcPts val="2200"/>
              </a:lnSpc>
              <a:buNone/>
            </a:pPr>
            <a:r>
              <a:rPr lang="ja-JP" altLang="ja-JP" sz="1600" i="0" dirty="0">
                <a:solidFill>
                  <a:schemeClr val="accent1">
                    <a:lumMod val="50000"/>
                  </a:schemeClr>
                </a:solidFill>
                <a:effectLst/>
                <a:latin typeface="Meiryo UI" panose="020B0604030504040204" pitchFamily="50" charset="-128"/>
                <a:ea typeface="Meiryo UI" panose="020B0604030504040204" pitchFamily="50" charset="-128"/>
              </a:rPr>
              <a:t>2．需要と供給を拡大する</a:t>
            </a:r>
          </a:p>
          <a:p>
            <a:pPr fontAlgn="t">
              <a:lnSpc>
                <a:spcPts val="2200"/>
              </a:lnSpc>
              <a:buNone/>
            </a:pPr>
            <a:r>
              <a:rPr lang="ja-JP" altLang="en-US" sz="1600" i="0" dirty="0">
                <a:solidFill>
                  <a:schemeClr val="accent1">
                    <a:lumMod val="50000"/>
                  </a:schemeClr>
                </a:solidFill>
                <a:effectLst/>
                <a:latin typeface="Meiryo UI" panose="020B0604030504040204" pitchFamily="50" charset="-128"/>
                <a:ea typeface="Meiryo UI" panose="020B0604030504040204" pitchFamily="50" charset="-128"/>
              </a:rPr>
              <a:t>　</a:t>
            </a:r>
            <a:r>
              <a:rPr lang="ja-JP" altLang="ja-JP" sz="1600" i="0" dirty="0">
                <a:solidFill>
                  <a:schemeClr val="accent1">
                    <a:lumMod val="50000"/>
                  </a:schemeClr>
                </a:solidFill>
                <a:effectLst/>
                <a:latin typeface="Meiryo UI" panose="020B0604030504040204" pitchFamily="50" charset="-128"/>
                <a:ea typeface="Meiryo UI" panose="020B0604030504040204" pitchFamily="50" charset="-128"/>
              </a:rPr>
              <a:t>技術開発により、新たな供給能力または需要を具体的に拡大できること。</a:t>
            </a:r>
          </a:p>
          <a:p>
            <a:pPr fontAlgn="t">
              <a:lnSpc>
                <a:spcPts val="2200"/>
              </a:lnSpc>
              <a:buNone/>
            </a:pPr>
            <a:r>
              <a:rPr lang="ja-JP" altLang="ja-JP" sz="1600" i="0" dirty="0">
                <a:solidFill>
                  <a:schemeClr val="accent1">
                    <a:lumMod val="50000"/>
                  </a:schemeClr>
                </a:solidFill>
                <a:effectLst/>
                <a:latin typeface="Meiryo UI" panose="020B0604030504040204" pitchFamily="50" charset="-128"/>
                <a:ea typeface="Meiryo UI" panose="020B0604030504040204" pitchFamily="50" charset="-128"/>
              </a:rPr>
              <a:t>3．アンカー需要を創出する</a:t>
            </a:r>
          </a:p>
          <a:p>
            <a:pPr fontAlgn="t">
              <a:lnSpc>
                <a:spcPts val="2200"/>
              </a:lnSpc>
              <a:buNone/>
            </a:pPr>
            <a:r>
              <a:rPr lang="ja-JP" altLang="en-US" sz="1600" i="0" dirty="0">
                <a:solidFill>
                  <a:schemeClr val="accent1">
                    <a:lumMod val="50000"/>
                  </a:schemeClr>
                </a:solidFill>
                <a:effectLst/>
                <a:latin typeface="Meiryo UI" panose="020B0604030504040204" pitchFamily="50" charset="-128"/>
                <a:ea typeface="Meiryo UI" panose="020B0604030504040204" pitchFamily="50" charset="-128"/>
              </a:rPr>
              <a:t>　</a:t>
            </a:r>
            <a:r>
              <a:rPr lang="ja-JP" altLang="ja-JP" sz="1600" i="0" dirty="0">
                <a:solidFill>
                  <a:schemeClr val="accent1">
                    <a:lumMod val="50000"/>
                  </a:schemeClr>
                </a:solidFill>
                <a:effectLst/>
                <a:latin typeface="Meiryo UI" panose="020B0604030504040204" pitchFamily="50" charset="-128"/>
                <a:ea typeface="Meiryo UI" panose="020B0604030504040204" pitchFamily="50" charset="-128"/>
              </a:rPr>
              <a:t>発電、産業、物流、港湾など、サプライチェーン形成の核となる需要を創出・拡大できること。</a:t>
            </a:r>
          </a:p>
          <a:p>
            <a:pPr fontAlgn="t">
              <a:lnSpc>
                <a:spcPts val="2200"/>
              </a:lnSpc>
              <a:buNone/>
            </a:pPr>
            <a:r>
              <a:rPr lang="ja-JP" altLang="ja-JP" sz="1600" i="0" dirty="0">
                <a:solidFill>
                  <a:schemeClr val="accent1">
                    <a:lumMod val="50000"/>
                  </a:schemeClr>
                </a:solidFill>
                <a:effectLst/>
                <a:latin typeface="Meiryo UI" panose="020B0604030504040204" pitchFamily="50" charset="-128"/>
                <a:ea typeface="Meiryo UI" panose="020B0604030504040204" pitchFamily="50" charset="-128"/>
              </a:rPr>
              <a:t>4．共に創り、共に育てる</a:t>
            </a:r>
          </a:p>
          <a:p>
            <a:pPr fontAlgn="t">
              <a:lnSpc>
                <a:spcPts val="2200"/>
              </a:lnSpc>
              <a:buNone/>
            </a:pPr>
            <a:r>
              <a:rPr lang="ja-JP" altLang="en-US" sz="1600" i="0" dirty="0">
                <a:solidFill>
                  <a:schemeClr val="accent1">
                    <a:lumMod val="50000"/>
                  </a:schemeClr>
                </a:solidFill>
                <a:effectLst/>
                <a:latin typeface="Meiryo UI" panose="020B0604030504040204" pitchFamily="50" charset="-128"/>
                <a:ea typeface="Meiryo UI" panose="020B0604030504040204" pitchFamily="50" charset="-128"/>
              </a:rPr>
              <a:t>　</a:t>
            </a:r>
            <a:r>
              <a:rPr lang="ja-JP" altLang="ja-JP" sz="1600" i="0" dirty="0">
                <a:solidFill>
                  <a:schemeClr val="accent1">
                    <a:lumMod val="50000"/>
                  </a:schemeClr>
                </a:solidFill>
                <a:effectLst/>
                <a:latin typeface="Meiryo UI" panose="020B0604030504040204" pitchFamily="50" charset="-128"/>
                <a:ea typeface="Meiryo UI" panose="020B0604030504040204" pitchFamily="50" charset="-128"/>
              </a:rPr>
              <a:t>複数の主体が知見と役割を持ち寄り、サプライチェーン、技術、市場、データ、ノウハウを継続的に発展させられること。</a:t>
            </a:r>
            <a:endParaRPr lang="en-US" altLang="ja-JP" sz="1600" i="0" dirty="0">
              <a:solidFill>
                <a:schemeClr val="accent1">
                  <a:lumMod val="50000"/>
                </a:schemeClr>
              </a:solidFill>
              <a:effectLst/>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B478A866-8AA9-1C27-FC8C-89272BFB5FD9}"/>
              </a:ext>
            </a:extLst>
          </p:cNvPr>
          <p:cNvSpPr>
            <a:spLocks noGrp="1"/>
          </p:cNvSpPr>
          <p:nvPr>
            <p:ph type="sldNum" sz="quarter" idx="4294967295"/>
          </p:nvPr>
        </p:nvSpPr>
        <p:spPr/>
        <p:txBody>
          <a:bodyPr/>
          <a:lstStyle/>
          <a:p>
            <a:fld id="{F7021451-1387-4CA6-816F-3879F97B5CBC}" type="slidenum">
              <a:rPr lang="en-US" smtClean="0"/>
              <a:pPr/>
              <a:t>1</a:t>
            </a:fld>
            <a:endParaRPr lang="en-US"/>
          </a:p>
        </p:txBody>
      </p:sp>
      <p:sp>
        <p:nvSpPr>
          <p:cNvPr id="6" name="テキスト ボックス 5">
            <a:extLst>
              <a:ext uri="{FF2B5EF4-FFF2-40B4-BE49-F238E27FC236}">
                <a16:creationId xmlns:a16="http://schemas.microsoft.com/office/drawing/2014/main" id="{19CA176D-F986-B3C2-C428-DF2EA1BC5DD5}"/>
              </a:ext>
            </a:extLst>
          </p:cNvPr>
          <p:cNvSpPr txBox="1"/>
          <p:nvPr/>
        </p:nvSpPr>
        <p:spPr>
          <a:xfrm>
            <a:off x="9400309" y="131803"/>
            <a:ext cx="2672819" cy="369332"/>
          </a:xfrm>
          <a:prstGeom prst="rect">
            <a:avLst/>
          </a:prstGeom>
          <a:noFill/>
        </p:spPr>
        <p:txBody>
          <a:bodyPr wrap="square">
            <a:spAutoFit/>
          </a:bodyPr>
          <a:lstStyle/>
          <a:p>
            <a:pPr fontAlgn="t">
              <a:lnSpc>
                <a:spcPct val="100000"/>
              </a:lnSpc>
              <a:buNone/>
            </a:pPr>
            <a:r>
              <a:rPr lang="ja-JP" altLang="ja-JP" sz="1800" b="0" i="0">
                <a:solidFill>
                  <a:srgbClr val="FF0000"/>
                </a:solidFill>
                <a:effectLst/>
                <a:latin typeface="Meiryo UI" panose="020B0604030504040204" pitchFamily="50" charset="-128"/>
                <a:ea typeface="Meiryo UI" panose="020B0604030504040204" pitchFamily="50" charset="-128"/>
              </a:rPr>
              <a:t>提出時：本ページを削除</a:t>
            </a:r>
          </a:p>
        </p:txBody>
      </p:sp>
    </p:spTree>
    <p:extLst>
      <p:ext uri="{BB962C8B-B14F-4D97-AF65-F5344CB8AC3E}">
        <p14:creationId xmlns:p14="http://schemas.microsoft.com/office/powerpoint/2010/main" val="3040273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2F7180B0-8D3D-3D4E-2E64-1C219422F93C}"/>
              </a:ext>
            </a:extLst>
          </p:cNvPr>
          <p:cNvSpPr txBox="1"/>
          <p:nvPr/>
        </p:nvSpPr>
        <p:spPr>
          <a:xfrm>
            <a:off x="249805" y="1063684"/>
            <a:ext cx="11693054" cy="338554"/>
          </a:xfrm>
          <a:prstGeom prst="rect">
            <a:avLst/>
          </a:prstGeom>
          <a:noFill/>
        </p:spPr>
        <p:txBody>
          <a:bodyPr wrap="square">
            <a:spAutoFit/>
          </a:bodyPr>
          <a:lstStyle/>
          <a:p>
            <a:pPr fontAlgn="t">
              <a:lnSpc>
                <a:spcPct val="100000"/>
              </a:lnSpc>
              <a:buNone/>
            </a:pPr>
            <a:r>
              <a:rPr lang="ja-JP" altLang="en-US" sz="1600" b="0" i="0">
                <a:effectLst/>
                <a:latin typeface="Meiryo UI" panose="020B0604030504040204" pitchFamily="50" charset="-128"/>
                <a:ea typeface="Meiryo UI" panose="020B0604030504040204" pitchFamily="50" charset="-128"/>
              </a:rPr>
              <a:t>　</a:t>
            </a:r>
            <a:endParaRPr lang="ja-JP" altLang="ja-JP" sz="1600" b="0" i="0">
              <a:effectLst/>
              <a:latin typeface="Meiryo UI" panose="020B0604030504040204" pitchFamily="50" charset="-128"/>
              <a:ea typeface="Meiryo UI" panose="020B0604030504040204" pitchFamily="50" charset="-128"/>
            </a:endParaRPr>
          </a:p>
        </p:txBody>
      </p:sp>
      <p:sp>
        <p:nvSpPr>
          <p:cNvPr id="5" name="Text 1">
            <a:extLst>
              <a:ext uri="{FF2B5EF4-FFF2-40B4-BE49-F238E27FC236}">
                <a16:creationId xmlns:a16="http://schemas.microsoft.com/office/drawing/2014/main" id="{3336699D-3320-1B92-89B9-C4B1A909D1B9}"/>
              </a:ext>
            </a:extLst>
          </p:cNvPr>
          <p:cNvSpPr/>
          <p:nvPr/>
        </p:nvSpPr>
        <p:spPr>
          <a:xfrm>
            <a:off x="118872" y="227315"/>
            <a:ext cx="7680960" cy="365760"/>
          </a:xfrm>
          <a:prstGeom prst="rect">
            <a:avLst/>
          </a:prstGeom>
          <a:noFill/>
          <a:ln/>
        </p:spPr>
        <p:txBody>
          <a:bodyPr wrap="square" lIns="0" tIns="0" rIns="0" bIns="0" rtlCol="0" anchor="ctr">
            <a:normAutofit/>
          </a:bodyPr>
          <a:lstStyle/>
          <a:p>
            <a:pPr marL="0" indent="0" algn="l">
              <a:buNone/>
            </a:pPr>
            <a:r>
              <a:rPr lang="en-US" altLang="ja-JP" sz="2250" b="1">
                <a:solidFill>
                  <a:srgbClr val="103A5C"/>
                </a:solidFill>
                <a:latin typeface="Meiryo UI" panose="020B0604030504040204" pitchFamily="50" charset="-128"/>
                <a:ea typeface="Meiryo UI" panose="020B0604030504040204" pitchFamily="50" charset="-128"/>
              </a:rPr>
              <a:t>RFI</a:t>
            </a:r>
            <a:r>
              <a:rPr lang="ja-JP" altLang="en-US" sz="2250" b="1">
                <a:solidFill>
                  <a:srgbClr val="103A5C"/>
                </a:solidFill>
                <a:latin typeface="Meiryo UI" panose="020B0604030504040204" pitchFamily="50" charset="-128"/>
                <a:ea typeface="Meiryo UI" panose="020B0604030504040204" pitchFamily="50" charset="-128"/>
              </a:rPr>
              <a:t>記載フォーマット（注意事項）</a:t>
            </a:r>
            <a:endParaRPr lang="en-US" sz="2250">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62D3AE5A-C7CE-1FE3-ED06-534A62C40FFD}"/>
              </a:ext>
            </a:extLst>
          </p:cNvPr>
          <p:cNvSpPr txBox="1"/>
          <p:nvPr/>
        </p:nvSpPr>
        <p:spPr>
          <a:xfrm>
            <a:off x="524786" y="1100400"/>
            <a:ext cx="10742212" cy="1401346"/>
          </a:xfrm>
          <a:prstGeom prst="rect">
            <a:avLst/>
          </a:prstGeom>
          <a:noFill/>
        </p:spPr>
        <p:txBody>
          <a:bodyPr wrap="square">
            <a:spAutoFit/>
          </a:bodyPr>
          <a:lstStyle/>
          <a:p>
            <a:pPr marL="214313" indent="-214313" defTabSz="457200">
              <a:lnSpc>
                <a:spcPct val="100000"/>
              </a:lnSpc>
              <a:buFont typeface="Wingdings" panose="05000000000000000000" pitchFamily="2" charset="2"/>
              <a:buChar char="ü"/>
              <a:defRPr/>
            </a:pPr>
            <a:r>
              <a:rPr lang="en-US" altLang="ja-JP" sz="1600">
                <a:solidFill>
                  <a:schemeClr val="accent1">
                    <a:lumMod val="50000"/>
                  </a:schemeClr>
                </a:solidFill>
                <a:latin typeface="Meiryo UI" panose="020B0604030504040204" pitchFamily="50" charset="-128"/>
                <a:ea typeface="Meiryo UI" panose="020B0604030504040204" pitchFamily="50" charset="-128"/>
              </a:rPr>
              <a:t>RFI</a:t>
            </a:r>
            <a:r>
              <a:rPr lang="ja-JP" altLang="en-US" sz="1600">
                <a:solidFill>
                  <a:schemeClr val="accent1">
                    <a:lumMod val="50000"/>
                  </a:schemeClr>
                </a:solidFill>
                <a:latin typeface="Meiryo UI" panose="020B0604030504040204" pitchFamily="50" charset="-128"/>
                <a:ea typeface="Meiryo UI" panose="020B0604030504040204" pitchFamily="50" charset="-128"/>
              </a:rPr>
              <a:t>は、本フォーマットを用いて、</a:t>
            </a:r>
            <a:r>
              <a:rPr lang="en-US" altLang="ja-JP" sz="1600">
                <a:solidFill>
                  <a:schemeClr val="accent1">
                    <a:lumMod val="50000"/>
                  </a:schemeClr>
                </a:solidFill>
                <a:latin typeface="Meiryo UI" panose="020B0604030504040204" pitchFamily="50" charset="-128"/>
                <a:ea typeface="Meiryo UI" panose="020B0604030504040204" pitchFamily="50" charset="-128"/>
              </a:rPr>
              <a:t>Microsoft PowerPoint</a:t>
            </a:r>
            <a:r>
              <a:rPr lang="ja-JP" altLang="en-US" sz="1600">
                <a:solidFill>
                  <a:schemeClr val="accent1">
                    <a:lumMod val="50000"/>
                  </a:schemeClr>
                </a:solidFill>
                <a:latin typeface="Meiryo UI" panose="020B0604030504040204" pitchFamily="50" charset="-128"/>
                <a:ea typeface="Meiryo UI" panose="020B0604030504040204" pitchFamily="50" charset="-128"/>
              </a:rPr>
              <a:t>形式で提出してください。</a:t>
            </a:r>
            <a:r>
              <a:rPr lang="ja-JP" altLang="ja-JP" sz="1600">
                <a:solidFill>
                  <a:schemeClr val="accent1">
                    <a:lumMod val="50000"/>
                  </a:schemeClr>
                </a:solidFill>
                <a:latin typeface="Meiryo UI" panose="020B0604030504040204" pitchFamily="50" charset="-128"/>
                <a:ea typeface="Meiryo UI" panose="020B0604030504040204" pitchFamily="50" charset="-128"/>
              </a:rPr>
              <a:t>必要に応じて、図、表、写真等を用いた補足資料を添付できます。補足資料は任意です。</a:t>
            </a:r>
            <a:endParaRPr kumimoji="0" lang="en-US" altLang="ja-JP" sz="1600" b="0" i="0" u="none" strike="noStrike" kern="1200" cap="none" spc="0" normalizeH="0" baseline="0" noProof="0">
              <a:ln>
                <a:noFill/>
              </a:ln>
              <a:solidFill>
                <a:schemeClr val="accent1">
                  <a:lumMod val="50000"/>
                </a:schemeClr>
              </a:solidFill>
              <a:effectLst/>
              <a:uLnTx/>
              <a:uFillTx/>
              <a:latin typeface="Meiryo UI" panose="020B0604030504040204" pitchFamily="50" charset="-128"/>
              <a:ea typeface="Meiryo UI" panose="020B0604030504040204" pitchFamily="50" charset="-128"/>
            </a:endParaRPr>
          </a:p>
          <a:p>
            <a:pPr marL="214313" marR="0" lvl="0" indent="-214313" algn="l" defTabSz="457200" rtl="0" eaLnBrk="1" fontAlgn="auto" latinLnBrk="0" hangingPunct="1">
              <a:lnSpc>
                <a:spcPts val="2200"/>
              </a:lnSpc>
              <a:spcBef>
                <a:spcPts val="0"/>
              </a:spcBef>
              <a:spcAft>
                <a:spcPts val="0"/>
              </a:spcAft>
              <a:buClrTx/>
              <a:buSzTx/>
              <a:buFont typeface="Wingdings" panose="05000000000000000000" pitchFamily="2" charset="2"/>
              <a:buChar char="ü"/>
              <a:tabLst/>
              <a:defRPr/>
            </a:pPr>
            <a:r>
              <a:rPr kumimoji="0" lang="ja-JP" altLang="en-US" sz="1600">
                <a:solidFill>
                  <a:schemeClr val="accent1">
                    <a:lumMod val="50000"/>
                  </a:schemeClr>
                </a:solidFill>
                <a:latin typeface="Meiryo UI" panose="020B0604030504040204" pitchFamily="50" charset="-128"/>
                <a:ea typeface="Meiryo UI" panose="020B0604030504040204" pitchFamily="50" charset="-128"/>
              </a:rPr>
              <a:t>必要に応じて、ノート部分に出典等の補足を記載してください。</a:t>
            </a:r>
            <a:r>
              <a:rPr kumimoji="0" lang="ja-JP" altLang="en-US" sz="1600" b="0" i="0" u="none" kern="1200" cap="none" spc="0" normalizeH="0" baseline="0" noProof="0">
                <a:ln>
                  <a:noFill/>
                </a:ln>
                <a:solidFill>
                  <a:schemeClr val="accent1">
                    <a:lumMod val="50000"/>
                  </a:schemeClr>
                </a:solidFill>
                <a:effectLst/>
                <a:uLnTx/>
                <a:uFillTx/>
                <a:latin typeface="Meiryo UI" panose="020B0604030504040204" pitchFamily="50" charset="-128"/>
                <a:ea typeface="Meiryo UI" panose="020B0604030504040204" pitchFamily="50" charset="-128"/>
              </a:rPr>
              <a:t>なお、アニメーション機能や動画機能は、使わないでください。</a:t>
            </a:r>
            <a:endParaRPr kumimoji="0" lang="en-US" altLang="ja-JP" sz="1600" b="0" i="0" u="none" kern="1200" cap="none" spc="0" normalizeH="0" baseline="0" noProof="0">
              <a:ln>
                <a:noFill/>
              </a:ln>
              <a:solidFill>
                <a:schemeClr val="accent1">
                  <a:lumMod val="50000"/>
                </a:schemeClr>
              </a:solidFill>
              <a:effectLst/>
              <a:uLnTx/>
              <a:uFillTx/>
              <a:latin typeface="Meiryo UI" panose="020B0604030504040204" pitchFamily="50" charset="-128"/>
              <a:ea typeface="Meiryo UI" panose="020B0604030504040204" pitchFamily="50" charset="-128"/>
            </a:endParaRPr>
          </a:p>
          <a:p>
            <a:pPr marL="214313" marR="0" lvl="0" indent="-214313" algn="l" defTabSz="457200" rtl="0" eaLnBrk="1" fontAlgn="auto" latinLnBrk="0" hangingPunct="1">
              <a:lnSpc>
                <a:spcPts val="2200"/>
              </a:lnSpc>
              <a:spcBef>
                <a:spcPts val="0"/>
              </a:spcBef>
              <a:spcAft>
                <a:spcPts val="0"/>
              </a:spcAft>
              <a:buClrTx/>
              <a:buSzTx/>
              <a:buFont typeface="Wingdings" panose="05000000000000000000" pitchFamily="2" charset="2"/>
              <a:buChar char="ü"/>
              <a:tabLst/>
              <a:defRPr/>
            </a:pPr>
            <a:r>
              <a:rPr kumimoji="0" lang="ja-JP" altLang="en-US" sz="1600" b="0" i="0" u="none" strike="noStrike" kern="1200" cap="none" spc="0" normalizeH="0" baseline="0" noProof="0">
                <a:ln>
                  <a:noFill/>
                </a:ln>
                <a:solidFill>
                  <a:schemeClr val="accent1">
                    <a:lumMod val="50000"/>
                  </a:schemeClr>
                </a:solidFill>
                <a:effectLst/>
                <a:uLnTx/>
                <a:uFillTx/>
                <a:latin typeface="Meiryo UI" panose="020B0604030504040204" pitchFamily="50" charset="-128"/>
                <a:ea typeface="Meiryo UI" panose="020B0604030504040204" pitchFamily="50" charset="-128"/>
              </a:rPr>
              <a:t>サマリーの項目名はそのまま残し、補足説明、注釈を参考にして記載してください。</a:t>
            </a:r>
            <a:endParaRPr kumimoji="0" lang="en-US" altLang="ja-JP" sz="1600" b="0" i="0" u="none" strike="noStrike" kern="1200" cap="none" spc="0" normalizeH="0" baseline="0" noProof="0">
              <a:ln>
                <a:noFill/>
              </a:ln>
              <a:solidFill>
                <a:schemeClr val="accent1">
                  <a:lumMod val="50000"/>
                </a:schemeClr>
              </a:solidFill>
              <a:effectLst/>
              <a:uLnTx/>
              <a:uFillTx/>
              <a:latin typeface="Meiryo UI" panose="020B0604030504040204" pitchFamily="50" charset="-128"/>
              <a:ea typeface="Meiryo UI" panose="020B0604030504040204" pitchFamily="50" charset="-128"/>
            </a:endParaRPr>
          </a:p>
          <a:p>
            <a:pPr marL="214313" marR="0" lvl="0" indent="-214313" algn="l" defTabSz="457200" rtl="0" eaLnBrk="1" fontAlgn="auto" latinLnBrk="0" hangingPunct="1">
              <a:lnSpc>
                <a:spcPts val="2200"/>
              </a:lnSpc>
              <a:spcBef>
                <a:spcPts val="0"/>
              </a:spcBef>
              <a:spcAft>
                <a:spcPts val="0"/>
              </a:spcAft>
              <a:buClrTx/>
              <a:buSzTx/>
              <a:buFont typeface="Wingdings" panose="05000000000000000000" pitchFamily="2" charset="2"/>
              <a:buChar char="ü"/>
              <a:tabLst/>
              <a:defRPr/>
            </a:pPr>
            <a:r>
              <a:rPr kumimoji="0" lang="ja-JP" altLang="en-US" sz="1600" b="0" i="0" u="none" strike="noStrike" kern="1200" cap="none" spc="0" normalizeH="0" baseline="0" noProof="0">
                <a:ln>
                  <a:noFill/>
                </a:ln>
                <a:solidFill>
                  <a:schemeClr val="accent1">
                    <a:lumMod val="50000"/>
                  </a:schemeClr>
                </a:solidFill>
                <a:effectLst/>
                <a:uLnTx/>
                <a:uFillTx/>
                <a:latin typeface="Meiryo UI" panose="020B0604030504040204" pitchFamily="50" charset="-128"/>
                <a:ea typeface="Meiryo UI" panose="020B0604030504040204" pitchFamily="50" charset="-128"/>
              </a:rPr>
              <a:t>記載の内容が判読しやすい字体とし、大きさは、</a:t>
            </a:r>
            <a:r>
              <a:rPr kumimoji="0" lang="en-US" altLang="ja-JP" sz="1600" b="0" i="0" u="none" strike="noStrike" kern="1200" cap="none" spc="0" normalizeH="0" baseline="0" noProof="0">
                <a:ln>
                  <a:noFill/>
                </a:ln>
                <a:solidFill>
                  <a:schemeClr val="accent1">
                    <a:lumMod val="50000"/>
                  </a:schemeClr>
                </a:solidFill>
                <a:effectLst/>
                <a:uLnTx/>
                <a:uFillTx/>
                <a:latin typeface="Meiryo UI" panose="020B0604030504040204" pitchFamily="50" charset="-128"/>
                <a:ea typeface="Meiryo UI" panose="020B0604030504040204" pitchFamily="50" charset="-128"/>
              </a:rPr>
              <a:t>12</a:t>
            </a:r>
            <a:r>
              <a:rPr kumimoji="0" lang="ja-JP" altLang="en-US" sz="1600" b="0" i="0" u="none" strike="noStrike" kern="1200" cap="none" spc="0" normalizeH="0" baseline="0" noProof="0">
                <a:ln>
                  <a:noFill/>
                </a:ln>
                <a:solidFill>
                  <a:schemeClr val="accent1">
                    <a:lumMod val="50000"/>
                  </a:schemeClr>
                </a:solidFill>
                <a:effectLst/>
                <a:uLnTx/>
                <a:uFillTx/>
                <a:latin typeface="Meiryo UI" panose="020B0604030504040204" pitchFamily="50" charset="-128"/>
                <a:ea typeface="Meiryo UI" panose="020B0604030504040204" pitchFamily="50" charset="-128"/>
              </a:rPr>
              <a:t>ポイントを基本としてください。</a:t>
            </a:r>
            <a:endParaRPr kumimoji="0" lang="en-US" altLang="ja-JP" sz="1600" b="0" i="0" u="none" strike="noStrike" kern="1200" cap="none" spc="0" normalizeH="0" baseline="0" noProof="0">
              <a:ln>
                <a:noFill/>
              </a:ln>
              <a:solidFill>
                <a:schemeClr val="accent1">
                  <a:lumMod val="50000"/>
                </a:schemeClr>
              </a:solidFill>
              <a:effectLst/>
              <a:uLnTx/>
              <a:uFillTx/>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022AF4C4-74E7-000A-06FD-FAF590719D81}"/>
              </a:ext>
            </a:extLst>
          </p:cNvPr>
          <p:cNvSpPr txBox="1"/>
          <p:nvPr/>
        </p:nvSpPr>
        <p:spPr>
          <a:xfrm>
            <a:off x="179301" y="5424873"/>
            <a:ext cx="11882827" cy="1169551"/>
          </a:xfrm>
          <a:prstGeom prst="rect">
            <a:avLst/>
          </a:prstGeom>
          <a:noFill/>
          <a:ln>
            <a:solidFill>
              <a:schemeClr val="tx1"/>
            </a:solidFill>
          </a:ln>
        </p:spPr>
        <p:txBody>
          <a:bodyPr wrap="square">
            <a:spAutoFit/>
          </a:bodyPr>
          <a:lstStyle/>
          <a:p>
            <a:pPr fontAlgn="t"/>
            <a:r>
              <a:rPr lang="ja-JP" altLang="en-US" sz="1400" b="0" i="0">
                <a:effectLst/>
                <a:latin typeface="ＭＳ Ｐ明朝" panose="02020600040205080304" pitchFamily="18" charset="-128"/>
                <a:ea typeface="ＭＳ Ｐ明朝" panose="02020600040205080304" pitchFamily="18" charset="-128"/>
              </a:rPr>
              <a:t>　</a:t>
            </a:r>
            <a:r>
              <a:rPr lang="ja-JP" altLang="ja-JP" sz="1400" b="0" i="0">
                <a:effectLst/>
                <a:latin typeface="ＭＳ Ｐ明朝" panose="02020600040205080304" pitchFamily="18" charset="-128"/>
                <a:ea typeface="ＭＳ Ｐ明朝" panose="02020600040205080304" pitchFamily="18" charset="-128"/>
              </a:rPr>
              <a:t>本様式への記載内容は、今後の新規事業構想を検討するための情報として活用します。本RFIは、個別提案の採択や事業化を決定するものではありません。また、提出時点で全ての内容が確定している必要はありません。NEDOとの対話を通じて、課題認識、定量効果、実施体制、社会実装条件等を具体化することを想定しています。</a:t>
            </a:r>
            <a:r>
              <a:rPr lang="ja-JP" altLang="en-US" sz="1400">
                <a:latin typeface="ＭＳ Ｐ明朝" panose="02020600040205080304" pitchFamily="18" charset="-128"/>
                <a:ea typeface="ＭＳ Ｐ明朝" panose="02020600040205080304" pitchFamily="18" charset="-128"/>
              </a:rPr>
              <a:t>また、機密情報に当たる箇所は、その旨分かるように明記してください。なお、本</a:t>
            </a:r>
            <a:r>
              <a:rPr lang="en-US" altLang="ja-JP" sz="1400">
                <a:latin typeface="ＭＳ Ｐ明朝" panose="02020600040205080304" pitchFamily="18" charset="-128"/>
                <a:ea typeface="ＭＳ Ｐ明朝" panose="02020600040205080304" pitchFamily="18" charset="-128"/>
              </a:rPr>
              <a:t>RFI</a:t>
            </a:r>
            <a:r>
              <a:rPr lang="ja-JP" altLang="en-US" sz="1400">
                <a:latin typeface="ＭＳ Ｐ明朝" panose="02020600040205080304" pitchFamily="18" charset="-128"/>
                <a:ea typeface="ＭＳ Ｐ明朝" panose="02020600040205080304" pitchFamily="18" charset="-128"/>
              </a:rPr>
              <a:t>の情報は、</a:t>
            </a:r>
            <a:r>
              <a:rPr lang="en-US" altLang="ja-JP" sz="1400">
                <a:latin typeface="ＭＳ Ｐ明朝" panose="02020600040205080304" pitchFamily="18" charset="-128"/>
                <a:ea typeface="ＭＳ Ｐ明朝" panose="02020600040205080304" pitchFamily="18" charset="-128"/>
              </a:rPr>
              <a:t>2028</a:t>
            </a:r>
            <a:r>
              <a:rPr lang="ja-JP" altLang="en-US" sz="1400">
                <a:latin typeface="ＭＳ Ｐ明朝" panose="02020600040205080304" pitchFamily="18" charset="-128"/>
                <a:ea typeface="ＭＳ Ｐ明朝" panose="02020600040205080304" pitchFamily="18" charset="-128"/>
              </a:rPr>
              <a:t>年度予算要求における説明資料に活用させていただく場合があります。</a:t>
            </a:r>
            <a:r>
              <a:rPr lang="ja-JP" altLang="ja-JP" sz="1400">
                <a:latin typeface="ＭＳ Ｐ明朝" panose="02020600040205080304" pitchFamily="18" charset="-128"/>
                <a:ea typeface="ＭＳ Ｐ明朝" panose="02020600040205080304" pitchFamily="18" charset="-128"/>
              </a:rPr>
              <a:t>活用にあたっては、機密情報の取扱いに配慮します。説明資料への具体的な記載方法について、必要に応じて確認させていただく場合があります。</a:t>
            </a:r>
          </a:p>
        </p:txBody>
      </p:sp>
      <p:sp>
        <p:nvSpPr>
          <p:cNvPr id="16" name="スライド番号プレースホルダー 15">
            <a:extLst>
              <a:ext uri="{FF2B5EF4-FFF2-40B4-BE49-F238E27FC236}">
                <a16:creationId xmlns:a16="http://schemas.microsoft.com/office/drawing/2014/main" id="{C057C6F7-D322-995A-2A27-A3C143168C30}"/>
              </a:ext>
            </a:extLst>
          </p:cNvPr>
          <p:cNvSpPr>
            <a:spLocks noGrp="1"/>
          </p:cNvSpPr>
          <p:nvPr>
            <p:ph type="sldNum" sz="quarter" idx="4294967295"/>
          </p:nvPr>
        </p:nvSpPr>
        <p:spPr/>
        <p:txBody>
          <a:bodyPr/>
          <a:lstStyle/>
          <a:p>
            <a:fld id="{F7021451-1387-4CA6-816F-3879F97B5CBC}" type="slidenum">
              <a:rPr lang="en-US" smtClean="0"/>
              <a:pPr/>
              <a:t>2</a:t>
            </a:fld>
            <a:endParaRPr lang="en-US"/>
          </a:p>
        </p:txBody>
      </p:sp>
      <p:sp>
        <p:nvSpPr>
          <p:cNvPr id="4" name="テキスト ボックス 3">
            <a:extLst>
              <a:ext uri="{FF2B5EF4-FFF2-40B4-BE49-F238E27FC236}">
                <a16:creationId xmlns:a16="http://schemas.microsoft.com/office/drawing/2014/main" id="{CDC1391B-6431-CA1C-3513-1B47B5D38B4C}"/>
              </a:ext>
            </a:extLst>
          </p:cNvPr>
          <p:cNvSpPr txBox="1"/>
          <p:nvPr/>
        </p:nvSpPr>
        <p:spPr>
          <a:xfrm>
            <a:off x="9400309" y="131803"/>
            <a:ext cx="2672819" cy="369332"/>
          </a:xfrm>
          <a:prstGeom prst="rect">
            <a:avLst/>
          </a:prstGeom>
          <a:noFill/>
        </p:spPr>
        <p:txBody>
          <a:bodyPr wrap="square">
            <a:spAutoFit/>
          </a:bodyPr>
          <a:lstStyle/>
          <a:p>
            <a:pPr fontAlgn="t">
              <a:lnSpc>
                <a:spcPct val="100000"/>
              </a:lnSpc>
              <a:buNone/>
            </a:pPr>
            <a:r>
              <a:rPr lang="ja-JP" altLang="ja-JP" sz="1800" b="0" i="0">
                <a:solidFill>
                  <a:srgbClr val="FF0000"/>
                </a:solidFill>
                <a:effectLst/>
                <a:latin typeface="Meiryo UI" panose="020B0604030504040204" pitchFamily="50" charset="-128"/>
                <a:ea typeface="Meiryo UI" panose="020B0604030504040204" pitchFamily="50" charset="-128"/>
              </a:rPr>
              <a:t>提出時：本ページを削除</a:t>
            </a:r>
          </a:p>
        </p:txBody>
      </p:sp>
    </p:spTree>
    <p:extLst>
      <p:ext uri="{BB962C8B-B14F-4D97-AF65-F5344CB8AC3E}">
        <p14:creationId xmlns:p14="http://schemas.microsoft.com/office/powerpoint/2010/main" val="1716603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1" cy="1"/>
          <a:chOff x="0" y="0"/>
          <a:chExt cx="1" cy="1"/>
        </a:xfrm>
      </p:grpSpPr>
      <p:sp>
        <p:nvSpPr>
          <p:cNvPr id="2" name="Text 0"/>
          <p:cNvSpPr/>
          <p:nvPr/>
        </p:nvSpPr>
        <p:spPr>
          <a:xfrm>
            <a:off x="109728" y="47509"/>
            <a:ext cx="4572000" cy="164592"/>
          </a:xfrm>
          <a:prstGeom prst="rect">
            <a:avLst/>
          </a:prstGeom>
          <a:noFill/>
          <a:ln/>
        </p:spPr>
        <p:txBody>
          <a:bodyPr wrap="square" lIns="0" tIns="0" rIns="0" bIns="0" rtlCol="0" anchor="ctr">
            <a:normAutofit/>
          </a:bodyPr>
          <a:lstStyle/>
          <a:p>
            <a:pPr marL="0" indent="0" algn="l">
              <a:buNone/>
            </a:pPr>
            <a:r>
              <a:rPr lang="en-US" sz="1050" i="1">
                <a:solidFill>
                  <a:schemeClr val="accent2"/>
                </a:solidFill>
                <a:latin typeface="Meiryo UI" panose="020B0604030504040204" pitchFamily="50" charset="-128"/>
                <a:ea typeface="Meiryo UI" panose="020B0604030504040204" pitchFamily="50" charset="-128"/>
              </a:rPr>
              <a:t>RFI / ONE-PAGE SUMMARY</a:t>
            </a:r>
          </a:p>
        </p:txBody>
      </p:sp>
      <p:sp>
        <p:nvSpPr>
          <p:cNvPr id="3" name="Text 1"/>
          <p:cNvSpPr/>
          <p:nvPr/>
        </p:nvSpPr>
        <p:spPr>
          <a:xfrm>
            <a:off x="118871" y="162069"/>
            <a:ext cx="8921761" cy="565339"/>
          </a:xfrm>
          <a:prstGeom prst="rect">
            <a:avLst/>
          </a:prstGeom>
          <a:noFill/>
          <a:ln/>
        </p:spPr>
        <p:txBody>
          <a:bodyPr wrap="square" lIns="0" tIns="0" rIns="0" bIns="0" rtlCol="0" anchor="ctr">
            <a:normAutofit/>
          </a:bodyPr>
          <a:lstStyle/>
          <a:p>
            <a:r>
              <a:rPr lang="ja-JP" altLang="en-US" sz="2250" b="1" dirty="0">
                <a:solidFill>
                  <a:srgbClr val="103A5C"/>
                </a:solidFill>
                <a:latin typeface="Meiryo UI" panose="020B0604030504040204" pitchFamily="50" charset="-128"/>
                <a:ea typeface="Meiryo UI" panose="020B0604030504040204" pitchFamily="50" charset="-128"/>
              </a:rPr>
              <a:t>事業名称　</a:t>
            </a:r>
            <a:r>
              <a:rPr lang="ja-JP" altLang="en-US" sz="1200" b="1" dirty="0">
                <a:solidFill>
                  <a:schemeClr val="bg1">
                    <a:lumMod val="65000"/>
                  </a:schemeClr>
                </a:solidFill>
                <a:latin typeface="Meiryo UI" panose="020B0604030504040204" pitchFamily="50" charset="-128"/>
                <a:ea typeface="Meiryo UI" panose="020B0604030504040204" pitchFamily="50" charset="-128"/>
              </a:rPr>
              <a:t>注：</a:t>
            </a:r>
            <a:r>
              <a:rPr lang="ja-JP" altLang="ja-JP" sz="1200" dirty="0">
                <a:solidFill>
                  <a:schemeClr val="bg1">
                    <a:lumMod val="65000"/>
                  </a:schemeClr>
                </a:solidFill>
                <a:latin typeface="Meiryo UI" panose="020B0604030504040204" pitchFamily="50" charset="-128"/>
                <a:ea typeface="Meiryo UI" panose="020B0604030504040204" pitchFamily="50" charset="-128"/>
              </a:rPr>
              <a:t>技術名称だけでなく、対象、課題、期待効果が分かる名称としてください。</a:t>
            </a:r>
          </a:p>
        </p:txBody>
      </p:sp>
      <p:sp>
        <p:nvSpPr>
          <p:cNvPr id="12" name="Shape 10"/>
          <p:cNvSpPr/>
          <p:nvPr/>
        </p:nvSpPr>
        <p:spPr>
          <a:xfrm>
            <a:off x="118872" y="951772"/>
            <a:ext cx="3925822" cy="2838416"/>
          </a:xfrm>
          <a:prstGeom prst="roundRect">
            <a:avLst>
              <a:gd name="adj" fmla="val 2740"/>
            </a:avLst>
          </a:prstGeom>
          <a:solidFill>
            <a:srgbClr val="EAF5FC"/>
          </a:solidFill>
          <a:ln w="13970">
            <a:solidFill>
              <a:srgbClr val="0072CE"/>
            </a:solidFill>
            <a:prstDash val="solid"/>
          </a:ln>
        </p:spPr>
        <p:txBody>
          <a:bodyPr/>
          <a:lstStyle/>
          <a:p>
            <a:endParaRPr lang="en-US" altLang="ja-JP">
              <a:latin typeface="Meiryo UI" panose="020B0604030504040204" pitchFamily="50" charset="-128"/>
              <a:ea typeface="Meiryo UI" panose="020B0604030504040204" pitchFamily="50" charset="-128"/>
            </a:endParaRPr>
          </a:p>
        </p:txBody>
      </p:sp>
      <p:grpSp>
        <p:nvGrpSpPr>
          <p:cNvPr id="9" name="グループ化 8">
            <a:extLst>
              <a:ext uri="{FF2B5EF4-FFF2-40B4-BE49-F238E27FC236}">
                <a16:creationId xmlns:a16="http://schemas.microsoft.com/office/drawing/2014/main" id="{8E550272-1CA3-2707-18E1-8CD68C320ED1}"/>
              </a:ext>
            </a:extLst>
          </p:cNvPr>
          <p:cNvGrpSpPr/>
          <p:nvPr/>
        </p:nvGrpSpPr>
        <p:grpSpPr>
          <a:xfrm>
            <a:off x="100583" y="838564"/>
            <a:ext cx="1311766" cy="310101"/>
            <a:chOff x="84284" y="922151"/>
            <a:chExt cx="1311766" cy="310101"/>
          </a:xfrm>
        </p:grpSpPr>
        <p:sp>
          <p:nvSpPr>
            <p:cNvPr id="13" name="Shape 11"/>
            <p:cNvSpPr/>
            <p:nvPr/>
          </p:nvSpPr>
          <p:spPr>
            <a:xfrm>
              <a:off x="86868" y="951771"/>
              <a:ext cx="1309182" cy="256032"/>
            </a:xfrm>
            <a:prstGeom prst="roundRect">
              <a:avLst>
                <a:gd name="adj" fmla="val 10714"/>
              </a:avLst>
            </a:prstGeom>
            <a:solidFill>
              <a:schemeClr val="accent1">
                <a:lumMod val="75000"/>
              </a:schemeClr>
            </a:solidFill>
            <a:ln w="12700">
              <a:solidFill>
                <a:srgbClr val="0072CE"/>
              </a:solidFill>
              <a:prstDash val="solid"/>
            </a:ln>
            <a:effectLst>
              <a:outerShdw blurRad="50800" dist="38100" dir="2700000" algn="tl" rotWithShape="0">
                <a:prstClr val="black">
                  <a:alpha val="40000"/>
                </a:prstClr>
              </a:outerShdw>
            </a:effectLst>
          </p:spPr>
          <p:txBody>
            <a:bodyPr/>
            <a:lstStyle/>
            <a:p>
              <a:endParaRPr lang="ja-JP" altLang="en-US">
                <a:latin typeface="Meiryo UI" panose="020B0604030504040204" pitchFamily="50" charset="-128"/>
                <a:ea typeface="Meiryo UI" panose="020B0604030504040204" pitchFamily="50" charset="-128"/>
              </a:endParaRPr>
            </a:p>
          </p:txBody>
        </p:sp>
        <p:sp>
          <p:nvSpPr>
            <p:cNvPr id="14" name="Text 12"/>
            <p:cNvSpPr/>
            <p:nvPr/>
          </p:nvSpPr>
          <p:spPr>
            <a:xfrm>
              <a:off x="84284" y="922151"/>
              <a:ext cx="1309182" cy="310101"/>
            </a:xfrm>
            <a:prstGeom prst="rect">
              <a:avLst/>
            </a:prstGeom>
            <a:noFill/>
            <a:ln/>
          </p:spPr>
          <p:txBody>
            <a:bodyPr wrap="square" lIns="0" tIns="0" rIns="0" bIns="0" rtlCol="0" anchor="ctr">
              <a:noAutofit/>
            </a:bodyPr>
            <a:lstStyle/>
            <a:p>
              <a:pPr marL="0" indent="0" algn="ctr">
                <a:buNone/>
              </a:pPr>
              <a:r>
                <a:rPr lang="ja-JP" altLang="en-US" sz="1200">
                  <a:solidFill>
                    <a:srgbClr val="FFFFFF"/>
                  </a:solidFill>
                  <a:latin typeface="Meiryo UI" panose="020B0604030504040204" pitchFamily="50" charset="-128"/>
                  <a:ea typeface="Meiryo UI" panose="020B0604030504040204" pitchFamily="50" charset="-128"/>
                </a:rPr>
                <a:t>事業概要</a:t>
              </a:r>
              <a:endParaRPr lang="en-US" sz="1200">
                <a:latin typeface="Meiryo UI" panose="020B0604030504040204" pitchFamily="50" charset="-128"/>
                <a:ea typeface="Meiryo UI" panose="020B0604030504040204" pitchFamily="50" charset="-128"/>
              </a:endParaRPr>
            </a:p>
          </p:txBody>
        </p:sp>
      </p:grpSp>
      <p:sp>
        <p:nvSpPr>
          <p:cNvPr id="15" name="Text 13"/>
          <p:cNvSpPr/>
          <p:nvPr/>
        </p:nvSpPr>
        <p:spPr>
          <a:xfrm>
            <a:off x="250730" y="1326973"/>
            <a:ext cx="3589750" cy="704088"/>
          </a:xfrm>
          <a:prstGeom prst="rect">
            <a:avLst/>
          </a:prstGeom>
          <a:noFill/>
          <a:ln/>
        </p:spPr>
        <p:txBody>
          <a:bodyPr wrap="square" lIns="0" tIns="0" rIns="0" bIns="0" rtlCol="0" anchor="ctr">
            <a:normAutofit/>
          </a:bodyPr>
          <a:lstStyle/>
          <a:p>
            <a:pPr marL="0" indent="0" algn="l">
              <a:buNone/>
            </a:pPr>
            <a:r>
              <a:rPr lang="en-US" sz="1200" dirty="0" err="1">
                <a:solidFill>
                  <a:srgbClr val="18323F"/>
                </a:solidFill>
                <a:latin typeface="Meiryo UI" panose="020B0604030504040204" pitchFamily="50" charset="-128"/>
                <a:ea typeface="Meiryo UI" panose="020B0604030504040204" pitchFamily="50" charset="-128"/>
              </a:rPr>
              <a:t>背景・課題</a:t>
            </a:r>
            <a:r>
              <a:rPr lang="en-US" sz="1200" dirty="0">
                <a:solidFill>
                  <a:srgbClr val="18323F"/>
                </a:solidFill>
                <a:latin typeface="Meiryo UI" panose="020B0604030504040204" pitchFamily="50" charset="-128"/>
                <a:ea typeface="Meiryo UI" panose="020B0604030504040204" pitchFamily="50" charset="-128"/>
              </a:rPr>
              <a:t>：［</a:t>
            </a:r>
            <a:r>
              <a:rPr lang="en-US" sz="1200" dirty="0" err="1">
                <a:solidFill>
                  <a:srgbClr val="18323F"/>
                </a:solidFill>
                <a:latin typeface="Meiryo UI" panose="020B0604030504040204" pitchFamily="50" charset="-128"/>
                <a:ea typeface="Meiryo UI" panose="020B0604030504040204" pitchFamily="50" charset="-128"/>
              </a:rPr>
              <a:t>何がボトルネックか</a:t>
            </a:r>
            <a:r>
              <a:rPr lang="en-US" sz="1200" dirty="0">
                <a:solidFill>
                  <a:srgbClr val="18323F"/>
                </a:solidFill>
                <a:latin typeface="Meiryo UI" panose="020B0604030504040204" pitchFamily="50" charset="-128"/>
                <a:ea typeface="Meiryo UI" panose="020B0604030504040204" pitchFamily="50" charset="-128"/>
              </a:rPr>
              <a:t>］</a:t>
            </a:r>
            <a:endParaRPr lang="en-US" sz="1200" dirty="0">
              <a:latin typeface="Meiryo UI" panose="020B0604030504040204" pitchFamily="50" charset="-128"/>
              <a:ea typeface="Meiryo UI" panose="020B0604030504040204" pitchFamily="50" charset="-128"/>
            </a:endParaRPr>
          </a:p>
          <a:p>
            <a:pPr marL="0" indent="0" algn="l">
              <a:buNone/>
            </a:pPr>
            <a:r>
              <a:rPr lang="en-US" sz="1200" dirty="0" err="1">
                <a:solidFill>
                  <a:srgbClr val="18323F"/>
                </a:solidFill>
                <a:latin typeface="Meiryo UI" panose="020B0604030504040204" pitchFamily="50" charset="-128"/>
                <a:ea typeface="Meiryo UI" panose="020B0604030504040204" pitchFamily="50" charset="-128"/>
              </a:rPr>
              <a:t>目的</a:t>
            </a:r>
            <a:r>
              <a:rPr lang="ja-JP" altLang="en-US" sz="1200" dirty="0">
                <a:solidFill>
                  <a:srgbClr val="18323F"/>
                </a:solidFill>
                <a:latin typeface="Meiryo UI" panose="020B0604030504040204" pitchFamily="50" charset="-128"/>
                <a:ea typeface="Meiryo UI" panose="020B0604030504040204" pitchFamily="50" charset="-128"/>
              </a:rPr>
              <a:t>・アクションプラン</a:t>
            </a:r>
            <a:r>
              <a:rPr lang="en-US" sz="1200" dirty="0">
                <a:solidFill>
                  <a:srgbClr val="18323F"/>
                </a:solidFill>
                <a:latin typeface="Meiryo UI" panose="020B0604030504040204" pitchFamily="50" charset="-128"/>
                <a:ea typeface="Meiryo UI" panose="020B0604030504040204" pitchFamily="50" charset="-128"/>
              </a:rPr>
              <a:t>：［</a:t>
            </a:r>
            <a:r>
              <a:rPr lang="en-US" sz="1200" dirty="0" err="1">
                <a:solidFill>
                  <a:srgbClr val="18323F"/>
                </a:solidFill>
                <a:latin typeface="Meiryo UI" panose="020B0604030504040204" pitchFamily="50" charset="-128"/>
                <a:ea typeface="Meiryo UI" panose="020B0604030504040204" pitchFamily="50" charset="-128"/>
              </a:rPr>
              <a:t>本事業で何を実現するか</a:t>
            </a:r>
            <a:r>
              <a:rPr lang="en-US" sz="1200" dirty="0">
                <a:solidFill>
                  <a:srgbClr val="18323F"/>
                </a:solidFill>
                <a:latin typeface="Meiryo UI" panose="020B0604030504040204" pitchFamily="50" charset="-128"/>
                <a:ea typeface="Meiryo UI" panose="020B0604030504040204" pitchFamily="50" charset="-128"/>
              </a:rPr>
              <a:t>］</a:t>
            </a:r>
            <a:endParaRPr lang="en-US" sz="1200" dirty="0">
              <a:latin typeface="Meiryo UI" panose="020B0604030504040204" pitchFamily="50" charset="-128"/>
              <a:ea typeface="Meiryo UI" panose="020B0604030504040204" pitchFamily="50" charset="-128"/>
            </a:endParaRPr>
          </a:p>
          <a:p>
            <a:pPr marL="0" indent="0" algn="l">
              <a:buNone/>
            </a:pPr>
            <a:r>
              <a:rPr lang="en-US" sz="1200" dirty="0" err="1">
                <a:solidFill>
                  <a:srgbClr val="18323F"/>
                </a:solidFill>
                <a:latin typeface="Meiryo UI" panose="020B0604030504040204" pitchFamily="50" charset="-128"/>
                <a:ea typeface="Meiryo UI" panose="020B0604030504040204" pitchFamily="50" charset="-128"/>
              </a:rPr>
              <a:t>社会実装効果</a:t>
            </a:r>
            <a:r>
              <a:rPr lang="en-US" sz="1200" dirty="0">
                <a:solidFill>
                  <a:srgbClr val="18323F"/>
                </a:solidFill>
                <a:latin typeface="Meiryo UI" panose="020B0604030504040204" pitchFamily="50" charset="-128"/>
                <a:ea typeface="Meiryo UI" panose="020B0604030504040204" pitchFamily="50" charset="-128"/>
              </a:rPr>
              <a:t>：［</a:t>
            </a:r>
            <a:r>
              <a:rPr lang="en-US" sz="1200" dirty="0" err="1">
                <a:solidFill>
                  <a:srgbClr val="18323F"/>
                </a:solidFill>
                <a:latin typeface="Meiryo UI" panose="020B0604030504040204" pitchFamily="50" charset="-128"/>
                <a:ea typeface="Meiryo UI" panose="020B0604030504040204" pitchFamily="50" charset="-128"/>
              </a:rPr>
              <a:t>誰に</a:t>
            </a:r>
            <a:r>
              <a:rPr lang="en-US" sz="1200" dirty="0">
                <a:solidFill>
                  <a:srgbClr val="18323F"/>
                </a:solidFill>
                <a:latin typeface="Meiryo UI" panose="020B0604030504040204" pitchFamily="50" charset="-128"/>
                <a:ea typeface="Meiryo UI" panose="020B0604030504040204" pitchFamily="50" charset="-128"/>
              </a:rPr>
              <a:t>、</a:t>
            </a:r>
            <a:r>
              <a:rPr lang="ja-JP" altLang="en-US" sz="1200" dirty="0">
                <a:solidFill>
                  <a:srgbClr val="18323F"/>
                </a:solidFill>
                <a:latin typeface="Meiryo UI" panose="020B0604030504040204" pitchFamily="50" charset="-128"/>
                <a:ea typeface="Meiryo UI" panose="020B0604030504040204" pitchFamily="50" charset="-128"/>
              </a:rPr>
              <a:t>いつ、</a:t>
            </a:r>
            <a:r>
              <a:rPr lang="en-US" sz="1200" dirty="0" err="1">
                <a:solidFill>
                  <a:srgbClr val="18323F"/>
                </a:solidFill>
                <a:latin typeface="Meiryo UI" panose="020B0604030504040204" pitchFamily="50" charset="-128"/>
                <a:ea typeface="Meiryo UI" panose="020B0604030504040204" pitchFamily="50" charset="-128"/>
              </a:rPr>
              <a:t>どのような価値があるか</a:t>
            </a:r>
            <a:r>
              <a:rPr lang="en-US" sz="1200" dirty="0">
                <a:solidFill>
                  <a:srgbClr val="18323F"/>
                </a:solidFill>
                <a:latin typeface="Meiryo UI" panose="020B0604030504040204" pitchFamily="50" charset="-128"/>
                <a:ea typeface="Meiryo UI" panose="020B0604030504040204" pitchFamily="50" charset="-128"/>
              </a:rPr>
              <a:t>］</a:t>
            </a:r>
            <a:endParaRPr lang="en-US" sz="1200" dirty="0">
              <a:latin typeface="Meiryo UI" panose="020B0604030504040204" pitchFamily="50" charset="-128"/>
              <a:ea typeface="Meiryo UI" panose="020B0604030504040204" pitchFamily="50" charset="-128"/>
            </a:endParaRPr>
          </a:p>
        </p:txBody>
      </p:sp>
      <p:sp>
        <p:nvSpPr>
          <p:cNvPr id="16" name="Shape 14"/>
          <p:cNvSpPr/>
          <p:nvPr/>
        </p:nvSpPr>
        <p:spPr>
          <a:xfrm>
            <a:off x="100585" y="4014415"/>
            <a:ext cx="3944110" cy="2724912"/>
          </a:xfrm>
          <a:prstGeom prst="roundRect">
            <a:avLst>
              <a:gd name="adj" fmla="val 1778"/>
            </a:avLst>
          </a:prstGeom>
          <a:solidFill>
            <a:srgbClr val="EAF5FC"/>
          </a:solidFill>
          <a:ln w="13970">
            <a:solidFill>
              <a:srgbClr val="0072CE"/>
            </a:solidFill>
            <a:prstDash val="solid"/>
          </a:ln>
        </p:spPr>
        <p:txBody>
          <a:bodyPr/>
          <a:lstStyle/>
          <a:p>
            <a:endParaRPr lang="ja-JP" altLang="en-US">
              <a:latin typeface="Meiryo UI" panose="020B0604030504040204" pitchFamily="50" charset="-128"/>
              <a:ea typeface="Meiryo UI" panose="020B0604030504040204" pitchFamily="50" charset="-128"/>
            </a:endParaRPr>
          </a:p>
        </p:txBody>
      </p:sp>
      <p:sp>
        <p:nvSpPr>
          <p:cNvPr id="17" name="Shape 15"/>
          <p:cNvSpPr/>
          <p:nvPr/>
        </p:nvSpPr>
        <p:spPr>
          <a:xfrm>
            <a:off x="80772" y="3961737"/>
            <a:ext cx="1443228" cy="256032"/>
          </a:xfrm>
          <a:prstGeom prst="roundRect">
            <a:avLst>
              <a:gd name="adj" fmla="val 10714"/>
            </a:avLst>
          </a:prstGeom>
          <a:solidFill>
            <a:schemeClr val="accent1">
              <a:lumMod val="75000"/>
            </a:schemeClr>
          </a:solidFill>
          <a:ln w="12700">
            <a:solidFill>
              <a:srgbClr val="0072CE"/>
            </a:solidFill>
            <a:prstDash val="solid"/>
          </a:ln>
          <a:effectLst>
            <a:outerShdw blurRad="50800" dist="38100" dir="2700000" algn="tl" rotWithShape="0">
              <a:prstClr val="black">
                <a:alpha val="40000"/>
              </a:prstClr>
            </a:outerShdw>
          </a:effectLst>
        </p:spPr>
        <p:txBody>
          <a:bodyPr/>
          <a:lstStyle/>
          <a:p>
            <a:endParaRPr lang="ja-JP" altLang="en-US">
              <a:latin typeface="Meiryo UI" panose="020B0604030504040204" pitchFamily="50" charset="-128"/>
              <a:ea typeface="Meiryo UI" panose="020B0604030504040204" pitchFamily="50" charset="-128"/>
            </a:endParaRPr>
          </a:p>
        </p:txBody>
      </p:sp>
      <p:sp>
        <p:nvSpPr>
          <p:cNvPr id="18" name="Text 16"/>
          <p:cNvSpPr/>
          <p:nvPr/>
        </p:nvSpPr>
        <p:spPr>
          <a:xfrm>
            <a:off x="-36510" y="4028131"/>
            <a:ext cx="1664208" cy="109728"/>
          </a:xfrm>
          <a:prstGeom prst="rect">
            <a:avLst/>
          </a:prstGeom>
          <a:noFill/>
          <a:ln/>
        </p:spPr>
        <p:txBody>
          <a:bodyPr wrap="square" lIns="0" tIns="0" rIns="0" bIns="0" rtlCol="0" anchor="ctr">
            <a:noAutofit/>
          </a:bodyPr>
          <a:lstStyle/>
          <a:p>
            <a:pPr algn="ctr"/>
            <a:r>
              <a:rPr lang="en-US" sz="1200">
                <a:solidFill>
                  <a:srgbClr val="FFFFFF"/>
                </a:solidFill>
                <a:latin typeface="Meiryo UI" panose="020B0604030504040204" pitchFamily="50" charset="-128"/>
                <a:ea typeface="Meiryo UI" panose="020B0604030504040204" pitchFamily="50" charset="-128"/>
              </a:rPr>
              <a:t>定量インパクト</a:t>
            </a:r>
          </a:p>
        </p:txBody>
      </p:sp>
      <p:sp>
        <p:nvSpPr>
          <p:cNvPr id="19" name="Text 17"/>
          <p:cNvSpPr/>
          <p:nvPr/>
        </p:nvSpPr>
        <p:spPr>
          <a:xfrm>
            <a:off x="295922" y="4137859"/>
            <a:ext cx="3246120" cy="1307592"/>
          </a:xfrm>
          <a:prstGeom prst="rect">
            <a:avLst/>
          </a:prstGeom>
          <a:noFill/>
          <a:ln/>
        </p:spPr>
        <p:txBody>
          <a:bodyPr wrap="square" lIns="0" tIns="0" rIns="0" bIns="0" rtlCol="0" anchor="ctr">
            <a:normAutofit/>
          </a:bodyPr>
          <a:lstStyle/>
          <a:p>
            <a:pPr marL="0" indent="0" algn="l">
              <a:buNone/>
            </a:pPr>
            <a:r>
              <a:rPr lang="en-US" sz="1200" dirty="0" err="1">
                <a:solidFill>
                  <a:srgbClr val="18323F"/>
                </a:solidFill>
                <a:latin typeface="Meiryo UI" panose="020B0604030504040204" pitchFamily="50" charset="-128"/>
                <a:ea typeface="Meiryo UI" panose="020B0604030504040204" pitchFamily="50" charset="-128"/>
              </a:rPr>
              <a:t>コスト低減</a:t>
            </a:r>
            <a:r>
              <a:rPr lang="en-US" sz="1200" dirty="0">
                <a:solidFill>
                  <a:srgbClr val="18323F"/>
                </a:solidFill>
                <a:latin typeface="Meiryo UI" panose="020B0604030504040204" pitchFamily="50" charset="-128"/>
                <a:ea typeface="Meiryo UI" panose="020B0604030504040204" pitchFamily="50" charset="-128"/>
              </a:rPr>
              <a:t>　</a:t>
            </a:r>
            <a:r>
              <a:rPr lang="en-US" sz="1200" dirty="0" err="1">
                <a:solidFill>
                  <a:srgbClr val="18323F"/>
                </a:solidFill>
                <a:latin typeface="Meiryo UI" panose="020B0604030504040204" pitchFamily="50" charset="-128"/>
                <a:ea typeface="Meiryo UI" panose="020B0604030504040204" pitchFamily="50" charset="-128"/>
              </a:rPr>
              <a:t>現状</a:t>
            </a:r>
            <a:r>
              <a:rPr lang="en-US" sz="1200" dirty="0">
                <a:solidFill>
                  <a:srgbClr val="18323F"/>
                </a:solidFill>
                <a:latin typeface="Meiryo UI" panose="020B0604030504040204" pitchFamily="50" charset="-128"/>
                <a:ea typeface="Meiryo UI" panose="020B0604030504040204" pitchFamily="50" charset="-128"/>
              </a:rPr>
              <a:t>［　］→</a:t>
            </a:r>
            <a:r>
              <a:rPr lang="en-US" sz="1200" dirty="0" err="1">
                <a:solidFill>
                  <a:srgbClr val="18323F"/>
                </a:solidFill>
                <a:latin typeface="Meiryo UI" panose="020B0604030504040204" pitchFamily="50" charset="-128"/>
                <a:ea typeface="Meiryo UI" panose="020B0604030504040204" pitchFamily="50" charset="-128"/>
              </a:rPr>
              <a:t>達成後</a:t>
            </a:r>
            <a:r>
              <a:rPr lang="en-US" sz="1200" dirty="0">
                <a:solidFill>
                  <a:srgbClr val="18323F"/>
                </a:solidFill>
                <a:latin typeface="Meiryo UI" panose="020B0604030504040204" pitchFamily="50" charset="-128"/>
                <a:ea typeface="Meiryo UI" panose="020B0604030504040204" pitchFamily="50" charset="-128"/>
              </a:rPr>
              <a:t>［　］</a:t>
            </a:r>
            <a:endParaRPr lang="en-US" sz="1200" dirty="0">
              <a:latin typeface="Meiryo UI" panose="020B0604030504040204" pitchFamily="50" charset="-128"/>
              <a:ea typeface="Meiryo UI" panose="020B0604030504040204" pitchFamily="50" charset="-128"/>
            </a:endParaRPr>
          </a:p>
          <a:p>
            <a:pPr marL="0" indent="0" algn="l">
              <a:buNone/>
            </a:pPr>
            <a:r>
              <a:rPr lang="en-US" sz="1200" dirty="0">
                <a:solidFill>
                  <a:srgbClr val="18323F"/>
                </a:solidFill>
                <a:latin typeface="Meiryo UI" panose="020B0604030504040204" pitchFamily="50" charset="-128"/>
                <a:ea typeface="Meiryo UI" panose="020B0604030504040204" pitchFamily="50" charset="-128"/>
              </a:rPr>
              <a:t>　　　　　　  </a:t>
            </a:r>
            <a:r>
              <a:rPr lang="en-US" sz="1200" dirty="0" err="1">
                <a:solidFill>
                  <a:srgbClr val="18323F"/>
                </a:solidFill>
                <a:latin typeface="Meiryo UI" panose="020B0604030504040204" pitchFamily="50" charset="-128"/>
                <a:ea typeface="Meiryo UI" panose="020B0604030504040204" pitchFamily="50" charset="-128"/>
              </a:rPr>
              <a:t>低減幅［円</a:t>
            </a:r>
            <a:r>
              <a:rPr lang="en-US" sz="1200" dirty="0">
                <a:solidFill>
                  <a:srgbClr val="18323F"/>
                </a:solidFill>
                <a:latin typeface="Meiryo UI" panose="020B0604030504040204" pitchFamily="50" charset="-128"/>
                <a:ea typeface="Meiryo UI" panose="020B0604030504040204" pitchFamily="50" charset="-128"/>
              </a:rPr>
              <a:t>/Nm³、円/kg、％等］</a:t>
            </a:r>
            <a:endParaRPr lang="en-US" sz="1200" dirty="0">
              <a:latin typeface="Meiryo UI" panose="020B0604030504040204" pitchFamily="50" charset="-128"/>
              <a:ea typeface="Meiryo UI" panose="020B0604030504040204" pitchFamily="50" charset="-128"/>
            </a:endParaRPr>
          </a:p>
          <a:p>
            <a:pPr marL="0" indent="0" algn="l">
              <a:buNone/>
            </a:pPr>
            <a:r>
              <a:rPr lang="en-US" sz="1200" dirty="0" err="1">
                <a:solidFill>
                  <a:srgbClr val="18323F"/>
                </a:solidFill>
                <a:latin typeface="Meiryo UI" panose="020B0604030504040204" pitchFamily="50" charset="-128"/>
                <a:ea typeface="Meiryo UI" panose="020B0604030504040204" pitchFamily="50" charset="-128"/>
              </a:rPr>
              <a:t>導入・供給量</a:t>
            </a:r>
            <a:r>
              <a:rPr lang="en-US" sz="1200" dirty="0">
                <a:solidFill>
                  <a:srgbClr val="18323F"/>
                </a:solidFill>
                <a:latin typeface="Meiryo UI" panose="020B0604030504040204" pitchFamily="50" charset="-128"/>
                <a:ea typeface="Meiryo UI" panose="020B0604030504040204" pitchFamily="50" charset="-128"/>
              </a:rPr>
              <a:t>　</a:t>
            </a:r>
            <a:r>
              <a:rPr lang="en-US" sz="1200" dirty="0" err="1">
                <a:solidFill>
                  <a:srgbClr val="18323F"/>
                </a:solidFill>
                <a:latin typeface="Meiryo UI" panose="020B0604030504040204" pitchFamily="50" charset="-128"/>
                <a:ea typeface="Meiryo UI" panose="020B0604030504040204" pitchFamily="50" charset="-128"/>
              </a:rPr>
              <a:t>追加</a:t>
            </a:r>
            <a:r>
              <a:rPr lang="en-US" sz="1200" dirty="0">
                <a:solidFill>
                  <a:srgbClr val="18323F"/>
                </a:solidFill>
                <a:latin typeface="Meiryo UI" panose="020B0604030504040204" pitchFamily="50" charset="-128"/>
                <a:ea typeface="Meiryo UI" panose="020B0604030504040204" pitchFamily="50" charset="-128"/>
              </a:rPr>
              <a:t>［　 t/</a:t>
            </a:r>
            <a:r>
              <a:rPr lang="en-US" sz="1200" dirty="0" err="1">
                <a:solidFill>
                  <a:srgbClr val="18323F"/>
                </a:solidFill>
                <a:latin typeface="Meiryo UI" panose="020B0604030504040204" pitchFamily="50" charset="-128"/>
                <a:ea typeface="Meiryo UI" panose="020B0604030504040204" pitchFamily="50" charset="-128"/>
              </a:rPr>
              <a:t>年、台、拠点等</a:t>
            </a:r>
            <a:r>
              <a:rPr lang="en-US" sz="1200" dirty="0">
                <a:solidFill>
                  <a:srgbClr val="18323F"/>
                </a:solidFill>
                <a:latin typeface="Meiryo UI" panose="020B0604030504040204" pitchFamily="50" charset="-128"/>
                <a:ea typeface="Meiryo UI" panose="020B0604030504040204" pitchFamily="50" charset="-128"/>
              </a:rPr>
              <a:t>］</a:t>
            </a:r>
            <a:endParaRPr lang="en-US" sz="1200" dirty="0">
              <a:latin typeface="Meiryo UI" panose="020B0604030504040204" pitchFamily="50" charset="-128"/>
              <a:ea typeface="Meiryo UI" panose="020B0604030504040204" pitchFamily="50" charset="-128"/>
            </a:endParaRPr>
          </a:p>
          <a:p>
            <a:pPr marL="0" indent="0" algn="l">
              <a:buNone/>
            </a:pPr>
            <a:r>
              <a:rPr lang="en-US" sz="1200" dirty="0" err="1">
                <a:solidFill>
                  <a:srgbClr val="18323F"/>
                </a:solidFill>
                <a:latin typeface="Meiryo UI" panose="020B0604030504040204" pitchFamily="50" charset="-128"/>
                <a:ea typeface="Meiryo UI" panose="020B0604030504040204" pitchFamily="50" charset="-128"/>
              </a:rPr>
              <a:t>アンカー需要</a:t>
            </a:r>
            <a:r>
              <a:rPr lang="en-US" sz="1200" dirty="0">
                <a:solidFill>
                  <a:srgbClr val="18323F"/>
                </a:solidFill>
                <a:latin typeface="Meiryo UI" panose="020B0604030504040204" pitchFamily="50" charset="-128"/>
                <a:ea typeface="Meiryo UI" panose="020B0604030504040204" pitchFamily="50" charset="-128"/>
              </a:rPr>
              <a:t>　</a:t>
            </a:r>
            <a:r>
              <a:rPr lang="en-US" sz="1200" dirty="0" err="1">
                <a:solidFill>
                  <a:srgbClr val="18323F"/>
                </a:solidFill>
                <a:latin typeface="Meiryo UI" panose="020B0604030504040204" pitchFamily="50" charset="-128"/>
                <a:ea typeface="Meiryo UI" panose="020B0604030504040204" pitchFamily="50" charset="-128"/>
              </a:rPr>
              <a:t>主体</a:t>
            </a:r>
            <a:r>
              <a:rPr lang="en-US" sz="1200" dirty="0">
                <a:solidFill>
                  <a:srgbClr val="18323F"/>
                </a:solidFill>
                <a:latin typeface="Meiryo UI" panose="020B0604030504040204" pitchFamily="50" charset="-128"/>
                <a:ea typeface="Meiryo UI" panose="020B0604030504040204" pitchFamily="50" charset="-128"/>
              </a:rPr>
              <a:t>［　　］ </a:t>
            </a:r>
            <a:r>
              <a:rPr lang="en-US" sz="1200" dirty="0" err="1">
                <a:solidFill>
                  <a:srgbClr val="18323F"/>
                </a:solidFill>
                <a:latin typeface="Meiryo UI" panose="020B0604030504040204" pitchFamily="50" charset="-128"/>
                <a:ea typeface="Meiryo UI" panose="020B0604030504040204" pitchFamily="50" charset="-128"/>
              </a:rPr>
              <a:t>規模</a:t>
            </a:r>
            <a:r>
              <a:rPr lang="en-US" sz="1200" dirty="0">
                <a:solidFill>
                  <a:srgbClr val="18323F"/>
                </a:solidFill>
                <a:latin typeface="Meiryo UI" panose="020B0604030504040204" pitchFamily="50" charset="-128"/>
                <a:ea typeface="Meiryo UI" panose="020B0604030504040204" pitchFamily="50" charset="-128"/>
              </a:rPr>
              <a:t>［ 　H</a:t>
            </a:r>
            <a:r>
              <a:rPr lang="en-US" sz="1200" baseline="-25000" dirty="0">
                <a:solidFill>
                  <a:srgbClr val="18323F"/>
                </a:solidFill>
                <a:latin typeface="Meiryo UI" panose="020B0604030504040204" pitchFamily="50" charset="-128"/>
                <a:ea typeface="Meiryo UI" panose="020B0604030504040204" pitchFamily="50" charset="-128"/>
              </a:rPr>
              <a:t>2</a:t>
            </a:r>
            <a:r>
              <a:rPr lang="en-US" sz="1200" dirty="0">
                <a:solidFill>
                  <a:srgbClr val="18323F"/>
                </a:solidFill>
                <a:latin typeface="Meiryo UI" panose="020B0604030504040204" pitchFamily="50" charset="-128"/>
                <a:ea typeface="Meiryo UI" panose="020B0604030504040204" pitchFamily="50" charset="-128"/>
              </a:rPr>
              <a:t>-t/</a:t>
            </a:r>
            <a:r>
              <a:rPr lang="ja-JP" altLang="en-US" sz="1200" dirty="0">
                <a:solidFill>
                  <a:srgbClr val="18323F"/>
                </a:solidFill>
                <a:latin typeface="Meiryo UI" panose="020B0604030504040204" pitchFamily="50" charset="-128"/>
                <a:ea typeface="Meiryo UI" panose="020B0604030504040204" pitchFamily="50" charset="-128"/>
              </a:rPr>
              <a:t>年</a:t>
            </a:r>
            <a:r>
              <a:rPr lang="en-US" sz="1200" dirty="0">
                <a:solidFill>
                  <a:srgbClr val="18323F"/>
                </a:solidFill>
                <a:latin typeface="Meiryo UI" panose="020B0604030504040204" pitchFamily="50" charset="-128"/>
                <a:ea typeface="Meiryo UI" panose="020B0604030504040204" pitchFamily="50" charset="-128"/>
              </a:rPr>
              <a:t>］</a:t>
            </a:r>
            <a:endParaRPr lang="en-US" sz="1200" dirty="0">
              <a:latin typeface="Meiryo UI" panose="020B0604030504040204" pitchFamily="50" charset="-128"/>
              <a:ea typeface="Meiryo UI" panose="020B0604030504040204" pitchFamily="50" charset="-128"/>
            </a:endParaRPr>
          </a:p>
          <a:p>
            <a:pPr marL="0" indent="0" algn="l">
              <a:buNone/>
            </a:pPr>
            <a:r>
              <a:rPr lang="en-US" sz="1200" dirty="0" err="1">
                <a:solidFill>
                  <a:srgbClr val="18323F"/>
                </a:solidFill>
                <a:latin typeface="Meiryo UI" panose="020B0604030504040204" pitchFamily="50" charset="-128"/>
                <a:ea typeface="Meiryo UI" panose="020B0604030504040204" pitchFamily="50" charset="-128"/>
              </a:rPr>
              <a:t>根拠</a:t>
            </a:r>
            <a:r>
              <a:rPr lang="en-US" sz="1200" dirty="0">
                <a:solidFill>
                  <a:srgbClr val="18323F"/>
                </a:solidFill>
                <a:latin typeface="Meiryo UI" panose="020B0604030504040204" pitchFamily="50" charset="-128"/>
                <a:ea typeface="Meiryo UI" panose="020B0604030504040204" pitchFamily="50" charset="-128"/>
              </a:rPr>
              <a:t>：□</a:t>
            </a:r>
            <a:r>
              <a:rPr lang="en-US" sz="1200" dirty="0" err="1">
                <a:solidFill>
                  <a:srgbClr val="18323F"/>
                </a:solidFill>
                <a:latin typeface="Meiryo UI" panose="020B0604030504040204" pitchFamily="50" charset="-128"/>
                <a:ea typeface="Meiryo UI" panose="020B0604030504040204" pitchFamily="50" charset="-128"/>
              </a:rPr>
              <a:t>実績</a:t>
            </a:r>
            <a:r>
              <a:rPr lang="en-US" sz="1200" dirty="0">
                <a:solidFill>
                  <a:srgbClr val="18323F"/>
                </a:solidFill>
                <a:latin typeface="Meiryo UI" panose="020B0604030504040204" pitchFamily="50" charset="-128"/>
                <a:ea typeface="Meiryo UI" panose="020B0604030504040204" pitchFamily="50" charset="-128"/>
              </a:rPr>
              <a:t> □</a:t>
            </a:r>
            <a:r>
              <a:rPr lang="en-US" sz="1200" dirty="0" err="1">
                <a:solidFill>
                  <a:srgbClr val="18323F"/>
                </a:solidFill>
                <a:latin typeface="Meiryo UI" panose="020B0604030504040204" pitchFamily="50" charset="-128"/>
                <a:ea typeface="Meiryo UI" panose="020B0604030504040204" pitchFamily="50" charset="-128"/>
              </a:rPr>
              <a:t>試算</a:t>
            </a:r>
            <a:r>
              <a:rPr lang="en-US" sz="1200" dirty="0">
                <a:solidFill>
                  <a:srgbClr val="18323F"/>
                </a:solidFill>
                <a:latin typeface="Meiryo UI" panose="020B0604030504040204" pitchFamily="50" charset="-128"/>
                <a:ea typeface="Meiryo UI" panose="020B0604030504040204" pitchFamily="50" charset="-128"/>
              </a:rPr>
              <a:t> □</a:t>
            </a:r>
            <a:r>
              <a:rPr lang="en-US" sz="1200" dirty="0" err="1">
                <a:solidFill>
                  <a:srgbClr val="18323F"/>
                </a:solidFill>
                <a:latin typeface="Meiryo UI" panose="020B0604030504040204" pitchFamily="50" charset="-128"/>
                <a:ea typeface="Meiryo UI" panose="020B0604030504040204" pitchFamily="50" charset="-128"/>
              </a:rPr>
              <a:t>類似例</a:t>
            </a:r>
            <a:r>
              <a:rPr lang="en-US" sz="1200" dirty="0">
                <a:solidFill>
                  <a:srgbClr val="18323F"/>
                </a:solidFill>
                <a:latin typeface="Meiryo UI" panose="020B0604030504040204" pitchFamily="50" charset="-128"/>
                <a:ea typeface="Meiryo UI" panose="020B0604030504040204" pitchFamily="50" charset="-128"/>
              </a:rPr>
              <a:t> □</a:t>
            </a:r>
            <a:r>
              <a:rPr lang="en-US" sz="1200" dirty="0" err="1">
                <a:solidFill>
                  <a:srgbClr val="18323F"/>
                </a:solidFill>
                <a:latin typeface="Meiryo UI" panose="020B0604030504040204" pitchFamily="50" charset="-128"/>
                <a:ea typeface="Meiryo UI" panose="020B0604030504040204" pitchFamily="50" charset="-128"/>
              </a:rPr>
              <a:t>仮説</a:t>
            </a:r>
            <a:endParaRPr lang="en-US" sz="1200" dirty="0">
              <a:latin typeface="Meiryo UI" panose="020B0604030504040204" pitchFamily="50" charset="-128"/>
              <a:ea typeface="Meiryo UI" panose="020B0604030504040204" pitchFamily="50" charset="-128"/>
            </a:endParaRPr>
          </a:p>
        </p:txBody>
      </p:sp>
      <p:sp>
        <p:nvSpPr>
          <p:cNvPr id="20" name="Shape 18"/>
          <p:cNvSpPr/>
          <p:nvPr/>
        </p:nvSpPr>
        <p:spPr>
          <a:xfrm>
            <a:off x="4160520" y="951771"/>
            <a:ext cx="3779522" cy="2328939"/>
          </a:xfrm>
          <a:prstGeom prst="roundRect">
            <a:avLst>
              <a:gd name="adj" fmla="val 1826"/>
            </a:avLst>
          </a:prstGeom>
          <a:solidFill>
            <a:srgbClr val="EDF4FA"/>
          </a:solidFill>
          <a:ln w="13970">
            <a:solidFill>
              <a:srgbClr val="2F75B5"/>
            </a:solidFill>
            <a:prstDash val="solid"/>
          </a:ln>
        </p:spPr>
        <p:txBody>
          <a:bodyPr/>
          <a:lstStyle/>
          <a:p>
            <a:endParaRPr lang="ja-JP" altLang="en-US">
              <a:latin typeface="Meiryo UI" panose="020B0604030504040204" pitchFamily="50" charset="-128"/>
              <a:ea typeface="Meiryo UI" panose="020B0604030504040204" pitchFamily="50" charset="-128"/>
            </a:endParaRPr>
          </a:p>
        </p:txBody>
      </p:sp>
      <p:grpSp>
        <p:nvGrpSpPr>
          <p:cNvPr id="8" name="グループ化 7">
            <a:extLst>
              <a:ext uri="{FF2B5EF4-FFF2-40B4-BE49-F238E27FC236}">
                <a16:creationId xmlns:a16="http://schemas.microsoft.com/office/drawing/2014/main" id="{37C1E9E8-6093-88AE-AFBE-A0DADBD5A36C}"/>
              </a:ext>
            </a:extLst>
          </p:cNvPr>
          <p:cNvGrpSpPr/>
          <p:nvPr/>
        </p:nvGrpSpPr>
        <p:grpSpPr>
          <a:xfrm>
            <a:off x="4114800" y="842816"/>
            <a:ext cx="1664208" cy="256032"/>
            <a:chOff x="4114800" y="961909"/>
            <a:chExt cx="1664208" cy="256032"/>
          </a:xfrm>
        </p:grpSpPr>
        <p:sp>
          <p:nvSpPr>
            <p:cNvPr id="21" name="Shape 19"/>
            <p:cNvSpPr/>
            <p:nvPr/>
          </p:nvSpPr>
          <p:spPr>
            <a:xfrm>
              <a:off x="4160520" y="961909"/>
              <a:ext cx="1496568" cy="256032"/>
            </a:xfrm>
            <a:prstGeom prst="roundRect">
              <a:avLst>
                <a:gd name="adj" fmla="val 10714"/>
              </a:avLst>
            </a:prstGeom>
            <a:solidFill>
              <a:srgbClr val="4F81BD"/>
            </a:solidFill>
            <a:ln w="12700">
              <a:solidFill>
                <a:srgbClr val="4F81BD"/>
              </a:solidFill>
              <a:prstDash val="solid"/>
            </a:ln>
            <a:effectLst>
              <a:outerShdw blurRad="50800" dist="38100" dir="2700000" algn="tl" rotWithShape="0">
                <a:prstClr val="black">
                  <a:alpha val="40000"/>
                </a:prstClr>
              </a:outerShdw>
            </a:effectLst>
          </p:spPr>
          <p:txBody>
            <a:bodyPr/>
            <a:lstStyle/>
            <a:p>
              <a:endParaRPr lang="ja-JP" altLang="en-US">
                <a:latin typeface="Meiryo UI" panose="020B0604030504040204" pitchFamily="50" charset="-128"/>
                <a:ea typeface="Meiryo UI" panose="020B0604030504040204" pitchFamily="50" charset="-128"/>
              </a:endParaRPr>
            </a:p>
          </p:txBody>
        </p:sp>
        <p:sp>
          <p:nvSpPr>
            <p:cNvPr id="22" name="Text 20"/>
            <p:cNvSpPr/>
            <p:nvPr/>
          </p:nvSpPr>
          <p:spPr>
            <a:xfrm>
              <a:off x="4114800" y="1041157"/>
              <a:ext cx="1664208" cy="109728"/>
            </a:xfrm>
            <a:prstGeom prst="rect">
              <a:avLst/>
            </a:prstGeom>
            <a:noFill/>
            <a:ln/>
          </p:spPr>
          <p:txBody>
            <a:bodyPr wrap="square" lIns="0" tIns="0" rIns="0" bIns="0" rtlCol="0" anchor="ctr">
              <a:noAutofit/>
            </a:bodyPr>
            <a:lstStyle/>
            <a:p>
              <a:pPr algn="ctr"/>
              <a:r>
                <a:rPr lang="en-US" sz="1200" dirty="0" err="1">
                  <a:solidFill>
                    <a:srgbClr val="FFFFFF"/>
                  </a:solidFill>
                  <a:latin typeface="Meiryo UI" panose="020B0604030504040204" pitchFamily="50" charset="-128"/>
                  <a:ea typeface="Meiryo UI" panose="020B0604030504040204" pitchFamily="50" charset="-128"/>
                </a:rPr>
                <a:t>研究開発項目</a:t>
              </a:r>
              <a:endParaRPr lang="en-US" sz="1200" dirty="0">
                <a:solidFill>
                  <a:srgbClr val="FFFFFF"/>
                </a:solidFill>
                <a:latin typeface="Meiryo UI" panose="020B0604030504040204" pitchFamily="50" charset="-128"/>
                <a:ea typeface="Meiryo UI" panose="020B0604030504040204" pitchFamily="50" charset="-128"/>
              </a:endParaRPr>
            </a:p>
          </p:txBody>
        </p:sp>
      </p:grpSp>
      <p:sp>
        <p:nvSpPr>
          <p:cNvPr id="23" name="Text 21"/>
          <p:cNvSpPr/>
          <p:nvPr/>
        </p:nvSpPr>
        <p:spPr>
          <a:xfrm>
            <a:off x="4224528" y="1325880"/>
            <a:ext cx="3108960" cy="228600"/>
          </a:xfrm>
          <a:prstGeom prst="rect">
            <a:avLst/>
          </a:prstGeom>
          <a:noFill/>
          <a:ln/>
        </p:spPr>
        <p:txBody>
          <a:bodyPr wrap="square" lIns="0" tIns="0" rIns="0" bIns="0" rtlCol="0" anchor="ctr">
            <a:normAutofit/>
          </a:bodyPr>
          <a:lstStyle/>
          <a:p>
            <a:pPr marL="0" indent="0" algn="l">
              <a:buNone/>
            </a:pPr>
            <a:r>
              <a:rPr lang="en-US" sz="1200" dirty="0">
                <a:solidFill>
                  <a:srgbClr val="18323F"/>
                </a:solidFill>
                <a:latin typeface="Meiryo UI" panose="020B0604030504040204" pitchFamily="50" charset="-128"/>
                <a:ea typeface="Meiryo UI" panose="020B0604030504040204" pitchFamily="50" charset="-128"/>
              </a:rPr>
              <a:t>［① </a:t>
            </a:r>
            <a:r>
              <a:rPr lang="en-US" sz="1200" dirty="0" err="1">
                <a:solidFill>
                  <a:srgbClr val="18323F"/>
                </a:solidFill>
                <a:latin typeface="Meiryo UI" panose="020B0604030504040204" pitchFamily="50" charset="-128"/>
                <a:ea typeface="Meiryo UI" panose="020B0604030504040204" pitchFamily="50" charset="-128"/>
              </a:rPr>
              <a:t>要素技術・機器開発</a:t>
            </a:r>
            <a:r>
              <a:rPr lang="en-US" sz="1200" dirty="0">
                <a:solidFill>
                  <a:srgbClr val="18323F"/>
                </a:solidFill>
                <a:latin typeface="Meiryo UI" panose="020B0604030504040204" pitchFamily="50" charset="-128"/>
                <a:ea typeface="Meiryo UI" panose="020B0604030504040204" pitchFamily="50" charset="-128"/>
              </a:rPr>
              <a:t>］</a:t>
            </a:r>
            <a:endParaRPr lang="en-US" sz="1200" dirty="0">
              <a:latin typeface="Meiryo UI" panose="020B0604030504040204" pitchFamily="50" charset="-128"/>
              <a:ea typeface="Meiryo UI" panose="020B0604030504040204" pitchFamily="50" charset="-128"/>
            </a:endParaRPr>
          </a:p>
        </p:txBody>
      </p:sp>
      <p:sp>
        <p:nvSpPr>
          <p:cNvPr id="24" name="Text 22"/>
          <p:cNvSpPr/>
          <p:nvPr/>
        </p:nvSpPr>
        <p:spPr>
          <a:xfrm>
            <a:off x="4224528" y="1563228"/>
            <a:ext cx="3108960" cy="228600"/>
          </a:xfrm>
          <a:prstGeom prst="rect">
            <a:avLst/>
          </a:prstGeom>
          <a:noFill/>
          <a:ln/>
        </p:spPr>
        <p:txBody>
          <a:bodyPr wrap="square" lIns="0" tIns="0" rIns="0" bIns="0" rtlCol="0" anchor="ctr">
            <a:normAutofit/>
          </a:bodyPr>
          <a:lstStyle/>
          <a:p>
            <a:pPr marL="0" indent="0" algn="l">
              <a:buNone/>
            </a:pPr>
            <a:r>
              <a:rPr lang="en-US" sz="1200" dirty="0">
                <a:solidFill>
                  <a:srgbClr val="18323F"/>
                </a:solidFill>
                <a:latin typeface="Meiryo UI" panose="020B0604030504040204" pitchFamily="50" charset="-128"/>
                <a:ea typeface="Meiryo UI" panose="020B0604030504040204" pitchFamily="50" charset="-128"/>
              </a:rPr>
              <a:t>［② </a:t>
            </a:r>
            <a:r>
              <a:rPr lang="en-US" sz="1200" dirty="0" err="1">
                <a:solidFill>
                  <a:srgbClr val="18323F"/>
                </a:solidFill>
                <a:latin typeface="Meiryo UI" panose="020B0604030504040204" pitchFamily="50" charset="-128"/>
                <a:ea typeface="Meiryo UI" panose="020B0604030504040204" pitchFamily="50" charset="-128"/>
              </a:rPr>
              <a:t>システム化・統合</a:t>
            </a:r>
            <a:r>
              <a:rPr lang="en-US" sz="1200" dirty="0">
                <a:solidFill>
                  <a:srgbClr val="18323F"/>
                </a:solidFill>
                <a:latin typeface="Meiryo UI" panose="020B0604030504040204" pitchFamily="50" charset="-128"/>
                <a:ea typeface="Meiryo UI" panose="020B0604030504040204" pitchFamily="50" charset="-128"/>
              </a:rPr>
              <a:t>］</a:t>
            </a:r>
            <a:endParaRPr lang="en-US" sz="1200" dirty="0">
              <a:latin typeface="Meiryo UI" panose="020B0604030504040204" pitchFamily="50" charset="-128"/>
              <a:ea typeface="Meiryo UI" panose="020B0604030504040204" pitchFamily="50" charset="-128"/>
            </a:endParaRPr>
          </a:p>
        </p:txBody>
      </p:sp>
      <p:sp>
        <p:nvSpPr>
          <p:cNvPr id="25" name="Text 23"/>
          <p:cNvSpPr/>
          <p:nvPr/>
        </p:nvSpPr>
        <p:spPr>
          <a:xfrm>
            <a:off x="4224528" y="1784802"/>
            <a:ext cx="3108960" cy="228600"/>
          </a:xfrm>
          <a:prstGeom prst="rect">
            <a:avLst/>
          </a:prstGeom>
          <a:noFill/>
          <a:ln/>
        </p:spPr>
        <p:txBody>
          <a:bodyPr wrap="square" lIns="0" tIns="0" rIns="0" bIns="0" rtlCol="0" anchor="ctr">
            <a:normAutofit/>
          </a:bodyPr>
          <a:lstStyle/>
          <a:p>
            <a:pPr marL="0" indent="0" algn="l">
              <a:buNone/>
            </a:pPr>
            <a:r>
              <a:rPr lang="en-US" sz="1200" dirty="0">
                <a:solidFill>
                  <a:srgbClr val="18323F"/>
                </a:solidFill>
                <a:latin typeface="Meiryo UI" panose="020B0604030504040204" pitchFamily="50" charset="-128"/>
                <a:ea typeface="Meiryo UI" panose="020B0604030504040204" pitchFamily="50" charset="-128"/>
              </a:rPr>
              <a:t>［③ </a:t>
            </a:r>
            <a:r>
              <a:rPr lang="en-US" sz="1200" dirty="0" err="1">
                <a:solidFill>
                  <a:srgbClr val="18323F"/>
                </a:solidFill>
                <a:latin typeface="Meiryo UI" panose="020B0604030504040204" pitchFamily="50" charset="-128"/>
                <a:ea typeface="Meiryo UI" panose="020B0604030504040204" pitchFamily="50" charset="-128"/>
              </a:rPr>
              <a:t>実証・評価・データ取得</a:t>
            </a:r>
            <a:r>
              <a:rPr lang="en-US" sz="1200" dirty="0">
                <a:solidFill>
                  <a:srgbClr val="18323F"/>
                </a:solidFill>
                <a:latin typeface="Meiryo UI" panose="020B0604030504040204" pitchFamily="50" charset="-128"/>
                <a:ea typeface="Meiryo UI" panose="020B0604030504040204" pitchFamily="50" charset="-128"/>
              </a:rPr>
              <a:t>］</a:t>
            </a:r>
            <a:endParaRPr lang="en-US" sz="1200" dirty="0">
              <a:latin typeface="Meiryo UI" panose="020B0604030504040204" pitchFamily="50" charset="-128"/>
              <a:ea typeface="Meiryo UI" panose="020B0604030504040204" pitchFamily="50" charset="-128"/>
            </a:endParaRPr>
          </a:p>
        </p:txBody>
      </p:sp>
      <p:sp>
        <p:nvSpPr>
          <p:cNvPr id="26" name="Text 24"/>
          <p:cNvSpPr/>
          <p:nvPr/>
        </p:nvSpPr>
        <p:spPr>
          <a:xfrm>
            <a:off x="4224528" y="1998130"/>
            <a:ext cx="3108960" cy="228600"/>
          </a:xfrm>
          <a:prstGeom prst="rect">
            <a:avLst/>
          </a:prstGeom>
          <a:noFill/>
          <a:ln/>
        </p:spPr>
        <p:txBody>
          <a:bodyPr wrap="square" lIns="0" tIns="0" rIns="0" bIns="0" rtlCol="0" anchor="ctr">
            <a:normAutofit/>
          </a:bodyPr>
          <a:lstStyle/>
          <a:p>
            <a:pPr marL="0" indent="0" algn="l">
              <a:buNone/>
            </a:pPr>
            <a:r>
              <a:rPr lang="en-US" sz="1200" dirty="0">
                <a:solidFill>
                  <a:srgbClr val="18323F"/>
                </a:solidFill>
                <a:latin typeface="Meiryo UI" panose="020B0604030504040204" pitchFamily="50" charset="-128"/>
                <a:ea typeface="Meiryo UI" panose="020B0604030504040204" pitchFamily="50" charset="-128"/>
              </a:rPr>
              <a:t>［④ </a:t>
            </a:r>
            <a:r>
              <a:rPr lang="en-US" sz="1200" dirty="0" err="1">
                <a:solidFill>
                  <a:srgbClr val="18323F"/>
                </a:solidFill>
                <a:latin typeface="Meiryo UI" panose="020B0604030504040204" pitchFamily="50" charset="-128"/>
                <a:ea typeface="Meiryo UI" panose="020B0604030504040204" pitchFamily="50" charset="-128"/>
              </a:rPr>
              <a:t>標準化・規制対応等</a:t>
            </a:r>
            <a:r>
              <a:rPr lang="en-US" sz="1200" dirty="0">
                <a:solidFill>
                  <a:srgbClr val="18323F"/>
                </a:solidFill>
                <a:latin typeface="Meiryo UI" panose="020B0604030504040204" pitchFamily="50" charset="-128"/>
                <a:ea typeface="Meiryo UI" panose="020B0604030504040204" pitchFamily="50" charset="-128"/>
              </a:rPr>
              <a:t>］</a:t>
            </a:r>
            <a:endParaRPr lang="en-US" sz="1200" dirty="0">
              <a:latin typeface="Meiryo UI" panose="020B0604030504040204" pitchFamily="50" charset="-128"/>
              <a:ea typeface="Meiryo UI" panose="020B0604030504040204" pitchFamily="50" charset="-128"/>
            </a:endParaRPr>
          </a:p>
        </p:txBody>
      </p:sp>
      <p:sp>
        <p:nvSpPr>
          <p:cNvPr id="27" name="Shape 25"/>
          <p:cNvSpPr/>
          <p:nvPr/>
        </p:nvSpPr>
        <p:spPr>
          <a:xfrm>
            <a:off x="4168870" y="3478765"/>
            <a:ext cx="3755930" cy="3260562"/>
          </a:xfrm>
          <a:prstGeom prst="roundRect">
            <a:avLst>
              <a:gd name="adj" fmla="val 2632"/>
            </a:avLst>
          </a:prstGeom>
          <a:solidFill>
            <a:srgbClr val="F3F7FB"/>
          </a:solidFill>
          <a:ln w="13970">
            <a:solidFill>
              <a:srgbClr val="4F81BD"/>
            </a:solidFill>
            <a:prstDash val="solid"/>
          </a:ln>
        </p:spPr>
        <p:txBody>
          <a:bodyPr/>
          <a:lstStyle/>
          <a:p>
            <a:endParaRPr lang="ja-JP" altLang="en-US">
              <a:latin typeface="Meiryo UI" panose="020B0604030504040204" pitchFamily="50" charset="-128"/>
              <a:ea typeface="Meiryo UI" panose="020B0604030504040204" pitchFamily="50" charset="-128"/>
            </a:endParaRPr>
          </a:p>
        </p:txBody>
      </p:sp>
      <p:sp>
        <p:nvSpPr>
          <p:cNvPr id="28" name="Shape 26"/>
          <p:cNvSpPr/>
          <p:nvPr/>
        </p:nvSpPr>
        <p:spPr>
          <a:xfrm>
            <a:off x="4146804" y="3408724"/>
            <a:ext cx="1355499" cy="256032"/>
          </a:xfrm>
          <a:prstGeom prst="roundRect">
            <a:avLst>
              <a:gd name="adj" fmla="val 10714"/>
            </a:avLst>
          </a:prstGeom>
          <a:solidFill>
            <a:srgbClr val="4F81BD"/>
          </a:solidFill>
          <a:ln w="12700">
            <a:solidFill>
              <a:srgbClr val="4F81BD"/>
            </a:solidFill>
            <a:prstDash val="solid"/>
          </a:ln>
          <a:effectLst>
            <a:outerShdw blurRad="50800" dist="38100" dir="2700000" algn="tl" rotWithShape="0">
              <a:prstClr val="black">
                <a:alpha val="40000"/>
              </a:prstClr>
            </a:outerShdw>
          </a:effectLst>
        </p:spPr>
        <p:txBody>
          <a:bodyPr/>
          <a:lstStyle/>
          <a:p>
            <a:endParaRPr lang="ja-JP" altLang="en-US">
              <a:latin typeface="Meiryo UI" panose="020B0604030504040204" pitchFamily="50" charset="-128"/>
              <a:ea typeface="Meiryo UI" panose="020B0604030504040204" pitchFamily="50" charset="-128"/>
            </a:endParaRPr>
          </a:p>
        </p:txBody>
      </p:sp>
      <p:sp>
        <p:nvSpPr>
          <p:cNvPr id="29" name="Text 27"/>
          <p:cNvSpPr/>
          <p:nvPr/>
        </p:nvSpPr>
        <p:spPr>
          <a:xfrm>
            <a:off x="4168870" y="3469222"/>
            <a:ext cx="1296063" cy="153789"/>
          </a:xfrm>
          <a:prstGeom prst="rect">
            <a:avLst/>
          </a:prstGeom>
          <a:noFill/>
          <a:ln/>
        </p:spPr>
        <p:txBody>
          <a:bodyPr wrap="square" lIns="0" tIns="0" rIns="0" bIns="0" rtlCol="0" anchor="ctr">
            <a:noAutofit/>
          </a:bodyPr>
          <a:lstStyle/>
          <a:p>
            <a:pPr algn="ctr"/>
            <a:r>
              <a:rPr lang="ja-JP" altLang="en-US" sz="1200" dirty="0">
                <a:solidFill>
                  <a:srgbClr val="FFFFFF"/>
                </a:solidFill>
                <a:latin typeface="Meiryo UI" panose="020B0604030504040204" pitchFamily="50" charset="-128"/>
                <a:ea typeface="Meiryo UI" panose="020B0604030504040204" pitchFamily="50" charset="-128"/>
              </a:rPr>
              <a:t>事業イメージ</a:t>
            </a:r>
            <a:endParaRPr lang="en-US" sz="1200" dirty="0">
              <a:solidFill>
                <a:srgbClr val="FFFFFF"/>
              </a:solidFill>
              <a:latin typeface="Meiryo UI" panose="020B0604030504040204" pitchFamily="50" charset="-128"/>
              <a:ea typeface="Meiryo UI" panose="020B0604030504040204" pitchFamily="50" charset="-128"/>
            </a:endParaRPr>
          </a:p>
        </p:txBody>
      </p:sp>
      <p:grpSp>
        <p:nvGrpSpPr>
          <p:cNvPr id="6" name="グループ化 5">
            <a:extLst>
              <a:ext uri="{FF2B5EF4-FFF2-40B4-BE49-F238E27FC236}">
                <a16:creationId xmlns:a16="http://schemas.microsoft.com/office/drawing/2014/main" id="{DF5D4CD9-FF26-93CA-C5C3-12122E5E4587}"/>
              </a:ext>
            </a:extLst>
          </p:cNvPr>
          <p:cNvGrpSpPr/>
          <p:nvPr/>
        </p:nvGrpSpPr>
        <p:grpSpPr>
          <a:xfrm>
            <a:off x="4414333" y="4151282"/>
            <a:ext cx="3236512" cy="411480"/>
            <a:chOff x="4439743" y="4160445"/>
            <a:chExt cx="3099816" cy="411480"/>
          </a:xfrm>
        </p:grpSpPr>
        <p:sp>
          <p:nvSpPr>
            <p:cNvPr id="30" name="Shape 28"/>
            <p:cNvSpPr/>
            <p:nvPr/>
          </p:nvSpPr>
          <p:spPr>
            <a:xfrm>
              <a:off x="4439743" y="4160445"/>
              <a:ext cx="658368" cy="411480"/>
            </a:xfrm>
            <a:prstGeom prst="roundRect">
              <a:avLst>
                <a:gd name="adj" fmla="val 6667"/>
              </a:avLst>
            </a:prstGeom>
            <a:solidFill>
              <a:srgbClr val="103A5C"/>
            </a:solidFill>
            <a:ln w="12700">
              <a:solidFill>
                <a:srgbClr val="103A5C"/>
              </a:solidFill>
              <a:prstDash val="solid"/>
            </a:ln>
          </p:spPr>
          <p:txBody>
            <a:bodyPr/>
            <a:lstStyle/>
            <a:p>
              <a:endParaRPr lang="ja-JP" altLang="en-US" sz="1200">
                <a:latin typeface="Meiryo UI" panose="020B0604030504040204" pitchFamily="50" charset="-128"/>
                <a:ea typeface="Meiryo UI" panose="020B0604030504040204" pitchFamily="50" charset="-128"/>
              </a:endParaRPr>
            </a:p>
          </p:txBody>
        </p:sp>
        <p:sp>
          <p:nvSpPr>
            <p:cNvPr id="31" name="Text 29"/>
            <p:cNvSpPr/>
            <p:nvPr/>
          </p:nvSpPr>
          <p:spPr>
            <a:xfrm>
              <a:off x="4476319" y="4288461"/>
              <a:ext cx="585216" cy="109728"/>
            </a:xfrm>
            <a:prstGeom prst="rect">
              <a:avLst/>
            </a:prstGeom>
            <a:noFill/>
            <a:ln/>
          </p:spPr>
          <p:txBody>
            <a:bodyPr wrap="square" lIns="0" tIns="0" rIns="0" bIns="0" rtlCol="0" anchor="ctr">
              <a:noAutofit/>
            </a:bodyPr>
            <a:lstStyle/>
            <a:p>
              <a:pPr marL="0" indent="0" algn="ctr">
                <a:buNone/>
              </a:pPr>
              <a:r>
                <a:rPr lang="en-US" sz="1200" dirty="0" err="1">
                  <a:solidFill>
                    <a:srgbClr val="FFFFFF"/>
                  </a:solidFill>
                  <a:latin typeface="Meiryo UI" panose="020B0604030504040204" pitchFamily="50" charset="-128"/>
                  <a:ea typeface="Meiryo UI" panose="020B0604030504040204" pitchFamily="50" charset="-128"/>
                </a:rPr>
                <a:t>製造</a:t>
              </a:r>
              <a:endParaRPr lang="en-US" sz="1200" dirty="0">
                <a:latin typeface="Meiryo UI" panose="020B0604030504040204" pitchFamily="50" charset="-128"/>
                <a:ea typeface="Meiryo UI" panose="020B0604030504040204" pitchFamily="50" charset="-128"/>
              </a:endParaRPr>
            </a:p>
          </p:txBody>
        </p:sp>
        <p:sp>
          <p:nvSpPr>
            <p:cNvPr id="32" name="Shape 30"/>
            <p:cNvSpPr/>
            <p:nvPr/>
          </p:nvSpPr>
          <p:spPr>
            <a:xfrm>
              <a:off x="5125543" y="4233597"/>
              <a:ext cx="100584" cy="256032"/>
            </a:xfrm>
            <a:prstGeom prst="chevron">
              <a:avLst/>
            </a:prstGeom>
            <a:solidFill>
              <a:srgbClr val="AFC7D6"/>
            </a:solidFill>
            <a:ln w="12700">
              <a:solidFill>
                <a:srgbClr val="AFC7D6"/>
              </a:solidFill>
              <a:prstDash val="solid"/>
            </a:ln>
          </p:spPr>
          <p:txBody>
            <a:bodyPr/>
            <a:lstStyle/>
            <a:p>
              <a:endParaRPr lang="ja-JP" altLang="en-US" sz="1200">
                <a:latin typeface="Meiryo UI" panose="020B0604030504040204" pitchFamily="50" charset="-128"/>
                <a:ea typeface="Meiryo UI" panose="020B0604030504040204" pitchFamily="50" charset="-128"/>
              </a:endParaRPr>
            </a:p>
          </p:txBody>
        </p:sp>
        <p:sp>
          <p:nvSpPr>
            <p:cNvPr id="33" name="Shape 31"/>
            <p:cNvSpPr/>
            <p:nvPr/>
          </p:nvSpPr>
          <p:spPr>
            <a:xfrm>
              <a:off x="5253559" y="4160445"/>
              <a:ext cx="658368" cy="411480"/>
            </a:xfrm>
            <a:prstGeom prst="roundRect">
              <a:avLst>
                <a:gd name="adj" fmla="val 6667"/>
              </a:avLst>
            </a:prstGeom>
            <a:solidFill>
              <a:srgbClr val="2F75B5"/>
            </a:solidFill>
            <a:ln w="12700">
              <a:solidFill>
                <a:srgbClr val="2F75B5"/>
              </a:solidFill>
              <a:prstDash val="solid"/>
            </a:ln>
          </p:spPr>
          <p:txBody>
            <a:bodyPr/>
            <a:lstStyle/>
            <a:p>
              <a:endParaRPr lang="ja-JP" altLang="en-US" sz="1200">
                <a:latin typeface="Meiryo UI" panose="020B0604030504040204" pitchFamily="50" charset="-128"/>
                <a:ea typeface="Meiryo UI" panose="020B0604030504040204" pitchFamily="50" charset="-128"/>
              </a:endParaRPr>
            </a:p>
          </p:txBody>
        </p:sp>
        <p:sp>
          <p:nvSpPr>
            <p:cNvPr id="34" name="Text 32"/>
            <p:cNvSpPr/>
            <p:nvPr/>
          </p:nvSpPr>
          <p:spPr>
            <a:xfrm>
              <a:off x="5290135" y="4288461"/>
              <a:ext cx="585216" cy="109728"/>
            </a:xfrm>
            <a:prstGeom prst="rect">
              <a:avLst/>
            </a:prstGeom>
            <a:noFill/>
            <a:ln/>
          </p:spPr>
          <p:txBody>
            <a:bodyPr wrap="square" lIns="0" tIns="0" rIns="0" bIns="0" rtlCol="0" anchor="ctr">
              <a:noAutofit/>
            </a:bodyPr>
            <a:lstStyle/>
            <a:p>
              <a:pPr marL="0" indent="0" algn="ctr">
                <a:buNone/>
              </a:pPr>
              <a:r>
                <a:rPr lang="en-US" sz="1200" dirty="0" err="1">
                  <a:solidFill>
                    <a:srgbClr val="FFFFFF"/>
                  </a:solidFill>
                  <a:latin typeface="Meiryo UI" panose="020B0604030504040204" pitchFamily="50" charset="-128"/>
                  <a:ea typeface="Meiryo UI" panose="020B0604030504040204" pitchFamily="50" charset="-128"/>
                </a:rPr>
                <a:t>輸送</a:t>
              </a:r>
              <a:r>
                <a:rPr lang="en-US" sz="1200" dirty="0">
                  <a:solidFill>
                    <a:srgbClr val="FFFFFF"/>
                  </a:solidFill>
                  <a:latin typeface="Meiryo UI" panose="020B0604030504040204" pitchFamily="50" charset="-128"/>
                  <a:ea typeface="Meiryo UI" panose="020B0604030504040204" pitchFamily="50" charset="-128"/>
                </a:rPr>
                <a:t>・</a:t>
              </a:r>
            </a:p>
            <a:p>
              <a:pPr marL="0" indent="0" algn="ctr">
                <a:buNone/>
              </a:pPr>
              <a:r>
                <a:rPr lang="en-US" sz="1200" dirty="0" err="1">
                  <a:solidFill>
                    <a:srgbClr val="FFFFFF"/>
                  </a:solidFill>
                  <a:latin typeface="Meiryo UI" panose="020B0604030504040204" pitchFamily="50" charset="-128"/>
                  <a:ea typeface="Meiryo UI" panose="020B0604030504040204" pitchFamily="50" charset="-128"/>
                </a:rPr>
                <a:t>貯蔵</a:t>
              </a:r>
              <a:endParaRPr lang="en-US" sz="1200" dirty="0">
                <a:latin typeface="Meiryo UI" panose="020B0604030504040204" pitchFamily="50" charset="-128"/>
                <a:ea typeface="Meiryo UI" panose="020B0604030504040204" pitchFamily="50" charset="-128"/>
              </a:endParaRPr>
            </a:p>
          </p:txBody>
        </p:sp>
        <p:sp>
          <p:nvSpPr>
            <p:cNvPr id="35" name="Shape 33"/>
            <p:cNvSpPr/>
            <p:nvPr/>
          </p:nvSpPr>
          <p:spPr>
            <a:xfrm>
              <a:off x="5939359" y="4233597"/>
              <a:ext cx="100584" cy="256032"/>
            </a:xfrm>
            <a:prstGeom prst="chevron">
              <a:avLst/>
            </a:prstGeom>
            <a:solidFill>
              <a:srgbClr val="AFC7D6"/>
            </a:solidFill>
            <a:ln w="12700">
              <a:solidFill>
                <a:srgbClr val="AFC7D6"/>
              </a:solidFill>
              <a:prstDash val="solid"/>
            </a:ln>
          </p:spPr>
          <p:txBody>
            <a:bodyPr/>
            <a:lstStyle/>
            <a:p>
              <a:endParaRPr lang="ja-JP" altLang="en-US" sz="1200">
                <a:latin typeface="Meiryo UI" panose="020B0604030504040204" pitchFamily="50" charset="-128"/>
                <a:ea typeface="Meiryo UI" panose="020B0604030504040204" pitchFamily="50" charset="-128"/>
              </a:endParaRPr>
            </a:p>
          </p:txBody>
        </p:sp>
        <p:sp>
          <p:nvSpPr>
            <p:cNvPr id="36" name="Shape 34"/>
            <p:cNvSpPr/>
            <p:nvPr/>
          </p:nvSpPr>
          <p:spPr>
            <a:xfrm>
              <a:off x="6067375" y="4160445"/>
              <a:ext cx="658368" cy="411480"/>
            </a:xfrm>
            <a:prstGeom prst="roundRect">
              <a:avLst>
                <a:gd name="adj" fmla="val 6667"/>
              </a:avLst>
            </a:prstGeom>
            <a:solidFill>
              <a:srgbClr val="5B9BD5"/>
            </a:solidFill>
            <a:ln w="12700">
              <a:solidFill>
                <a:srgbClr val="5B9BD5"/>
              </a:solidFill>
              <a:prstDash val="solid"/>
            </a:ln>
          </p:spPr>
          <p:txBody>
            <a:bodyPr/>
            <a:lstStyle/>
            <a:p>
              <a:endParaRPr lang="ja-JP" altLang="en-US" sz="1200">
                <a:latin typeface="Meiryo UI" panose="020B0604030504040204" pitchFamily="50" charset="-128"/>
                <a:ea typeface="Meiryo UI" panose="020B0604030504040204" pitchFamily="50" charset="-128"/>
              </a:endParaRPr>
            </a:p>
          </p:txBody>
        </p:sp>
        <p:sp>
          <p:nvSpPr>
            <p:cNvPr id="37" name="Text 35"/>
            <p:cNvSpPr/>
            <p:nvPr/>
          </p:nvSpPr>
          <p:spPr>
            <a:xfrm>
              <a:off x="6103951" y="4288461"/>
              <a:ext cx="585216" cy="109728"/>
            </a:xfrm>
            <a:prstGeom prst="rect">
              <a:avLst/>
            </a:prstGeom>
            <a:noFill/>
            <a:ln/>
          </p:spPr>
          <p:txBody>
            <a:bodyPr wrap="square" lIns="0" tIns="0" rIns="0" bIns="0" rtlCol="0" anchor="ctr">
              <a:noAutofit/>
            </a:bodyPr>
            <a:lstStyle/>
            <a:p>
              <a:pPr marL="0" indent="0" algn="ctr">
                <a:buNone/>
              </a:pPr>
              <a:r>
                <a:rPr lang="en-US" sz="1200">
                  <a:solidFill>
                    <a:srgbClr val="FFFFFF"/>
                  </a:solidFill>
                  <a:latin typeface="Meiryo UI" panose="020B0604030504040204" pitchFamily="50" charset="-128"/>
                  <a:ea typeface="Meiryo UI" panose="020B0604030504040204" pitchFamily="50" charset="-128"/>
                </a:rPr>
                <a:t>利用</a:t>
              </a:r>
              <a:endParaRPr lang="en-US" sz="1200">
                <a:latin typeface="Meiryo UI" panose="020B0604030504040204" pitchFamily="50" charset="-128"/>
                <a:ea typeface="Meiryo UI" panose="020B0604030504040204" pitchFamily="50" charset="-128"/>
              </a:endParaRPr>
            </a:p>
          </p:txBody>
        </p:sp>
        <p:sp>
          <p:nvSpPr>
            <p:cNvPr id="38" name="Shape 36"/>
            <p:cNvSpPr/>
            <p:nvPr/>
          </p:nvSpPr>
          <p:spPr>
            <a:xfrm>
              <a:off x="6753175" y="4233597"/>
              <a:ext cx="100584" cy="256032"/>
            </a:xfrm>
            <a:prstGeom prst="chevron">
              <a:avLst/>
            </a:prstGeom>
            <a:solidFill>
              <a:srgbClr val="AFC7D6"/>
            </a:solidFill>
            <a:ln w="12700">
              <a:solidFill>
                <a:srgbClr val="AFC7D6"/>
              </a:solidFill>
              <a:prstDash val="solid"/>
            </a:ln>
          </p:spPr>
          <p:txBody>
            <a:bodyPr/>
            <a:lstStyle/>
            <a:p>
              <a:endParaRPr lang="ja-JP" altLang="en-US" sz="1200">
                <a:latin typeface="Meiryo UI" panose="020B0604030504040204" pitchFamily="50" charset="-128"/>
                <a:ea typeface="Meiryo UI" panose="020B0604030504040204" pitchFamily="50" charset="-128"/>
              </a:endParaRPr>
            </a:p>
          </p:txBody>
        </p:sp>
        <p:sp>
          <p:nvSpPr>
            <p:cNvPr id="39" name="Shape 37"/>
            <p:cNvSpPr/>
            <p:nvPr/>
          </p:nvSpPr>
          <p:spPr>
            <a:xfrm>
              <a:off x="6881191" y="4160445"/>
              <a:ext cx="658368" cy="411480"/>
            </a:xfrm>
            <a:prstGeom prst="roundRect">
              <a:avLst>
                <a:gd name="adj" fmla="val 6667"/>
              </a:avLst>
            </a:prstGeom>
            <a:solidFill>
              <a:srgbClr val="8CBCE3"/>
            </a:solidFill>
            <a:ln w="12700">
              <a:solidFill>
                <a:srgbClr val="8CBCE3"/>
              </a:solidFill>
              <a:prstDash val="solid"/>
            </a:ln>
          </p:spPr>
          <p:txBody>
            <a:bodyPr/>
            <a:lstStyle/>
            <a:p>
              <a:endParaRPr lang="ja-JP" altLang="en-US" sz="1200">
                <a:latin typeface="Meiryo UI" panose="020B0604030504040204" pitchFamily="50" charset="-128"/>
                <a:ea typeface="Meiryo UI" panose="020B0604030504040204" pitchFamily="50" charset="-128"/>
              </a:endParaRPr>
            </a:p>
          </p:txBody>
        </p:sp>
        <p:sp>
          <p:nvSpPr>
            <p:cNvPr id="40" name="Text 38"/>
            <p:cNvSpPr/>
            <p:nvPr/>
          </p:nvSpPr>
          <p:spPr>
            <a:xfrm>
              <a:off x="6917767" y="4288461"/>
              <a:ext cx="585216" cy="109728"/>
            </a:xfrm>
            <a:prstGeom prst="rect">
              <a:avLst/>
            </a:prstGeom>
            <a:noFill/>
            <a:ln/>
          </p:spPr>
          <p:txBody>
            <a:bodyPr wrap="square" lIns="0" tIns="0" rIns="0" bIns="0" rtlCol="0" anchor="ctr">
              <a:noAutofit/>
            </a:bodyPr>
            <a:lstStyle/>
            <a:p>
              <a:pPr marL="0" indent="0" algn="ctr">
                <a:buNone/>
              </a:pPr>
              <a:r>
                <a:rPr lang="en-US" sz="1200">
                  <a:solidFill>
                    <a:srgbClr val="FFFFFF"/>
                  </a:solidFill>
                  <a:latin typeface="Meiryo UI" panose="020B0604030504040204" pitchFamily="50" charset="-128"/>
                  <a:ea typeface="Meiryo UI" panose="020B0604030504040204" pitchFamily="50" charset="-128"/>
                </a:rPr>
                <a:t>市場拡大</a:t>
              </a:r>
              <a:endParaRPr lang="en-US" sz="1200">
                <a:latin typeface="Meiryo UI" panose="020B0604030504040204" pitchFamily="50" charset="-128"/>
                <a:ea typeface="Meiryo UI" panose="020B0604030504040204" pitchFamily="50" charset="-128"/>
              </a:endParaRPr>
            </a:p>
          </p:txBody>
        </p:sp>
      </p:grpSp>
      <p:sp>
        <p:nvSpPr>
          <p:cNvPr id="41" name="Text 39"/>
          <p:cNvSpPr/>
          <p:nvPr/>
        </p:nvSpPr>
        <p:spPr>
          <a:xfrm>
            <a:off x="4503751" y="4718229"/>
            <a:ext cx="3063240" cy="155448"/>
          </a:xfrm>
          <a:prstGeom prst="rect">
            <a:avLst/>
          </a:prstGeom>
          <a:noFill/>
          <a:ln/>
        </p:spPr>
        <p:txBody>
          <a:bodyPr wrap="square" lIns="0" tIns="0" rIns="0" bIns="0" rtlCol="0" anchor="ctr">
            <a:noAutofit/>
          </a:bodyPr>
          <a:lstStyle/>
          <a:p>
            <a:pPr marL="0" indent="0" algn="ctr">
              <a:buNone/>
            </a:pPr>
            <a:r>
              <a:rPr lang="en-US" sz="1200" dirty="0">
                <a:solidFill>
                  <a:srgbClr val="18323F"/>
                </a:solidFill>
                <a:latin typeface="Meiryo UI" panose="020B0604030504040204" pitchFamily="50" charset="-128"/>
                <a:ea typeface="Meiryo UI" panose="020B0604030504040204" pitchFamily="50" charset="-128"/>
              </a:rPr>
              <a:t>［</a:t>
            </a:r>
            <a:r>
              <a:rPr lang="en-US" sz="1200" dirty="0" err="1">
                <a:solidFill>
                  <a:srgbClr val="18323F"/>
                </a:solidFill>
                <a:latin typeface="Meiryo UI" panose="020B0604030504040204" pitchFamily="50" charset="-128"/>
                <a:ea typeface="Meiryo UI" panose="020B0604030504040204" pitchFamily="50" charset="-128"/>
              </a:rPr>
              <a:t>どこをつなぎ、何を拡大するか</a:t>
            </a:r>
            <a:r>
              <a:rPr lang="en-US" sz="1200" dirty="0">
                <a:solidFill>
                  <a:srgbClr val="18323F"/>
                </a:solidFill>
                <a:latin typeface="Meiryo UI" panose="020B0604030504040204" pitchFamily="50" charset="-128"/>
                <a:ea typeface="Meiryo UI" panose="020B0604030504040204" pitchFamily="50" charset="-128"/>
              </a:rPr>
              <a:t>］</a:t>
            </a:r>
            <a:endParaRPr lang="en-US" sz="1200" dirty="0">
              <a:latin typeface="Meiryo UI" panose="020B0604030504040204" pitchFamily="50" charset="-128"/>
              <a:ea typeface="Meiryo UI" panose="020B0604030504040204" pitchFamily="50" charset="-128"/>
            </a:endParaRPr>
          </a:p>
        </p:txBody>
      </p:sp>
      <p:sp>
        <p:nvSpPr>
          <p:cNvPr id="42" name="Shape 40"/>
          <p:cNvSpPr/>
          <p:nvPr/>
        </p:nvSpPr>
        <p:spPr>
          <a:xfrm>
            <a:off x="8055869" y="910952"/>
            <a:ext cx="4027334" cy="1365904"/>
          </a:xfrm>
          <a:prstGeom prst="roundRect">
            <a:avLst>
              <a:gd name="adj" fmla="val 3883"/>
            </a:avLst>
          </a:prstGeom>
          <a:solidFill>
            <a:srgbClr val="EAF5FC"/>
          </a:solidFill>
          <a:ln w="13970">
            <a:solidFill>
              <a:srgbClr val="0072CE"/>
            </a:solidFill>
            <a:prstDash val="solid"/>
          </a:ln>
        </p:spPr>
        <p:txBody>
          <a:bodyPr/>
          <a:lstStyle/>
          <a:p>
            <a:endParaRPr lang="ja-JP" altLang="en-US">
              <a:latin typeface="Meiryo UI" panose="020B0604030504040204" pitchFamily="50" charset="-128"/>
              <a:ea typeface="Meiryo UI" panose="020B0604030504040204" pitchFamily="50" charset="-128"/>
            </a:endParaRPr>
          </a:p>
        </p:txBody>
      </p:sp>
      <p:grpSp>
        <p:nvGrpSpPr>
          <p:cNvPr id="7" name="グループ化 6">
            <a:extLst>
              <a:ext uri="{FF2B5EF4-FFF2-40B4-BE49-F238E27FC236}">
                <a16:creationId xmlns:a16="http://schemas.microsoft.com/office/drawing/2014/main" id="{7688C69C-476B-7CCF-05FB-5AF708FBB651}"/>
              </a:ext>
            </a:extLst>
          </p:cNvPr>
          <p:cNvGrpSpPr/>
          <p:nvPr/>
        </p:nvGrpSpPr>
        <p:grpSpPr>
          <a:xfrm>
            <a:off x="8055868" y="823755"/>
            <a:ext cx="1664208" cy="256032"/>
            <a:chOff x="8101585" y="954111"/>
            <a:chExt cx="1664208" cy="256032"/>
          </a:xfrm>
        </p:grpSpPr>
        <p:sp>
          <p:nvSpPr>
            <p:cNvPr id="43" name="Shape 41"/>
            <p:cNvSpPr/>
            <p:nvPr/>
          </p:nvSpPr>
          <p:spPr>
            <a:xfrm>
              <a:off x="8101585" y="954111"/>
              <a:ext cx="1664208" cy="256032"/>
            </a:xfrm>
            <a:prstGeom prst="roundRect">
              <a:avLst>
                <a:gd name="adj" fmla="val 10714"/>
              </a:avLst>
            </a:prstGeom>
            <a:solidFill>
              <a:srgbClr val="0072CE"/>
            </a:solidFill>
            <a:ln w="12700">
              <a:solidFill>
                <a:srgbClr val="0072CE"/>
              </a:solidFill>
              <a:prstDash val="solid"/>
            </a:ln>
            <a:effectLst>
              <a:outerShdw blurRad="50800" dist="38100" dir="2700000" algn="tl" rotWithShape="0">
                <a:prstClr val="black">
                  <a:alpha val="40000"/>
                </a:prstClr>
              </a:outerShdw>
            </a:effectLst>
          </p:spPr>
          <p:txBody>
            <a:bodyPr/>
            <a:lstStyle/>
            <a:p>
              <a:endParaRPr lang="ja-JP" altLang="en-US">
                <a:latin typeface="Meiryo UI" panose="020B0604030504040204" pitchFamily="50" charset="-128"/>
                <a:ea typeface="Meiryo UI" panose="020B0604030504040204" pitchFamily="50" charset="-128"/>
              </a:endParaRPr>
            </a:p>
          </p:txBody>
        </p:sp>
        <p:sp>
          <p:nvSpPr>
            <p:cNvPr id="44" name="Text 42"/>
            <p:cNvSpPr/>
            <p:nvPr/>
          </p:nvSpPr>
          <p:spPr>
            <a:xfrm>
              <a:off x="8101585" y="1035061"/>
              <a:ext cx="1664208" cy="109728"/>
            </a:xfrm>
            <a:prstGeom prst="rect">
              <a:avLst/>
            </a:prstGeom>
            <a:noFill/>
            <a:ln/>
          </p:spPr>
          <p:txBody>
            <a:bodyPr wrap="square" lIns="0" tIns="0" rIns="0" bIns="0" rtlCol="0" anchor="ctr">
              <a:noAutofit/>
            </a:bodyPr>
            <a:lstStyle/>
            <a:p>
              <a:pPr algn="ctr"/>
              <a:r>
                <a:rPr lang="en-US" sz="1200" dirty="0" err="1">
                  <a:solidFill>
                    <a:srgbClr val="FFFFFF"/>
                  </a:solidFill>
                  <a:latin typeface="Meiryo UI" panose="020B0604030504040204" pitchFamily="50" charset="-128"/>
                  <a:ea typeface="Meiryo UI" panose="020B0604030504040204" pitchFamily="50" charset="-128"/>
                </a:rPr>
                <a:t>予算</a:t>
              </a:r>
              <a:r>
                <a:rPr lang="en-US" sz="1200" dirty="0">
                  <a:solidFill>
                    <a:srgbClr val="FFFFFF"/>
                  </a:solidFill>
                  <a:latin typeface="Meiryo UI" panose="020B0604030504040204" pitchFamily="50" charset="-128"/>
                  <a:ea typeface="Meiryo UI" panose="020B0604030504040204" pitchFamily="50" charset="-128"/>
                </a:rPr>
                <a:t>・</a:t>
              </a:r>
              <a:r>
                <a:rPr lang="ja-JP" altLang="en-US" sz="1200" dirty="0">
                  <a:solidFill>
                    <a:srgbClr val="FFFFFF"/>
                  </a:solidFill>
                  <a:latin typeface="Meiryo UI" panose="020B0604030504040204" pitchFamily="50" charset="-128"/>
                  <a:ea typeface="Meiryo UI" panose="020B0604030504040204" pitchFamily="50" charset="-128"/>
                </a:rPr>
                <a:t>事業</a:t>
              </a:r>
              <a:r>
                <a:rPr lang="en-US" sz="1200" dirty="0" err="1">
                  <a:solidFill>
                    <a:srgbClr val="FFFFFF"/>
                  </a:solidFill>
                  <a:latin typeface="Meiryo UI" panose="020B0604030504040204" pitchFamily="50" charset="-128"/>
                  <a:ea typeface="Meiryo UI" panose="020B0604030504040204" pitchFamily="50" charset="-128"/>
                </a:rPr>
                <a:t>期間</a:t>
              </a:r>
              <a:endParaRPr lang="en-US" sz="1200" dirty="0">
                <a:solidFill>
                  <a:srgbClr val="FFFFFF"/>
                </a:solidFill>
                <a:latin typeface="Meiryo UI" panose="020B0604030504040204" pitchFamily="50" charset="-128"/>
                <a:ea typeface="Meiryo UI" panose="020B0604030504040204" pitchFamily="50" charset="-128"/>
              </a:endParaRPr>
            </a:p>
          </p:txBody>
        </p:sp>
      </p:grpSp>
      <p:sp>
        <p:nvSpPr>
          <p:cNvPr id="45" name="Text 43"/>
          <p:cNvSpPr/>
          <p:nvPr/>
        </p:nvSpPr>
        <p:spPr>
          <a:xfrm>
            <a:off x="8130428" y="1701555"/>
            <a:ext cx="3137801" cy="347472"/>
          </a:xfrm>
          <a:prstGeom prst="rect">
            <a:avLst/>
          </a:prstGeom>
          <a:noFill/>
          <a:ln/>
        </p:spPr>
        <p:txBody>
          <a:bodyPr wrap="square" lIns="0" tIns="0" rIns="0" bIns="0" rtlCol="0" anchor="ctr">
            <a:noAutofit/>
          </a:bodyPr>
          <a:lstStyle/>
          <a:p>
            <a:pPr marL="0" indent="0" algn="l">
              <a:buNone/>
            </a:pPr>
            <a:r>
              <a:rPr lang="en-US" sz="1200" dirty="0">
                <a:solidFill>
                  <a:srgbClr val="18323F"/>
                </a:solidFill>
                <a:latin typeface="Meiryo UI" panose="020B0604030504040204" pitchFamily="50" charset="-128"/>
                <a:ea typeface="Meiryo UI" panose="020B0604030504040204" pitchFamily="50" charset="-128"/>
              </a:rPr>
              <a:t>□</a:t>
            </a:r>
            <a:r>
              <a:rPr lang="en-US" sz="1200" dirty="0" err="1">
                <a:solidFill>
                  <a:srgbClr val="18323F"/>
                </a:solidFill>
                <a:latin typeface="Meiryo UI" panose="020B0604030504040204" pitchFamily="50" charset="-128"/>
                <a:ea typeface="Meiryo UI" panose="020B0604030504040204" pitchFamily="50" charset="-128"/>
              </a:rPr>
              <a:t>委託</a:t>
            </a:r>
            <a:r>
              <a:rPr lang="en-US" sz="1200" dirty="0">
                <a:solidFill>
                  <a:srgbClr val="18323F"/>
                </a:solidFill>
                <a:latin typeface="Meiryo UI" panose="020B0604030504040204" pitchFamily="50" charset="-128"/>
                <a:ea typeface="Meiryo UI" panose="020B0604030504040204" pitchFamily="50" charset="-128"/>
              </a:rPr>
              <a:t> □</a:t>
            </a:r>
            <a:r>
              <a:rPr lang="ja-JP" altLang="en-US" sz="1200" dirty="0">
                <a:solidFill>
                  <a:srgbClr val="18323F"/>
                </a:solidFill>
                <a:latin typeface="Meiryo UI" panose="020B0604030504040204" pitchFamily="50" charset="-128"/>
                <a:ea typeface="Meiryo UI" panose="020B0604030504040204" pitchFamily="50" charset="-128"/>
              </a:rPr>
              <a:t>補助</a:t>
            </a:r>
            <a:r>
              <a:rPr lang="en-US" altLang="ja-JP" sz="1200" dirty="0">
                <a:solidFill>
                  <a:srgbClr val="18323F"/>
                </a:solidFill>
                <a:latin typeface="Meiryo UI" panose="020B0604030504040204" pitchFamily="50" charset="-128"/>
                <a:ea typeface="Meiryo UI" panose="020B0604030504040204" pitchFamily="50" charset="-128"/>
              </a:rPr>
              <a:t>(</a:t>
            </a:r>
            <a:r>
              <a:rPr lang="ja-JP" altLang="en-US" sz="1200" dirty="0">
                <a:solidFill>
                  <a:srgbClr val="18323F"/>
                </a:solidFill>
                <a:latin typeface="Meiryo UI" panose="020B0604030504040204" pitchFamily="50" charset="-128"/>
                <a:ea typeface="Meiryo UI" panose="020B0604030504040204" pitchFamily="50" charset="-128"/>
              </a:rPr>
              <a:t>補助率</a:t>
            </a:r>
            <a:r>
              <a:rPr lang="en-US" altLang="ja-JP" sz="1200" dirty="0">
                <a:solidFill>
                  <a:srgbClr val="18323F"/>
                </a:solidFill>
                <a:latin typeface="Meiryo UI" panose="020B0604030504040204" pitchFamily="50" charset="-128"/>
                <a:ea typeface="Meiryo UI" panose="020B0604030504040204" pitchFamily="50" charset="-128"/>
              </a:rPr>
              <a:t>1/2)</a:t>
            </a:r>
            <a:r>
              <a:rPr lang="en-US" sz="1200" dirty="0">
                <a:solidFill>
                  <a:srgbClr val="18323F"/>
                </a:solidFill>
                <a:latin typeface="Meiryo UI" panose="020B0604030504040204" pitchFamily="50" charset="-128"/>
                <a:ea typeface="Meiryo UI" panose="020B0604030504040204" pitchFamily="50" charset="-128"/>
              </a:rPr>
              <a:t> □</a:t>
            </a:r>
            <a:r>
              <a:rPr lang="ja-JP" altLang="en-US" sz="1200" dirty="0">
                <a:solidFill>
                  <a:srgbClr val="18323F"/>
                </a:solidFill>
                <a:latin typeface="Meiryo UI" panose="020B0604030504040204" pitchFamily="50" charset="-128"/>
                <a:ea typeface="Meiryo UI" panose="020B0604030504040204" pitchFamily="50" charset="-128"/>
              </a:rPr>
              <a:t>未定</a:t>
            </a:r>
            <a:endParaRPr lang="en-US" sz="1200" dirty="0">
              <a:latin typeface="Meiryo UI" panose="020B0604030504040204" pitchFamily="50" charset="-128"/>
              <a:ea typeface="Meiryo UI" panose="020B0604030504040204" pitchFamily="50" charset="-128"/>
            </a:endParaRPr>
          </a:p>
        </p:txBody>
      </p:sp>
      <p:sp>
        <p:nvSpPr>
          <p:cNvPr id="46" name="Shape 44"/>
          <p:cNvSpPr/>
          <p:nvPr/>
        </p:nvSpPr>
        <p:spPr>
          <a:xfrm>
            <a:off x="8055868" y="2441864"/>
            <a:ext cx="4027334" cy="1233359"/>
          </a:xfrm>
          <a:prstGeom prst="roundRect">
            <a:avLst>
              <a:gd name="adj" fmla="val 3150"/>
            </a:avLst>
          </a:prstGeom>
          <a:solidFill>
            <a:srgbClr val="EAF5FC"/>
          </a:solidFill>
          <a:ln w="13970">
            <a:solidFill>
              <a:srgbClr val="0072CE"/>
            </a:solidFill>
            <a:prstDash val="solid"/>
          </a:ln>
        </p:spPr>
        <p:txBody>
          <a:bodyPr/>
          <a:lstStyle/>
          <a:p>
            <a:endParaRPr lang="ja-JP" altLang="en-US">
              <a:latin typeface="Meiryo UI" panose="020B0604030504040204" pitchFamily="50" charset="-128"/>
              <a:ea typeface="Meiryo UI" panose="020B0604030504040204" pitchFamily="50" charset="-128"/>
            </a:endParaRPr>
          </a:p>
        </p:txBody>
      </p:sp>
      <p:grpSp>
        <p:nvGrpSpPr>
          <p:cNvPr id="10" name="グループ化 9">
            <a:extLst>
              <a:ext uri="{FF2B5EF4-FFF2-40B4-BE49-F238E27FC236}">
                <a16:creationId xmlns:a16="http://schemas.microsoft.com/office/drawing/2014/main" id="{0783B0A1-33A8-71A8-1682-CB8E301011AF}"/>
              </a:ext>
            </a:extLst>
          </p:cNvPr>
          <p:cNvGrpSpPr/>
          <p:nvPr/>
        </p:nvGrpSpPr>
        <p:grpSpPr>
          <a:xfrm>
            <a:off x="8049768" y="2353011"/>
            <a:ext cx="1932431" cy="256032"/>
            <a:chOff x="8095488" y="2353011"/>
            <a:chExt cx="1932431" cy="256032"/>
          </a:xfrm>
        </p:grpSpPr>
        <p:sp>
          <p:nvSpPr>
            <p:cNvPr id="47" name="Shape 45"/>
            <p:cNvSpPr/>
            <p:nvPr/>
          </p:nvSpPr>
          <p:spPr>
            <a:xfrm>
              <a:off x="8095488" y="2353011"/>
              <a:ext cx="1932431" cy="256032"/>
            </a:xfrm>
            <a:prstGeom prst="roundRect">
              <a:avLst>
                <a:gd name="adj" fmla="val 10714"/>
              </a:avLst>
            </a:prstGeom>
            <a:solidFill>
              <a:srgbClr val="0072CE"/>
            </a:solidFill>
            <a:ln w="12700">
              <a:solidFill>
                <a:srgbClr val="0072CE"/>
              </a:solidFill>
              <a:prstDash val="solid"/>
            </a:ln>
            <a:effectLst>
              <a:outerShdw blurRad="50800" dist="38100" dir="2700000" algn="tl" rotWithShape="0">
                <a:prstClr val="black">
                  <a:alpha val="40000"/>
                </a:prstClr>
              </a:outerShdw>
            </a:effectLst>
          </p:spPr>
          <p:txBody>
            <a:bodyPr/>
            <a:lstStyle/>
            <a:p>
              <a:endParaRPr lang="ja-JP" altLang="en-US">
                <a:latin typeface="Meiryo UI" panose="020B0604030504040204" pitchFamily="50" charset="-128"/>
                <a:ea typeface="Meiryo UI" panose="020B0604030504040204" pitchFamily="50" charset="-128"/>
              </a:endParaRPr>
            </a:p>
          </p:txBody>
        </p:sp>
        <p:sp>
          <p:nvSpPr>
            <p:cNvPr id="48" name="Text 46"/>
            <p:cNvSpPr/>
            <p:nvPr/>
          </p:nvSpPr>
          <p:spPr>
            <a:xfrm>
              <a:off x="8208265" y="2419890"/>
              <a:ext cx="1664208" cy="109728"/>
            </a:xfrm>
            <a:prstGeom prst="rect">
              <a:avLst/>
            </a:prstGeom>
            <a:noFill/>
            <a:ln/>
          </p:spPr>
          <p:txBody>
            <a:bodyPr wrap="square" lIns="0" tIns="0" rIns="0" bIns="0" rtlCol="0" anchor="ctr">
              <a:noAutofit/>
            </a:bodyPr>
            <a:lstStyle/>
            <a:p>
              <a:pPr algn="ctr"/>
              <a:r>
                <a:rPr lang="en-US" sz="1200" dirty="0" err="1">
                  <a:solidFill>
                    <a:srgbClr val="FFFFFF"/>
                  </a:solidFill>
                  <a:latin typeface="Meiryo UI" panose="020B0604030504040204" pitchFamily="50" charset="-128"/>
                  <a:ea typeface="Meiryo UI" panose="020B0604030504040204" pitchFamily="50" charset="-128"/>
                </a:rPr>
                <a:t>関連する国等のプロジェクト</a:t>
              </a:r>
              <a:endParaRPr lang="en-US" sz="1200" dirty="0">
                <a:solidFill>
                  <a:srgbClr val="FFFFFF"/>
                </a:solidFill>
                <a:latin typeface="Meiryo UI" panose="020B0604030504040204" pitchFamily="50" charset="-128"/>
                <a:ea typeface="Meiryo UI" panose="020B0604030504040204" pitchFamily="50" charset="-128"/>
              </a:endParaRPr>
            </a:p>
          </p:txBody>
        </p:sp>
      </p:grpSp>
      <p:sp>
        <p:nvSpPr>
          <p:cNvPr id="49" name="Text 47"/>
          <p:cNvSpPr/>
          <p:nvPr/>
        </p:nvSpPr>
        <p:spPr>
          <a:xfrm>
            <a:off x="8206227" y="2700483"/>
            <a:ext cx="3782568" cy="530352"/>
          </a:xfrm>
          <a:prstGeom prst="rect">
            <a:avLst/>
          </a:prstGeom>
          <a:noFill/>
          <a:ln/>
        </p:spPr>
        <p:txBody>
          <a:bodyPr wrap="square" lIns="0" tIns="0" rIns="0" bIns="0" rtlCol="0" anchor="ctr">
            <a:noAutofit/>
          </a:bodyPr>
          <a:lstStyle/>
          <a:p>
            <a:pPr marL="0" indent="0" algn="l">
              <a:buNone/>
            </a:pPr>
            <a:r>
              <a:rPr lang="en-US" sz="1200" dirty="0" err="1">
                <a:solidFill>
                  <a:srgbClr val="18323F"/>
                </a:solidFill>
                <a:latin typeface="Meiryo UI" panose="020B0604030504040204" pitchFamily="50" charset="-128"/>
                <a:ea typeface="Meiryo UI" panose="020B0604030504040204" pitchFamily="50" charset="-128"/>
              </a:rPr>
              <a:t>国内</a:t>
            </a:r>
            <a:r>
              <a:rPr lang="en-US" sz="1200" dirty="0">
                <a:solidFill>
                  <a:srgbClr val="18323F"/>
                </a:solidFill>
                <a:latin typeface="Meiryo UI" panose="020B0604030504040204" pitchFamily="50" charset="-128"/>
                <a:ea typeface="Meiryo UI" panose="020B0604030504040204" pitchFamily="50" charset="-128"/>
              </a:rPr>
              <a:t>：［</a:t>
            </a:r>
            <a:r>
              <a:rPr lang="en-US" sz="1200" dirty="0" err="1">
                <a:solidFill>
                  <a:srgbClr val="18323F"/>
                </a:solidFill>
                <a:latin typeface="Meiryo UI" panose="020B0604030504040204" pitchFamily="50" charset="-128"/>
                <a:ea typeface="Meiryo UI" panose="020B0604030504040204" pitchFamily="50" charset="-128"/>
              </a:rPr>
              <a:t>国・NEDO・自治体等の事業名／関係</a:t>
            </a:r>
            <a:r>
              <a:rPr lang="en-US" sz="1200" dirty="0">
                <a:solidFill>
                  <a:srgbClr val="18323F"/>
                </a:solidFill>
                <a:latin typeface="Meiryo UI" panose="020B0604030504040204" pitchFamily="50" charset="-128"/>
                <a:ea typeface="Meiryo UI" panose="020B0604030504040204" pitchFamily="50" charset="-128"/>
              </a:rPr>
              <a:t>］</a:t>
            </a:r>
            <a:endParaRPr lang="en-US" sz="1200" dirty="0">
              <a:latin typeface="Meiryo UI" panose="020B0604030504040204" pitchFamily="50" charset="-128"/>
              <a:ea typeface="Meiryo UI" panose="020B0604030504040204" pitchFamily="50" charset="-128"/>
            </a:endParaRPr>
          </a:p>
          <a:p>
            <a:pPr marL="0" indent="0" algn="l">
              <a:buNone/>
            </a:pPr>
            <a:r>
              <a:rPr lang="en-US" sz="1200" dirty="0" err="1">
                <a:solidFill>
                  <a:srgbClr val="18323F"/>
                </a:solidFill>
                <a:latin typeface="Meiryo UI" panose="020B0604030504040204" pitchFamily="50" charset="-128"/>
                <a:ea typeface="Meiryo UI" panose="020B0604030504040204" pitchFamily="50" charset="-128"/>
              </a:rPr>
              <a:t>海外</a:t>
            </a:r>
            <a:r>
              <a:rPr lang="en-US" sz="1200" dirty="0">
                <a:solidFill>
                  <a:srgbClr val="18323F"/>
                </a:solidFill>
                <a:latin typeface="Meiryo UI" panose="020B0604030504040204" pitchFamily="50" charset="-128"/>
                <a:ea typeface="Meiryo UI" panose="020B0604030504040204" pitchFamily="50" charset="-128"/>
              </a:rPr>
              <a:t>：［</a:t>
            </a:r>
            <a:r>
              <a:rPr lang="en-US" sz="1200" dirty="0" err="1">
                <a:solidFill>
                  <a:srgbClr val="18323F"/>
                </a:solidFill>
                <a:latin typeface="Meiryo UI" panose="020B0604030504040204" pitchFamily="50" charset="-128"/>
                <a:ea typeface="Meiryo UI" panose="020B0604030504040204" pitchFamily="50" charset="-128"/>
              </a:rPr>
              <a:t>米国・欧州・アジア等の事業名</a:t>
            </a:r>
            <a:r>
              <a:rPr lang="ja-JP" altLang="en-US" sz="1200" dirty="0">
                <a:solidFill>
                  <a:srgbClr val="18323F"/>
                </a:solidFill>
                <a:latin typeface="Meiryo UI" panose="020B0604030504040204" pitchFamily="50" charset="-128"/>
                <a:ea typeface="Meiryo UI" panose="020B0604030504040204" pitchFamily="50" charset="-128"/>
              </a:rPr>
              <a:t>、国際標準化関係</a:t>
            </a:r>
            <a:r>
              <a:rPr lang="en-US" sz="1200" dirty="0">
                <a:solidFill>
                  <a:srgbClr val="18323F"/>
                </a:solidFill>
                <a:latin typeface="Meiryo UI" panose="020B0604030504040204" pitchFamily="50" charset="-128"/>
                <a:ea typeface="Meiryo UI" panose="020B0604030504040204" pitchFamily="50" charset="-128"/>
              </a:rPr>
              <a:t>］</a:t>
            </a:r>
            <a:endParaRPr lang="en-US" sz="1200" dirty="0">
              <a:latin typeface="Meiryo UI" panose="020B0604030504040204" pitchFamily="50" charset="-128"/>
              <a:ea typeface="Meiryo UI" panose="020B0604030504040204" pitchFamily="50" charset="-128"/>
            </a:endParaRPr>
          </a:p>
          <a:p>
            <a:pPr marL="0" indent="0" algn="l">
              <a:buNone/>
            </a:pPr>
            <a:r>
              <a:rPr lang="en-US" sz="1200" dirty="0" err="1">
                <a:solidFill>
                  <a:srgbClr val="18323F"/>
                </a:solidFill>
                <a:latin typeface="Meiryo UI" panose="020B0604030504040204" pitchFamily="50" charset="-128"/>
                <a:ea typeface="Meiryo UI" panose="020B0604030504040204" pitchFamily="50" charset="-128"/>
              </a:rPr>
              <a:t>連携・差別化</a:t>
            </a:r>
            <a:r>
              <a:rPr lang="en-US" sz="1200" dirty="0">
                <a:solidFill>
                  <a:srgbClr val="18323F"/>
                </a:solidFill>
                <a:latin typeface="Meiryo UI" panose="020B0604030504040204" pitchFamily="50" charset="-128"/>
                <a:ea typeface="Meiryo UI" panose="020B0604030504040204" pitchFamily="50" charset="-128"/>
              </a:rPr>
              <a:t>：［</a:t>
            </a:r>
            <a:r>
              <a:rPr lang="en-US" sz="1200" dirty="0" err="1">
                <a:solidFill>
                  <a:srgbClr val="18323F"/>
                </a:solidFill>
                <a:latin typeface="Meiryo UI" panose="020B0604030504040204" pitchFamily="50" charset="-128"/>
                <a:ea typeface="Meiryo UI" panose="020B0604030504040204" pitchFamily="50" charset="-128"/>
              </a:rPr>
              <a:t>成果活用、重複回避、国際連携等</a:t>
            </a:r>
            <a:r>
              <a:rPr lang="en-US" sz="1200" dirty="0">
                <a:solidFill>
                  <a:srgbClr val="18323F"/>
                </a:solidFill>
                <a:latin typeface="Meiryo UI" panose="020B0604030504040204" pitchFamily="50" charset="-128"/>
                <a:ea typeface="Meiryo UI" panose="020B0604030504040204" pitchFamily="50" charset="-128"/>
              </a:rPr>
              <a:t>］</a:t>
            </a:r>
            <a:endParaRPr lang="en-US" sz="1200" dirty="0">
              <a:latin typeface="Meiryo UI" panose="020B0604030504040204" pitchFamily="50" charset="-128"/>
              <a:ea typeface="Meiryo UI" panose="020B0604030504040204" pitchFamily="50" charset="-128"/>
            </a:endParaRPr>
          </a:p>
        </p:txBody>
      </p:sp>
      <p:sp>
        <p:nvSpPr>
          <p:cNvPr id="50" name="Shape 48"/>
          <p:cNvSpPr/>
          <p:nvPr/>
        </p:nvSpPr>
        <p:spPr>
          <a:xfrm>
            <a:off x="8055868" y="3858767"/>
            <a:ext cx="4027333" cy="2868035"/>
          </a:xfrm>
          <a:prstGeom prst="roundRect">
            <a:avLst>
              <a:gd name="adj" fmla="val 3200"/>
            </a:avLst>
          </a:prstGeom>
          <a:solidFill>
            <a:srgbClr val="FFFFFF"/>
          </a:solidFill>
          <a:ln w="13970">
            <a:solidFill>
              <a:srgbClr val="0072CE"/>
            </a:solidFill>
            <a:prstDash val="solid"/>
          </a:ln>
        </p:spPr>
        <p:txBody>
          <a:bodyPr/>
          <a:lstStyle/>
          <a:p>
            <a:r>
              <a:rPr lang="ja-JP" altLang="en-US">
                <a:latin typeface="Meiryo UI" panose="020B0604030504040204" pitchFamily="50" charset="-128"/>
                <a:ea typeface="Meiryo UI" panose="020B0604030504040204" pitchFamily="50" charset="-128"/>
              </a:rPr>
              <a:t> </a:t>
            </a:r>
          </a:p>
        </p:txBody>
      </p:sp>
      <p:grpSp>
        <p:nvGrpSpPr>
          <p:cNvPr id="11" name="グループ化 10">
            <a:extLst>
              <a:ext uri="{FF2B5EF4-FFF2-40B4-BE49-F238E27FC236}">
                <a16:creationId xmlns:a16="http://schemas.microsoft.com/office/drawing/2014/main" id="{200B98CD-771F-2C76-4BE8-3DEF0CA2F351}"/>
              </a:ext>
            </a:extLst>
          </p:cNvPr>
          <p:cNvGrpSpPr/>
          <p:nvPr/>
        </p:nvGrpSpPr>
        <p:grpSpPr>
          <a:xfrm>
            <a:off x="8054277" y="3744667"/>
            <a:ext cx="1409763" cy="256032"/>
            <a:chOff x="8090853" y="3744667"/>
            <a:chExt cx="1409763" cy="256032"/>
          </a:xfrm>
        </p:grpSpPr>
        <p:sp>
          <p:nvSpPr>
            <p:cNvPr id="51" name="Shape 49"/>
            <p:cNvSpPr/>
            <p:nvPr/>
          </p:nvSpPr>
          <p:spPr>
            <a:xfrm>
              <a:off x="8090853" y="3744667"/>
              <a:ext cx="1409763" cy="256032"/>
            </a:xfrm>
            <a:prstGeom prst="roundRect">
              <a:avLst>
                <a:gd name="adj" fmla="val 10714"/>
              </a:avLst>
            </a:prstGeom>
            <a:solidFill>
              <a:srgbClr val="0072CE"/>
            </a:solidFill>
            <a:ln w="12700">
              <a:solidFill>
                <a:srgbClr val="0072CE"/>
              </a:solidFill>
              <a:prstDash val="solid"/>
            </a:ln>
            <a:effectLst>
              <a:outerShdw blurRad="50800" dist="38100" dir="2700000" algn="tl" rotWithShape="0">
                <a:prstClr val="black">
                  <a:alpha val="40000"/>
                </a:prstClr>
              </a:outerShdw>
            </a:effectLst>
          </p:spPr>
          <p:txBody>
            <a:bodyPr/>
            <a:lstStyle/>
            <a:p>
              <a:endParaRPr lang="ja-JP" altLang="en-US">
                <a:latin typeface="Meiryo UI" panose="020B0604030504040204" pitchFamily="50" charset="-128"/>
                <a:ea typeface="Meiryo UI" panose="020B0604030504040204" pitchFamily="50" charset="-128"/>
              </a:endParaRPr>
            </a:p>
          </p:txBody>
        </p:sp>
        <p:sp>
          <p:nvSpPr>
            <p:cNvPr id="52" name="Text 50"/>
            <p:cNvSpPr/>
            <p:nvPr/>
          </p:nvSpPr>
          <p:spPr>
            <a:xfrm>
              <a:off x="8171689" y="3791711"/>
              <a:ext cx="1243583" cy="139545"/>
            </a:xfrm>
            <a:prstGeom prst="rect">
              <a:avLst/>
            </a:prstGeom>
            <a:noFill/>
            <a:ln/>
          </p:spPr>
          <p:txBody>
            <a:bodyPr wrap="square" lIns="0" tIns="0" rIns="0" bIns="0" rtlCol="0" anchor="ctr">
              <a:noAutofit/>
            </a:bodyPr>
            <a:lstStyle/>
            <a:p>
              <a:pPr algn="ctr"/>
              <a:r>
                <a:rPr lang="en-US" sz="1200" err="1">
                  <a:solidFill>
                    <a:srgbClr val="FFFFFF"/>
                  </a:solidFill>
                  <a:latin typeface="Meiryo UI" panose="020B0604030504040204" pitchFamily="50" charset="-128"/>
                  <a:ea typeface="Meiryo UI" panose="020B0604030504040204" pitchFamily="50" charset="-128"/>
                </a:rPr>
                <a:t>実施体制図</a:t>
              </a:r>
              <a:endParaRPr lang="en-US" sz="1200">
                <a:solidFill>
                  <a:srgbClr val="FFFFFF"/>
                </a:solidFill>
                <a:latin typeface="Meiryo UI" panose="020B0604030504040204" pitchFamily="50" charset="-128"/>
                <a:ea typeface="Meiryo UI" panose="020B0604030504040204" pitchFamily="50" charset="-128"/>
              </a:endParaRPr>
            </a:p>
          </p:txBody>
        </p:sp>
      </p:grpSp>
      <p:sp>
        <p:nvSpPr>
          <p:cNvPr id="69" name="テキスト ボックス 68">
            <a:extLst>
              <a:ext uri="{FF2B5EF4-FFF2-40B4-BE49-F238E27FC236}">
                <a16:creationId xmlns:a16="http://schemas.microsoft.com/office/drawing/2014/main" id="{F4EFA5D3-AFAD-F717-2F5C-96DC45B8CA0B}"/>
              </a:ext>
            </a:extLst>
          </p:cNvPr>
          <p:cNvSpPr txBox="1"/>
          <p:nvPr/>
        </p:nvSpPr>
        <p:spPr>
          <a:xfrm>
            <a:off x="9540240" y="172622"/>
            <a:ext cx="2494337" cy="461665"/>
          </a:xfrm>
          <a:prstGeom prst="rect">
            <a:avLst/>
          </a:prstGeom>
          <a:noFill/>
        </p:spPr>
        <p:txBody>
          <a:bodyPr wrap="none" rtlCol="0">
            <a:spAutoFit/>
          </a:bodyPr>
          <a:lstStyle/>
          <a:p>
            <a:r>
              <a:rPr kumimoji="1" lang="ja-JP" altLang="en-US" sz="1200" dirty="0">
                <a:latin typeface="Meiryo UI" panose="020B0604030504040204" pitchFamily="50" charset="-128"/>
                <a:ea typeface="Meiryo UI" panose="020B0604030504040204" pitchFamily="50" charset="-128"/>
              </a:rPr>
              <a:t>作成日：</a:t>
            </a:r>
            <a:r>
              <a:rPr kumimoji="1" lang="en-US" altLang="ja-JP" sz="1200" dirty="0">
                <a:latin typeface="Meiryo UI" panose="020B0604030504040204" pitchFamily="50" charset="-128"/>
                <a:ea typeface="Meiryo UI" panose="020B0604030504040204" pitchFamily="50" charset="-128"/>
              </a:rPr>
              <a:t>2026</a:t>
            </a:r>
            <a:r>
              <a:rPr kumimoji="1" lang="ja-JP" altLang="en-US" sz="1200" dirty="0">
                <a:latin typeface="Meiryo UI" panose="020B0604030504040204" pitchFamily="50" charset="-128"/>
                <a:ea typeface="Meiryo UI" panose="020B0604030504040204" pitchFamily="50" charset="-128"/>
              </a:rPr>
              <a:t>年〇月●日　</a:t>
            </a:r>
            <a:r>
              <a:rPr kumimoji="1" lang="en-US" altLang="ja-JP" sz="1200" dirty="0">
                <a:latin typeface="Meiryo UI" panose="020B0604030504040204" pitchFamily="50" charset="-128"/>
                <a:ea typeface="Meiryo UI" panose="020B0604030504040204" pitchFamily="50" charset="-128"/>
              </a:rPr>
              <a:t>Ver.</a:t>
            </a:r>
            <a:r>
              <a:rPr kumimoji="1" lang="ja-JP" altLang="en-US" sz="1200" dirty="0">
                <a:latin typeface="Meiryo UI" panose="020B0604030504040204" pitchFamily="50" charset="-128"/>
                <a:ea typeface="Meiryo UI" panose="020B0604030504040204" pitchFamily="50" charset="-128"/>
              </a:rPr>
              <a:t>〇</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作成者：幹事企業・団体名</a:t>
            </a:r>
          </a:p>
        </p:txBody>
      </p:sp>
      <p:pic>
        <p:nvPicPr>
          <p:cNvPr id="93" name="図 92">
            <a:extLst>
              <a:ext uri="{FF2B5EF4-FFF2-40B4-BE49-F238E27FC236}">
                <a16:creationId xmlns:a16="http://schemas.microsoft.com/office/drawing/2014/main" id="{0D888D9E-344F-C851-06B7-DBA7E841438B}"/>
              </a:ext>
            </a:extLst>
          </p:cNvPr>
          <p:cNvPicPr>
            <a:picLocks noChangeAspect="1"/>
          </p:cNvPicPr>
          <p:nvPr/>
        </p:nvPicPr>
        <p:blipFill>
          <a:blip r:embed="rId3"/>
          <a:stretch>
            <a:fillRect/>
          </a:stretch>
        </p:blipFill>
        <p:spPr>
          <a:xfrm>
            <a:off x="8318957" y="4028131"/>
            <a:ext cx="3552504" cy="2278627"/>
          </a:xfrm>
          <a:prstGeom prst="rect">
            <a:avLst/>
          </a:prstGeom>
        </p:spPr>
      </p:pic>
      <p:sp>
        <p:nvSpPr>
          <p:cNvPr id="95" name="テキスト ボックス 94">
            <a:extLst>
              <a:ext uri="{FF2B5EF4-FFF2-40B4-BE49-F238E27FC236}">
                <a16:creationId xmlns:a16="http://schemas.microsoft.com/office/drawing/2014/main" id="{66755754-F869-90D0-1AB6-75BBD32D0320}"/>
              </a:ext>
            </a:extLst>
          </p:cNvPr>
          <p:cNvSpPr txBox="1"/>
          <p:nvPr/>
        </p:nvSpPr>
        <p:spPr>
          <a:xfrm>
            <a:off x="284260" y="2154892"/>
            <a:ext cx="3556220" cy="461665"/>
          </a:xfrm>
          <a:prstGeom prst="rect">
            <a:avLst/>
          </a:prstGeom>
          <a:noFill/>
        </p:spPr>
        <p:txBody>
          <a:bodyPr wrap="square">
            <a:spAutoFit/>
          </a:bodyPr>
          <a:lstStyle/>
          <a:p>
            <a:pPr fontAlgn="t">
              <a:lnSpc>
                <a:spcPct val="100000"/>
              </a:lnSpc>
              <a:buNone/>
            </a:pPr>
            <a:r>
              <a:rPr lang="ja-JP" altLang="en-US" sz="1200" dirty="0">
                <a:solidFill>
                  <a:schemeClr val="bg1">
                    <a:lumMod val="65000"/>
                  </a:schemeClr>
                </a:solidFill>
                <a:latin typeface="Meiryo UI" panose="020B0604030504040204" pitchFamily="50" charset="-128"/>
                <a:ea typeface="Meiryo UI" panose="020B0604030504040204" pitchFamily="50" charset="-128"/>
              </a:rPr>
              <a:t>注：</a:t>
            </a:r>
            <a:r>
              <a:rPr lang="ja-JP" altLang="ja-JP" sz="1200" dirty="0">
                <a:solidFill>
                  <a:schemeClr val="bg1">
                    <a:lumMod val="65000"/>
                  </a:schemeClr>
                </a:solidFill>
                <a:latin typeface="Meiryo UI" panose="020B0604030504040204" pitchFamily="50" charset="-128"/>
                <a:ea typeface="Meiryo UI" panose="020B0604030504040204" pitchFamily="50" charset="-128"/>
              </a:rPr>
              <a:t>技術の優位性だけでなく、現在の課題との因果関係を記載してくださ</a:t>
            </a:r>
            <a:r>
              <a:rPr lang="ja-JP" altLang="en-US" sz="1200" dirty="0">
                <a:solidFill>
                  <a:schemeClr val="bg1">
                    <a:lumMod val="65000"/>
                  </a:schemeClr>
                </a:solidFill>
                <a:latin typeface="Meiryo UI" panose="020B0604030504040204" pitchFamily="50" charset="-128"/>
                <a:ea typeface="Meiryo UI" panose="020B0604030504040204" pitchFamily="50" charset="-128"/>
              </a:rPr>
              <a:t>い。</a:t>
            </a:r>
            <a:endParaRPr lang="ja-JP" altLang="ja-JP" sz="1800" b="0" i="0" dirty="0">
              <a:effectLst/>
              <a:latin typeface="Segoe UI" panose="020B0502040204020203" pitchFamily="34" charset="0"/>
            </a:endParaRPr>
          </a:p>
        </p:txBody>
      </p:sp>
      <p:sp>
        <p:nvSpPr>
          <p:cNvPr id="97" name="テキスト ボックス 96">
            <a:extLst>
              <a:ext uri="{FF2B5EF4-FFF2-40B4-BE49-F238E27FC236}">
                <a16:creationId xmlns:a16="http://schemas.microsoft.com/office/drawing/2014/main" id="{872EBB69-EC05-9D8B-5E96-095AF82C4709}"/>
              </a:ext>
            </a:extLst>
          </p:cNvPr>
          <p:cNvSpPr txBox="1"/>
          <p:nvPr/>
        </p:nvSpPr>
        <p:spPr>
          <a:xfrm>
            <a:off x="147829" y="5410186"/>
            <a:ext cx="3829082" cy="1200329"/>
          </a:xfrm>
          <a:prstGeom prst="rect">
            <a:avLst/>
          </a:prstGeom>
          <a:noFill/>
        </p:spPr>
        <p:txBody>
          <a:bodyPr wrap="square">
            <a:spAutoFit/>
          </a:bodyPr>
          <a:lstStyle>
            <a:lvl1pPr fontAlgn="t">
              <a:lnSpc>
                <a:spcPct val="100000"/>
              </a:lnSpc>
              <a:buNone/>
              <a:defRPr sz="1200">
                <a:solidFill>
                  <a:schemeClr val="bg1">
                    <a:lumMod val="65000"/>
                  </a:schemeClr>
                </a:solidFill>
                <a:latin typeface="Meiryo UI" panose="020B0604030504040204" pitchFamily="50" charset="-128"/>
                <a:ea typeface="Meiryo UI" panose="020B0604030504040204" pitchFamily="50" charset="-128"/>
              </a:defRPr>
            </a:lvl1pPr>
          </a:lstStyle>
          <a:p>
            <a:r>
              <a:rPr lang="ja-JP" altLang="en-US" dirty="0"/>
              <a:t>注：</a:t>
            </a:r>
            <a:r>
              <a:rPr lang="ja-JP" altLang="ja-JP" dirty="0"/>
              <a:t>この課題を解決すると、コスト、供給量、需要量がどの程度変わるか。</a:t>
            </a:r>
            <a:r>
              <a:rPr lang="ja-JP" altLang="en-US" dirty="0"/>
              <a:t>可能な限り定量的に記載してください。また、</a:t>
            </a:r>
            <a:r>
              <a:rPr lang="ja-JP" altLang="ja-JP" dirty="0"/>
              <a:t>数値が出せない場合</a:t>
            </a:r>
            <a:r>
              <a:rPr lang="ja-JP" altLang="en-US" dirty="0"/>
              <a:t>は、</a:t>
            </a:r>
            <a:r>
              <a:rPr lang="ja-JP" altLang="ja-JP" dirty="0"/>
              <a:t>現時点で想定するレンジ</a:t>
            </a:r>
            <a:r>
              <a:rPr lang="ja-JP" altLang="en-US" dirty="0"/>
              <a:t>、</a:t>
            </a:r>
            <a:r>
              <a:rPr lang="ja-JP" altLang="ja-JP" dirty="0"/>
              <a:t>類似事例からの概算</a:t>
            </a:r>
            <a:r>
              <a:rPr lang="ja-JP" altLang="en-US" dirty="0"/>
              <a:t>、</a:t>
            </a:r>
            <a:r>
              <a:rPr lang="ja-JP" altLang="ja-JP" dirty="0"/>
              <a:t>定量化に必要な追加データ</a:t>
            </a:r>
            <a:r>
              <a:rPr lang="ja-JP" altLang="en-US" dirty="0"/>
              <a:t>、</a:t>
            </a:r>
            <a:r>
              <a:rPr lang="ja-JP" altLang="ja-JP" dirty="0"/>
              <a:t>効果の方向性と試算予定</a:t>
            </a:r>
            <a:r>
              <a:rPr lang="ja-JP" altLang="en-US" dirty="0"/>
              <a:t>等と記載してください。記載</a:t>
            </a:r>
            <a:r>
              <a:rPr lang="ja-JP" altLang="ja-JP" dirty="0"/>
              <a:t>できない場合は空欄ではなく「現時点では不明」と記載してください</a:t>
            </a:r>
            <a:r>
              <a:rPr lang="ja-JP" altLang="en-US" dirty="0"/>
              <a:t>。</a:t>
            </a:r>
            <a:endParaRPr lang="ja-JP" altLang="ja-JP" dirty="0"/>
          </a:p>
        </p:txBody>
      </p:sp>
      <p:sp>
        <p:nvSpPr>
          <p:cNvPr id="99" name="テキスト ボックス 98">
            <a:extLst>
              <a:ext uri="{FF2B5EF4-FFF2-40B4-BE49-F238E27FC236}">
                <a16:creationId xmlns:a16="http://schemas.microsoft.com/office/drawing/2014/main" id="{1978685C-57BE-B6A7-FFE7-5AAD572FD8CC}"/>
              </a:ext>
            </a:extLst>
          </p:cNvPr>
          <p:cNvSpPr txBox="1"/>
          <p:nvPr/>
        </p:nvSpPr>
        <p:spPr>
          <a:xfrm>
            <a:off x="4227579" y="2379146"/>
            <a:ext cx="3610020" cy="646331"/>
          </a:xfrm>
          <a:prstGeom prst="rect">
            <a:avLst/>
          </a:prstGeom>
          <a:noFill/>
        </p:spPr>
        <p:txBody>
          <a:bodyPr wrap="square">
            <a:spAutoFit/>
          </a:bodyPr>
          <a:lstStyle/>
          <a:p>
            <a:pPr fontAlgn="t">
              <a:lnSpc>
                <a:spcPct val="100000"/>
              </a:lnSpc>
              <a:buNone/>
            </a:pPr>
            <a:r>
              <a:rPr lang="ja-JP" altLang="en-US" sz="1200" dirty="0">
                <a:solidFill>
                  <a:schemeClr val="bg1">
                    <a:lumMod val="65000"/>
                  </a:schemeClr>
                </a:solidFill>
                <a:latin typeface="Meiryo UI" panose="020B0604030504040204" pitchFamily="50" charset="-128"/>
                <a:ea typeface="Meiryo UI" panose="020B0604030504040204" pitchFamily="50" charset="-128"/>
              </a:rPr>
              <a:t>注：</a:t>
            </a:r>
            <a:r>
              <a:rPr lang="ja-JP" altLang="ja-JP" sz="1200" dirty="0">
                <a:solidFill>
                  <a:schemeClr val="bg1">
                    <a:lumMod val="65000"/>
                  </a:schemeClr>
                </a:solidFill>
                <a:latin typeface="Meiryo UI" panose="020B0604030504040204" pitchFamily="50" charset="-128"/>
                <a:ea typeface="Meiryo UI" panose="020B0604030504040204" pitchFamily="50" charset="-128"/>
              </a:rPr>
              <a:t>研究開発項目の羅列ではなく、各項目が定量インパクトにどうつながるかが分かるようにしてくださ</a:t>
            </a:r>
            <a:r>
              <a:rPr lang="ja-JP" altLang="en-US" sz="1200" dirty="0">
                <a:solidFill>
                  <a:schemeClr val="bg1">
                    <a:lumMod val="65000"/>
                  </a:schemeClr>
                </a:solidFill>
                <a:latin typeface="Meiryo UI" panose="020B0604030504040204" pitchFamily="50" charset="-128"/>
                <a:ea typeface="Meiryo UI" panose="020B0604030504040204" pitchFamily="50" charset="-128"/>
              </a:rPr>
              <a:t>い。上記は例です。</a:t>
            </a:r>
            <a:endParaRPr lang="ja-JP" altLang="ja-JP" sz="1800" b="0" i="0" dirty="0">
              <a:effectLst/>
              <a:latin typeface="Segoe UI" panose="020B0502040204020203" pitchFamily="34" charset="0"/>
            </a:endParaRPr>
          </a:p>
        </p:txBody>
      </p:sp>
      <p:sp>
        <p:nvSpPr>
          <p:cNvPr id="101" name="テキスト ボックス 100">
            <a:extLst>
              <a:ext uri="{FF2B5EF4-FFF2-40B4-BE49-F238E27FC236}">
                <a16:creationId xmlns:a16="http://schemas.microsoft.com/office/drawing/2014/main" id="{36108462-4EEA-E821-FA42-349B10C6B536}"/>
              </a:ext>
            </a:extLst>
          </p:cNvPr>
          <p:cNvSpPr txBox="1"/>
          <p:nvPr/>
        </p:nvSpPr>
        <p:spPr>
          <a:xfrm>
            <a:off x="4294367" y="5066659"/>
            <a:ext cx="3603266" cy="1200329"/>
          </a:xfrm>
          <a:prstGeom prst="rect">
            <a:avLst/>
          </a:prstGeom>
          <a:noFill/>
        </p:spPr>
        <p:txBody>
          <a:bodyPr wrap="square">
            <a:spAutoFit/>
          </a:bodyPr>
          <a:lstStyle>
            <a:lvl1pPr fontAlgn="t">
              <a:lnSpc>
                <a:spcPct val="100000"/>
              </a:lnSpc>
              <a:buNone/>
              <a:defRPr sz="1200">
                <a:solidFill>
                  <a:schemeClr val="bg1">
                    <a:lumMod val="65000"/>
                  </a:schemeClr>
                </a:solidFill>
                <a:latin typeface="Meiryo UI" panose="020B0604030504040204" pitchFamily="50" charset="-128"/>
                <a:ea typeface="Meiryo UI" panose="020B0604030504040204" pitchFamily="50" charset="-128"/>
              </a:defRPr>
            </a:lvl1pPr>
          </a:lstStyle>
          <a:p>
            <a:r>
              <a:rPr lang="ja-JP" altLang="en-US" dirty="0"/>
              <a:t>注：ひとつ</a:t>
            </a:r>
            <a:r>
              <a:rPr lang="ja-JP" altLang="ja-JP" dirty="0"/>
              <a:t>の機器の性能向上だけでなく、サプライチェーン全体のコスト低減、供給拡大、需要創出にどう貢献するか。</a:t>
            </a:r>
            <a:r>
              <a:rPr lang="ja-JP" altLang="en-US" dirty="0"/>
              <a:t>具体的なイメージ図、コアとなる機器、システム図があれば図示してください。</a:t>
            </a:r>
            <a:r>
              <a:rPr lang="ja-JP" altLang="ja-JP" dirty="0"/>
              <a:t>共通基盤テーマ等では適宜、自由な図へ変更して構いません。</a:t>
            </a:r>
          </a:p>
          <a:p>
            <a:endParaRPr lang="ja-JP" altLang="ja-JP" dirty="0"/>
          </a:p>
        </p:txBody>
      </p:sp>
      <p:sp>
        <p:nvSpPr>
          <p:cNvPr id="103" name="テキスト ボックス 102">
            <a:extLst>
              <a:ext uri="{FF2B5EF4-FFF2-40B4-BE49-F238E27FC236}">
                <a16:creationId xmlns:a16="http://schemas.microsoft.com/office/drawing/2014/main" id="{FB70ADEB-9434-E372-DE67-B21CA50AC2A6}"/>
              </a:ext>
            </a:extLst>
          </p:cNvPr>
          <p:cNvSpPr txBox="1"/>
          <p:nvPr/>
        </p:nvSpPr>
        <p:spPr>
          <a:xfrm>
            <a:off x="9378695" y="1983625"/>
            <a:ext cx="2665029" cy="276999"/>
          </a:xfrm>
          <a:prstGeom prst="rect">
            <a:avLst/>
          </a:prstGeom>
          <a:noFill/>
        </p:spPr>
        <p:txBody>
          <a:bodyPr wrap="square">
            <a:spAutoFit/>
          </a:bodyPr>
          <a:lstStyle>
            <a:lvl1pPr fontAlgn="t">
              <a:lnSpc>
                <a:spcPct val="100000"/>
              </a:lnSpc>
              <a:buNone/>
              <a:defRPr sz="1200">
                <a:solidFill>
                  <a:schemeClr val="bg1">
                    <a:lumMod val="65000"/>
                  </a:schemeClr>
                </a:solidFill>
                <a:latin typeface="Meiryo UI" panose="020B0604030504040204" pitchFamily="50" charset="-128"/>
                <a:ea typeface="Meiryo UI" panose="020B0604030504040204" pitchFamily="50" charset="-128"/>
              </a:defRPr>
            </a:lvl1pPr>
          </a:lstStyle>
          <a:p>
            <a:r>
              <a:rPr lang="ja-JP" altLang="en-US" dirty="0"/>
              <a:t>注：各年度の内訳は分かる範囲で記載。</a:t>
            </a:r>
            <a:endParaRPr lang="ja-JP" altLang="ja-JP" sz="1400" dirty="0"/>
          </a:p>
        </p:txBody>
      </p:sp>
      <p:sp>
        <p:nvSpPr>
          <p:cNvPr id="105" name="テキスト ボックス 104">
            <a:extLst>
              <a:ext uri="{FF2B5EF4-FFF2-40B4-BE49-F238E27FC236}">
                <a16:creationId xmlns:a16="http://schemas.microsoft.com/office/drawing/2014/main" id="{B10A3630-5136-4DEB-B79F-9CDADE66C083}"/>
              </a:ext>
            </a:extLst>
          </p:cNvPr>
          <p:cNvSpPr txBox="1"/>
          <p:nvPr/>
        </p:nvSpPr>
        <p:spPr>
          <a:xfrm>
            <a:off x="8237453" y="6273456"/>
            <a:ext cx="3788365" cy="461665"/>
          </a:xfrm>
          <a:prstGeom prst="rect">
            <a:avLst/>
          </a:prstGeom>
          <a:noFill/>
        </p:spPr>
        <p:txBody>
          <a:bodyPr wrap="square">
            <a:spAutoFit/>
          </a:bodyPr>
          <a:lstStyle>
            <a:lvl1pPr fontAlgn="t">
              <a:lnSpc>
                <a:spcPct val="100000"/>
              </a:lnSpc>
              <a:buNone/>
              <a:defRPr sz="1200">
                <a:solidFill>
                  <a:schemeClr val="bg1">
                    <a:lumMod val="65000"/>
                  </a:schemeClr>
                </a:solidFill>
                <a:latin typeface="Meiryo UI" panose="020B0604030504040204" pitchFamily="50" charset="-128"/>
                <a:ea typeface="Meiryo UI" panose="020B0604030504040204" pitchFamily="50" charset="-128"/>
              </a:defRPr>
            </a:lvl1pPr>
          </a:lstStyle>
          <a:p>
            <a:r>
              <a:rPr lang="ja-JP" altLang="en-US" dirty="0"/>
              <a:t>注：</a:t>
            </a:r>
            <a:r>
              <a:rPr lang="ja-JP" altLang="ja-JP" dirty="0"/>
              <a:t>現時点で確定していない機関は、「候補」「調整中」でも構いません。</a:t>
            </a:r>
          </a:p>
        </p:txBody>
      </p:sp>
      <p:sp>
        <p:nvSpPr>
          <p:cNvPr id="5" name="テキスト ボックス 4">
            <a:extLst>
              <a:ext uri="{FF2B5EF4-FFF2-40B4-BE49-F238E27FC236}">
                <a16:creationId xmlns:a16="http://schemas.microsoft.com/office/drawing/2014/main" id="{8A3BE713-2F12-560F-163A-FECEE6EB57AF}"/>
              </a:ext>
            </a:extLst>
          </p:cNvPr>
          <p:cNvSpPr txBox="1"/>
          <p:nvPr/>
        </p:nvSpPr>
        <p:spPr>
          <a:xfrm>
            <a:off x="8265061" y="3242691"/>
            <a:ext cx="3556220" cy="461665"/>
          </a:xfrm>
          <a:prstGeom prst="rect">
            <a:avLst/>
          </a:prstGeom>
          <a:noFill/>
        </p:spPr>
        <p:txBody>
          <a:bodyPr wrap="square">
            <a:spAutoFit/>
          </a:bodyPr>
          <a:lstStyle>
            <a:lvl1pPr fontAlgn="t">
              <a:lnSpc>
                <a:spcPct val="100000"/>
              </a:lnSpc>
              <a:buNone/>
              <a:defRPr sz="1200">
                <a:solidFill>
                  <a:schemeClr val="bg1">
                    <a:lumMod val="65000"/>
                  </a:schemeClr>
                </a:solidFill>
                <a:latin typeface="Meiryo UI" panose="020B0604030504040204" pitchFamily="50" charset="-128"/>
                <a:ea typeface="Meiryo UI" panose="020B0604030504040204" pitchFamily="50" charset="-128"/>
              </a:defRPr>
            </a:lvl1pPr>
          </a:lstStyle>
          <a:p>
            <a:r>
              <a:rPr lang="ja-JP" altLang="en-US" dirty="0"/>
              <a:t>注：</a:t>
            </a:r>
            <a:r>
              <a:rPr lang="ja-JP" altLang="ja-JP" dirty="0"/>
              <a:t>把握している範囲で記載してください。不明な場合は「現時点では把握していない」と記載して構いません。</a:t>
            </a:r>
          </a:p>
        </p:txBody>
      </p:sp>
      <p:graphicFrame>
        <p:nvGraphicFramePr>
          <p:cNvPr id="4" name="表 3">
            <a:extLst>
              <a:ext uri="{FF2B5EF4-FFF2-40B4-BE49-F238E27FC236}">
                <a16:creationId xmlns:a16="http://schemas.microsoft.com/office/drawing/2014/main" id="{C029CE43-697D-C294-48F3-1677C41C4613}"/>
              </a:ext>
            </a:extLst>
          </p:cNvPr>
          <p:cNvGraphicFramePr>
            <a:graphicFrameLocks noGrp="1"/>
          </p:cNvGraphicFramePr>
          <p:nvPr>
            <p:extLst>
              <p:ext uri="{D42A27DB-BD31-4B8C-83A1-F6EECF244321}">
                <p14:modId xmlns:p14="http://schemas.microsoft.com/office/powerpoint/2010/main" val="1856161054"/>
              </p:ext>
            </p:extLst>
          </p:nvPr>
        </p:nvGraphicFramePr>
        <p:xfrm>
          <a:off x="8079752" y="1097165"/>
          <a:ext cx="3963972" cy="649116"/>
        </p:xfrm>
        <a:graphic>
          <a:graphicData uri="http://schemas.openxmlformats.org/drawingml/2006/table">
            <a:tbl>
              <a:tblPr firstRow="1" bandRow="1">
                <a:tableStyleId>{7DF18680-E054-41AD-8BC1-D1AEF772440D}</a:tableStyleId>
              </a:tblPr>
              <a:tblGrid>
                <a:gridCol w="660662">
                  <a:extLst>
                    <a:ext uri="{9D8B030D-6E8A-4147-A177-3AD203B41FA5}">
                      <a16:colId xmlns:a16="http://schemas.microsoft.com/office/drawing/2014/main" val="268953576"/>
                    </a:ext>
                  </a:extLst>
                </a:gridCol>
                <a:gridCol w="660662">
                  <a:extLst>
                    <a:ext uri="{9D8B030D-6E8A-4147-A177-3AD203B41FA5}">
                      <a16:colId xmlns:a16="http://schemas.microsoft.com/office/drawing/2014/main" val="4209130172"/>
                    </a:ext>
                  </a:extLst>
                </a:gridCol>
                <a:gridCol w="660662">
                  <a:extLst>
                    <a:ext uri="{9D8B030D-6E8A-4147-A177-3AD203B41FA5}">
                      <a16:colId xmlns:a16="http://schemas.microsoft.com/office/drawing/2014/main" val="1348640729"/>
                    </a:ext>
                  </a:extLst>
                </a:gridCol>
                <a:gridCol w="660662">
                  <a:extLst>
                    <a:ext uri="{9D8B030D-6E8A-4147-A177-3AD203B41FA5}">
                      <a16:colId xmlns:a16="http://schemas.microsoft.com/office/drawing/2014/main" val="2294671016"/>
                    </a:ext>
                  </a:extLst>
                </a:gridCol>
                <a:gridCol w="660662">
                  <a:extLst>
                    <a:ext uri="{9D8B030D-6E8A-4147-A177-3AD203B41FA5}">
                      <a16:colId xmlns:a16="http://schemas.microsoft.com/office/drawing/2014/main" val="4080132656"/>
                    </a:ext>
                  </a:extLst>
                </a:gridCol>
                <a:gridCol w="660662">
                  <a:extLst>
                    <a:ext uri="{9D8B030D-6E8A-4147-A177-3AD203B41FA5}">
                      <a16:colId xmlns:a16="http://schemas.microsoft.com/office/drawing/2014/main" val="69580529"/>
                    </a:ext>
                  </a:extLst>
                </a:gridCol>
              </a:tblGrid>
              <a:tr h="0">
                <a:tc>
                  <a:txBody>
                    <a:bodyPr/>
                    <a:lstStyle/>
                    <a:p>
                      <a:pPr algn="ctr"/>
                      <a:r>
                        <a:rPr kumimoji="1" lang="en-US" altLang="ja-JP" sz="1000" b="0" dirty="0">
                          <a:latin typeface="Meiryo UI" panose="020B0604030504040204" pitchFamily="50" charset="-128"/>
                          <a:ea typeface="Meiryo UI" panose="020B0604030504040204" pitchFamily="50" charset="-128"/>
                        </a:rPr>
                        <a:t>2028FY</a:t>
                      </a:r>
                      <a:endParaRPr kumimoji="1" lang="ja-JP" altLang="en-US" sz="1000" b="0" dirty="0">
                        <a:latin typeface="Meiryo UI" panose="020B0604030504040204" pitchFamily="50" charset="-128"/>
                        <a:ea typeface="Meiryo UI" panose="020B0604030504040204" pitchFamily="50" charset="-128"/>
                        <a:cs typeface="Arial" panose="020B0604020202020204" pitchFamily="34" charset="0"/>
                      </a:endParaRPr>
                    </a:p>
                  </a:txBody>
                  <a:tcPr anchor="ctr"/>
                </a:tc>
                <a:tc>
                  <a:txBody>
                    <a:bodyPr/>
                    <a:lstStyle/>
                    <a:p>
                      <a:pPr algn="ctr"/>
                      <a:r>
                        <a:rPr kumimoji="1" lang="en-US" altLang="ja-JP" sz="1000" b="0" dirty="0">
                          <a:latin typeface="Meiryo UI" panose="020B0604030504040204" pitchFamily="50" charset="-128"/>
                          <a:ea typeface="Meiryo UI" panose="020B0604030504040204" pitchFamily="50" charset="-128"/>
                        </a:rPr>
                        <a:t>2029FY</a:t>
                      </a:r>
                      <a:endParaRPr kumimoji="1" lang="ja-JP" altLang="en-US" sz="1000" b="0" dirty="0">
                        <a:latin typeface="Meiryo UI" panose="020B0604030504040204" pitchFamily="50" charset="-128"/>
                        <a:ea typeface="Meiryo UI" panose="020B0604030504040204" pitchFamily="50" charset="-128"/>
                        <a:cs typeface="Arial" panose="020B0604020202020204" pitchFamily="34" charset="0"/>
                      </a:endParaRPr>
                    </a:p>
                  </a:txBody>
                  <a:tcPr anchor="ctr"/>
                </a:tc>
                <a:tc>
                  <a:txBody>
                    <a:bodyPr/>
                    <a:lstStyle/>
                    <a:p>
                      <a:pPr algn="ctr"/>
                      <a:r>
                        <a:rPr kumimoji="1" lang="en-US" altLang="ja-JP" sz="1000" b="0" dirty="0">
                          <a:latin typeface="Meiryo UI" panose="020B0604030504040204" pitchFamily="50" charset="-128"/>
                          <a:ea typeface="Meiryo UI" panose="020B0604030504040204" pitchFamily="50" charset="-128"/>
                        </a:rPr>
                        <a:t>2030FY</a:t>
                      </a:r>
                      <a:endParaRPr kumimoji="1" lang="ja-JP" altLang="en-US" sz="1000" b="0" dirty="0">
                        <a:latin typeface="Meiryo UI" panose="020B0604030504040204" pitchFamily="50" charset="-128"/>
                        <a:ea typeface="Meiryo UI" panose="020B0604030504040204" pitchFamily="50" charset="-128"/>
                        <a:cs typeface="Arial" panose="020B0604020202020204" pitchFamily="34" charset="0"/>
                      </a:endParaRPr>
                    </a:p>
                  </a:txBody>
                  <a:tcPr anchor="ctr"/>
                </a:tc>
                <a:tc>
                  <a:txBody>
                    <a:bodyPr/>
                    <a:lstStyle/>
                    <a:p>
                      <a:pPr algn="ctr"/>
                      <a:r>
                        <a:rPr kumimoji="1" lang="en-US" altLang="ja-JP" sz="1000" b="0" dirty="0">
                          <a:latin typeface="Meiryo UI" panose="020B0604030504040204" pitchFamily="50" charset="-128"/>
                          <a:ea typeface="Meiryo UI" panose="020B0604030504040204" pitchFamily="50" charset="-128"/>
                        </a:rPr>
                        <a:t>2032FY</a:t>
                      </a:r>
                      <a:endParaRPr kumimoji="1" lang="ja-JP" altLang="en-US" sz="1000" b="0" dirty="0">
                        <a:latin typeface="Meiryo UI" panose="020B0604030504040204" pitchFamily="50" charset="-128"/>
                        <a:ea typeface="Meiryo UI" panose="020B0604030504040204" pitchFamily="50" charset="-128"/>
                        <a:cs typeface="Arial" panose="020B0604020202020204" pitchFamily="34" charset="0"/>
                      </a:endParaRPr>
                    </a:p>
                  </a:txBody>
                  <a:tcPr anchor="ctr"/>
                </a:tc>
                <a:tc>
                  <a:txBody>
                    <a:bodyPr/>
                    <a:lstStyle/>
                    <a:p>
                      <a:pPr algn="ctr"/>
                      <a:r>
                        <a:rPr kumimoji="1" lang="en-US" altLang="ja-JP" sz="1000" b="0" dirty="0">
                          <a:latin typeface="Meiryo UI" panose="020B0604030504040204" pitchFamily="50" charset="-128"/>
                          <a:ea typeface="Meiryo UI" panose="020B0604030504040204" pitchFamily="50" charset="-128"/>
                        </a:rPr>
                        <a:t>2032FY</a:t>
                      </a:r>
                      <a:endParaRPr kumimoji="1" lang="ja-JP" altLang="en-US" sz="1000" b="0" dirty="0">
                        <a:latin typeface="Meiryo UI" panose="020B0604030504040204" pitchFamily="50" charset="-128"/>
                        <a:ea typeface="Meiryo UI" panose="020B0604030504040204" pitchFamily="50" charset="-128"/>
                        <a:cs typeface="Arial" panose="020B0604020202020204" pitchFamily="34" charset="0"/>
                      </a:endParaRPr>
                    </a:p>
                  </a:txBody>
                  <a:tcPr anchor="ctr"/>
                </a:tc>
                <a:tc>
                  <a:txBody>
                    <a:bodyPr/>
                    <a:lstStyle/>
                    <a:p>
                      <a:pPr algn="ctr"/>
                      <a:r>
                        <a:rPr kumimoji="1" lang="en-US" altLang="ja-JP" sz="1000" b="0" dirty="0">
                          <a:latin typeface="Meiryo UI" panose="020B0604030504040204" pitchFamily="50" charset="-128"/>
                          <a:ea typeface="Meiryo UI" panose="020B0604030504040204" pitchFamily="50" charset="-128"/>
                          <a:cs typeface="Arial" panose="020B0604020202020204" pitchFamily="34" charset="0"/>
                        </a:rPr>
                        <a:t>NEDO</a:t>
                      </a:r>
                      <a:r>
                        <a:rPr kumimoji="1" lang="ja-JP" altLang="en-US" sz="1000" b="0" dirty="0">
                          <a:latin typeface="Meiryo UI" panose="020B0604030504040204" pitchFamily="50" charset="-128"/>
                          <a:ea typeface="Meiryo UI" panose="020B0604030504040204" pitchFamily="50" charset="-128"/>
                          <a:cs typeface="Arial" panose="020B0604020202020204" pitchFamily="34" charset="0"/>
                        </a:rPr>
                        <a:t>負担額</a:t>
                      </a:r>
                    </a:p>
                  </a:txBody>
                  <a:tcPr anchor="ctr"/>
                </a:tc>
                <a:extLst>
                  <a:ext uri="{0D108BD9-81ED-4DB2-BD59-A6C34878D82A}">
                    <a16:rowId xmlns:a16="http://schemas.microsoft.com/office/drawing/2014/main" val="1204405111"/>
                  </a:ext>
                </a:extLst>
              </a:tr>
              <a:tr h="252876">
                <a:tc>
                  <a:txBody>
                    <a:bodyPr/>
                    <a:lstStyle/>
                    <a:p>
                      <a:endParaRPr kumimoji="1" lang="ja-JP" altLang="en-US" sz="1000" dirty="0">
                        <a:latin typeface="Meiryo UI" panose="020B0604030504040204" pitchFamily="50" charset="-128"/>
                        <a:ea typeface="Meiryo UI" panose="020B0604030504040204" pitchFamily="50" charset="-128"/>
                      </a:endParaRPr>
                    </a:p>
                  </a:txBody>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572952209"/>
                  </a:ext>
                </a:extLst>
              </a:tr>
            </a:tbl>
          </a:graphicData>
        </a:graphic>
      </p:graphicFrame>
      <p:sp>
        <p:nvSpPr>
          <p:cNvPr id="54" name="Text 39">
            <a:extLst>
              <a:ext uri="{FF2B5EF4-FFF2-40B4-BE49-F238E27FC236}">
                <a16:creationId xmlns:a16="http://schemas.microsoft.com/office/drawing/2014/main" id="{EDC0AA5C-81CB-252A-52D1-62C1DEA99043}"/>
              </a:ext>
            </a:extLst>
          </p:cNvPr>
          <p:cNvSpPr/>
          <p:nvPr/>
        </p:nvSpPr>
        <p:spPr>
          <a:xfrm>
            <a:off x="8130429" y="2051854"/>
            <a:ext cx="3063240" cy="155448"/>
          </a:xfrm>
          <a:prstGeom prst="rect">
            <a:avLst/>
          </a:prstGeom>
          <a:noFill/>
          <a:ln/>
        </p:spPr>
        <p:txBody>
          <a:bodyPr wrap="square" lIns="0" tIns="0" rIns="0" bIns="0" rtlCol="0" anchor="ctr">
            <a:noAutofit/>
          </a:bodyPr>
          <a:lstStyle/>
          <a:p>
            <a:pPr marL="0" indent="0">
              <a:buNone/>
            </a:pPr>
            <a:r>
              <a:rPr lang="ja-JP" altLang="en-US" sz="1200" dirty="0">
                <a:latin typeface="Meiryo UI" panose="020B0604030504040204" pitchFamily="50" charset="-128"/>
                <a:ea typeface="Meiryo UI" panose="020B0604030504040204" pitchFamily="50" charset="-128"/>
              </a:rPr>
              <a:t>事業期間：</a:t>
            </a:r>
            <a:endParaRPr lang="en-US" sz="1200" dirty="0">
              <a:latin typeface="Meiryo UI" panose="020B0604030504040204" pitchFamily="50" charset="-128"/>
              <a:ea typeface="Meiryo UI" panose="020B0604030504040204" pitchFamily="50" charset="-128"/>
            </a:endParaRPr>
          </a:p>
        </p:txBody>
      </p:sp>
      <p:sp>
        <p:nvSpPr>
          <p:cNvPr id="56" name="Text 39">
            <a:extLst>
              <a:ext uri="{FF2B5EF4-FFF2-40B4-BE49-F238E27FC236}">
                <a16:creationId xmlns:a16="http://schemas.microsoft.com/office/drawing/2014/main" id="{B7D43816-A8AA-2AA2-2E6E-9F0B2F3B7A9A}"/>
              </a:ext>
            </a:extLst>
          </p:cNvPr>
          <p:cNvSpPr/>
          <p:nvPr/>
        </p:nvSpPr>
        <p:spPr>
          <a:xfrm>
            <a:off x="11268229" y="922064"/>
            <a:ext cx="823188" cy="175101"/>
          </a:xfrm>
          <a:prstGeom prst="rect">
            <a:avLst/>
          </a:prstGeom>
          <a:noFill/>
          <a:ln/>
        </p:spPr>
        <p:txBody>
          <a:bodyPr wrap="square" lIns="0" tIns="0" rIns="0" bIns="0" rtlCol="0" anchor="ctr">
            <a:noAutofit/>
          </a:bodyPr>
          <a:lstStyle/>
          <a:p>
            <a:pPr marL="0" indent="0">
              <a:buNone/>
            </a:pPr>
            <a:r>
              <a:rPr lang="ja-JP" altLang="en-US" sz="1050" dirty="0">
                <a:latin typeface="Meiryo UI" panose="020B0604030504040204" pitchFamily="50" charset="-128"/>
                <a:ea typeface="Meiryo UI" panose="020B0604030504040204" pitchFamily="50" charset="-128"/>
              </a:rPr>
              <a:t>単位：百万円</a:t>
            </a:r>
            <a:endParaRPr lang="en-US" sz="1050" dirty="0">
              <a:latin typeface="Meiryo UI" panose="020B0604030504040204" pitchFamily="50" charset="-128"/>
              <a:ea typeface="Meiryo UI" panose="020B0604030504040204" pitchFamily="50"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720FB-D78D-43F1-69CE-0CD4A1766902}"/>
            </a:ext>
          </a:extLst>
        </p:cNvPr>
        <p:cNvGrpSpPr/>
        <p:nvPr/>
      </p:nvGrpSpPr>
      <p:grpSpPr>
        <a:xfrm>
          <a:off x="0" y="0"/>
          <a:ext cx="0" cy="0"/>
          <a:chOff x="0" y="0"/>
          <a:chExt cx="0" cy="0"/>
        </a:xfrm>
      </p:grpSpPr>
      <p:sp>
        <p:nvSpPr>
          <p:cNvPr id="5" name="Text 1">
            <a:extLst>
              <a:ext uri="{FF2B5EF4-FFF2-40B4-BE49-F238E27FC236}">
                <a16:creationId xmlns:a16="http://schemas.microsoft.com/office/drawing/2014/main" id="{C0A5978A-9FBB-9E8D-4668-A60D87ACC87C}"/>
              </a:ext>
            </a:extLst>
          </p:cNvPr>
          <p:cNvSpPr/>
          <p:nvPr/>
        </p:nvSpPr>
        <p:spPr>
          <a:xfrm>
            <a:off x="118871" y="162069"/>
            <a:ext cx="8921761" cy="565339"/>
          </a:xfrm>
          <a:prstGeom prst="rect">
            <a:avLst/>
          </a:prstGeom>
          <a:noFill/>
          <a:ln/>
        </p:spPr>
        <p:txBody>
          <a:bodyPr wrap="square" lIns="0" tIns="0" rIns="0" bIns="0" rtlCol="0" anchor="ctr">
            <a:normAutofit/>
          </a:bodyPr>
          <a:lstStyle/>
          <a:p>
            <a:r>
              <a:rPr lang="ja-JP" altLang="en-US" sz="2250" b="1">
                <a:solidFill>
                  <a:srgbClr val="103A5C"/>
                </a:solidFill>
                <a:latin typeface="Meiryo UI" panose="020B0604030504040204" pitchFamily="50" charset="-128"/>
                <a:ea typeface="Meiryo UI" panose="020B0604030504040204" pitchFamily="50" charset="-128"/>
              </a:rPr>
              <a:t>補足説明資料</a:t>
            </a:r>
            <a:r>
              <a:rPr lang="ja-JP" altLang="en-US" sz="2250">
                <a:solidFill>
                  <a:srgbClr val="103A5C"/>
                </a:solidFill>
                <a:latin typeface="Meiryo UI" panose="020B0604030504040204" pitchFamily="50" charset="-128"/>
                <a:ea typeface="Meiryo UI" panose="020B0604030504040204" pitchFamily="50" charset="-128"/>
              </a:rPr>
              <a:t>　</a:t>
            </a:r>
            <a:r>
              <a:rPr lang="ja-JP" altLang="en-US" sz="1200">
                <a:solidFill>
                  <a:schemeClr val="bg1">
                    <a:lumMod val="65000"/>
                  </a:schemeClr>
                </a:solidFill>
                <a:latin typeface="Meiryo UI" panose="020B0604030504040204" pitchFamily="50" charset="-128"/>
                <a:ea typeface="Meiryo UI" panose="020B0604030504040204" pitchFamily="50" charset="-128"/>
              </a:rPr>
              <a:t>注：自由形式・枚数は問いません。</a:t>
            </a:r>
            <a:endParaRPr lang="ja-JP" altLang="ja-JP" sz="1200">
              <a:solidFill>
                <a:schemeClr val="bg1">
                  <a:lumMod val="65000"/>
                </a:schemeClr>
              </a:solidFill>
              <a:latin typeface="Meiryo UI" panose="020B0604030504040204" pitchFamily="50" charset="-128"/>
              <a:ea typeface="Meiryo UI" panose="020B0604030504040204" pitchFamily="50" charset="-128"/>
            </a:endParaRPr>
          </a:p>
        </p:txBody>
      </p:sp>
      <p:sp>
        <p:nvSpPr>
          <p:cNvPr id="7" name="Text 0">
            <a:extLst>
              <a:ext uri="{FF2B5EF4-FFF2-40B4-BE49-F238E27FC236}">
                <a16:creationId xmlns:a16="http://schemas.microsoft.com/office/drawing/2014/main" id="{B9656306-23D9-EB38-690E-16E22166A922}"/>
              </a:ext>
            </a:extLst>
          </p:cNvPr>
          <p:cNvSpPr/>
          <p:nvPr/>
        </p:nvSpPr>
        <p:spPr>
          <a:xfrm>
            <a:off x="109728" y="47509"/>
            <a:ext cx="4572000" cy="164592"/>
          </a:xfrm>
          <a:prstGeom prst="rect">
            <a:avLst/>
          </a:prstGeom>
          <a:noFill/>
          <a:ln/>
        </p:spPr>
        <p:txBody>
          <a:bodyPr wrap="square" lIns="0" tIns="0" rIns="0" bIns="0" rtlCol="0" anchor="ctr">
            <a:normAutofit/>
          </a:bodyPr>
          <a:lstStyle/>
          <a:p>
            <a:r>
              <a:rPr lang="en-US" sz="1050" i="1">
                <a:solidFill>
                  <a:schemeClr val="accent1">
                    <a:lumMod val="75000"/>
                  </a:schemeClr>
                </a:solidFill>
                <a:latin typeface="Meiryo UI" panose="020B0604030504040204" pitchFamily="50" charset="-128"/>
                <a:ea typeface="Meiryo UI" panose="020B0604030504040204" pitchFamily="50" charset="-128"/>
              </a:rPr>
              <a:t>RFI / Supplementary information</a:t>
            </a:r>
          </a:p>
        </p:txBody>
      </p:sp>
      <p:sp>
        <p:nvSpPr>
          <p:cNvPr id="13" name="テキスト ボックス 12">
            <a:extLst>
              <a:ext uri="{FF2B5EF4-FFF2-40B4-BE49-F238E27FC236}">
                <a16:creationId xmlns:a16="http://schemas.microsoft.com/office/drawing/2014/main" id="{A9D3FD2D-F976-EE44-6820-7D747B834F11}"/>
              </a:ext>
            </a:extLst>
          </p:cNvPr>
          <p:cNvSpPr txBox="1"/>
          <p:nvPr/>
        </p:nvSpPr>
        <p:spPr>
          <a:xfrm>
            <a:off x="179301" y="1003548"/>
            <a:ext cx="11611554" cy="3693319"/>
          </a:xfrm>
          <a:prstGeom prst="rect">
            <a:avLst/>
          </a:prstGeom>
          <a:noFill/>
        </p:spPr>
        <p:txBody>
          <a:bodyPr wrap="square">
            <a:spAutoFit/>
          </a:bodyPr>
          <a:lstStyle/>
          <a:p>
            <a:pPr fontAlgn="t"/>
            <a:r>
              <a:rPr lang="ja-JP" altLang="ja-JP" b="0" i="0" dirty="0">
                <a:effectLst/>
                <a:latin typeface="Meiryo UI" panose="020B0604030504040204" pitchFamily="50" charset="-128"/>
                <a:ea typeface="Meiryo UI" panose="020B0604030504040204" pitchFamily="50" charset="-128"/>
              </a:rPr>
              <a:t>本RFIでは、</a:t>
            </a:r>
            <a:r>
              <a:rPr lang="ja-JP" altLang="en-US" b="0" i="0" dirty="0">
                <a:effectLst/>
                <a:latin typeface="Meiryo UI" panose="020B0604030504040204" pitchFamily="50" charset="-128"/>
                <a:ea typeface="Meiryo UI" panose="020B0604030504040204" pitchFamily="50" charset="-128"/>
              </a:rPr>
              <a:t>補足説明資料は任意作成です</a:t>
            </a:r>
            <a:r>
              <a:rPr lang="ja-JP" altLang="ja-JP" b="0" i="0" dirty="0">
                <a:effectLst/>
                <a:latin typeface="Meiryo UI" panose="020B0604030504040204" pitchFamily="50" charset="-128"/>
                <a:ea typeface="Meiryo UI" panose="020B0604030504040204" pitchFamily="50" charset="-128"/>
              </a:rPr>
              <a:t>。</a:t>
            </a:r>
            <a:r>
              <a:rPr lang="ja-JP" altLang="en-US" b="0" i="0" dirty="0">
                <a:effectLst/>
                <a:latin typeface="Meiryo UI" panose="020B0604030504040204" pitchFamily="50" charset="-128"/>
                <a:ea typeface="Meiryo UI" panose="020B0604030504040204" pitchFamily="50" charset="-128"/>
              </a:rPr>
              <a:t>サマリーを</a:t>
            </a:r>
            <a:r>
              <a:rPr lang="ja-JP" altLang="en-US" dirty="0">
                <a:latin typeface="Meiryo UI" panose="020B0604030504040204" pitchFamily="50" charset="-128"/>
                <a:ea typeface="Meiryo UI" panose="020B0604030504040204" pitchFamily="50" charset="-128"/>
              </a:rPr>
              <a:t>補足する以下のような説明資料は、自由形式で枚数問わず追加することができます。</a:t>
            </a:r>
            <a:r>
              <a:rPr lang="ja-JP" altLang="ja-JP" dirty="0">
                <a:latin typeface="Meiryo UI" panose="020B0604030504040204" pitchFamily="50" charset="-128"/>
                <a:ea typeface="Meiryo UI" panose="020B0604030504040204" pitchFamily="50" charset="-128"/>
              </a:rPr>
              <a:t>例えば、次のような内容のうち、追加で伝えたいものだけを添付してください。</a:t>
            </a:r>
          </a:p>
          <a:p>
            <a:pPr fontAlgn="t">
              <a:lnSpc>
                <a:spcPct val="100000"/>
              </a:lnSpc>
              <a:buNone/>
            </a:pPr>
            <a:endParaRPr lang="ja-JP" altLang="ja-JP" b="0" i="0" dirty="0">
              <a:effectLst/>
              <a:latin typeface="Meiryo UI" panose="020B0604030504040204" pitchFamily="50" charset="-128"/>
              <a:ea typeface="Meiryo UI" panose="020B0604030504040204" pitchFamily="50" charset="-128"/>
            </a:endParaRPr>
          </a:p>
          <a:p>
            <a:pPr marL="342900" lvl="0" indent="-342900" fontAlgn="t">
              <a:lnSpc>
                <a:spcPct val="100000"/>
              </a:lnSpc>
              <a:buFont typeface="Arial" panose="020B0604020202020204" pitchFamily="34" charset="0"/>
              <a:buChar char="•"/>
            </a:pPr>
            <a:r>
              <a:rPr lang="ja-JP" altLang="ja-JP" b="0" i="0" dirty="0">
                <a:effectLst/>
                <a:latin typeface="Meiryo UI" panose="020B0604030504040204" pitchFamily="50" charset="-128"/>
                <a:ea typeface="Meiryo UI" panose="020B0604030504040204" pitchFamily="50" charset="-128"/>
              </a:rPr>
              <a:t>技術的根拠</a:t>
            </a:r>
          </a:p>
          <a:p>
            <a:pPr marL="342900" lvl="0" indent="-342900" fontAlgn="t">
              <a:lnSpc>
                <a:spcPct val="100000"/>
              </a:lnSpc>
              <a:buFont typeface="Arial" panose="020B0604020202020204" pitchFamily="34" charset="0"/>
              <a:buChar char="•"/>
            </a:pPr>
            <a:r>
              <a:rPr lang="ja-JP" altLang="ja-JP" b="0" i="0" dirty="0">
                <a:effectLst/>
                <a:latin typeface="Meiryo UI" panose="020B0604030504040204" pitchFamily="50" charset="-128"/>
                <a:ea typeface="Meiryo UI" panose="020B0604030504040204" pitchFamily="50" charset="-128"/>
              </a:rPr>
              <a:t>定量試算</a:t>
            </a:r>
          </a:p>
          <a:p>
            <a:pPr marL="342900" lvl="0" indent="-342900" fontAlgn="t">
              <a:lnSpc>
                <a:spcPct val="100000"/>
              </a:lnSpc>
              <a:buFont typeface="Arial" panose="020B0604020202020204" pitchFamily="34" charset="0"/>
              <a:buChar char="•"/>
            </a:pPr>
            <a:r>
              <a:rPr lang="ja-JP" altLang="ja-JP" b="0" i="0" dirty="0">
                <a:effectLst/>
                <a:latin typeface="Meiryo UI" panose="020B0604030504040204" pitchFamily="50" charset="-128"/>
                <a:ea typeface="Meiryo UI" panose="020B0604030504040204" pitchFamily="50" charset="-128"/>
              </a:rPr>
              <a:t>市場分析</a:t>
            </a:r>
          </a:p>
          <a:p>
            <a:pPr marL="342900" lvl="0" indent="-342900" fontAlgn="t">
              <a:lnSpc>
                <a:spcPct val="100000"/>
              </a:lnSpc>
              <a:buFont typeface="Arial" panose="020B0604020202020204" pitchFamily="34" charset="0"/>
              <a:buChar char="•"/>
            </a:pPr>
            <a:r>
              <a:rPr lang="ja-JP" altLang="en-US" b="0" i="0" dirty="0">
                <a:effectLst/>
                <a:latin typeface="Meiryo UI" panose="020B0604030504040204" pitchFamily="50" charset="-128"/>
                <a:ea typeface="Meiryo UI" panose="020B0604030504040204" pitchFamily="50" charset="-128"/>
              </a:rPr>
              <a:t>水素・アンモニア</a:t>
            </a:r>
            <a:r>
              <a:rPr lang="ja-JP" altLang="ja-JP" b="0" i="0" dirty="0">
                <a:effectLst/>
                <a:latin typeface="Meiryo UI" panose="020B0604030504040204" pitchFamily="50" charset="-128"/>
                <a:ea typeface="Meiryo UI" panose="020B0604030504040204" pitchFamily="50" charset="-128"/>
              </a:rPr>
              <a:t>サプライチェーン構想</a:t>
            </a:r>
          </a:p>
          <a:p>
            <a:pPr marL="342900" lvl="0" indent="-342900" fontAlgn="t">
              <a:lnSpc>
                <a:spcPct val="100000"/>
              </a:lnSpc>
              <a:buFont typeface="Arial" panose="020B0604020202020204" pitchFamily="34" charset="0"/>
              <a:buChar char="•"/>
            </a:pPr>
            <a:r>
              <a:rPr lang="ja-JP" altLang="ja-JP" b="0" i="0" dirty="0">
                <a:effectLst/>
                <a:latin typeface="Meiryo UI" panose="020B0604030504040204" pitchFamily="50" charset="-128"/>
                <a:ea typeface="Meiryo UI" panose="020B0604030504040204" pitchFamily="50" charset="-128"/>
              </a:rPr>
              <a:t>関連プロジェクト分析</a:t>
            </a:r>
          </a:p>
          <a:p>
            <a:pPr marL="342900" lvl="0" indent="-342900" fontAlgn="t">
              <a:lnSpc>
                <a:spcPct val="100000"/>
              </a:lnSpc>
              <a:buFont typeface="Arial" panose="020B0604020202020204" pitchFamily="34" charset="0"/>
              <a:buChar char="•"/>
            </a:pPr>
            <a:r>
              <a:rPr lang="ja-JP" altLang="ja-JP" b="0" i="0" dirty="0">
                <a:effectLst/>
                <a:latin typeface="Meiryo UI" panose="020B0604030504040204" pitchFamily="50" charset="-128"/>
                <a:ea typeface="Meiryo UI" panose="020B0604030504040204" pitchFamily="50" charset="-128"/>
              </a:rPr>
              <a:t>実施体制</a:t>
            </a:r>
            <a:r>
              <a:rPr lang="ja-JP" altLang="en-US" b="0" i="0" dirty="0">
                <a:effectLst/>
                <a:latin typeface="Meiryo UI" panose="020B0604030504040204" pitchFamily="50" charset="-128"/>
                <a:ea typeface="Meiryo UI" panose="020B0604030504040204" pitchFamily="50" charset="-128"/>
              </a:rPr>
              <a:t>（詳細版）</a:t>
            </a:r>
            <a:endParaRPr lang="en-US" altLang="ja-JP" b="0" i="0" dirty="0">
              <a:effectLst/>
              <a:latin typeface="Meiryo UI" panose="020B0604030504040204" pitchFamily="50" charset="-128"/>
              <a:ea typeface="Meiryo UI" panose="020B0604030504040204" pitchFamily="50" charset="-128"/>
            </a:endParaRPr>
          </a:p>
          <a:p>
            <a:pPr marL="342900" lvl="0" indent="-342900" fontAlgn="t">
              <a:lnSpc>
                <a:spcPct val="100000"/>
              </a:lnSpc>
              <a:buFont typeface="Arial" panose="020B0604020202020204" pitchFamily="34" charset="0"/>
              <a:buChar char="•"/>
            </a:pPr>
            <a:r>
              <a:rPr lang="ja-JP" altLang="en-US" b="0" i="0" dirty="0">
                <a:effectLst/>
                <a:latin typeface="Meiryo UI" panose="020B0604030504040204" pitchFamily="50" charset="-128"/>
                <a:ea typeface="Meiryo UI" panose="020B0604030504040204" pitchFamily="50" charset="-128"/>
              </a:rPr>
              <a:t>関連する過去の実績</a:t>
            </a:r>
            <a:endParaRPr lang="en-US" altLang="ja-JP" b="0" i="0" dirty="0">
              <a:effectLst/>
              <a:latin typeface="Meiryo UI" panose="020B0604030504040204" pitchFamily="50" charset="-128"/>
              <a:ea typeface="Meiryo UI" panose="020B0604030504040204" pitchFamily="50" charset="-128"/>
            </a:endParaRPr>
          </a:p>
          <a:p>
            <a:pPr marL="342900" lvl="0" indent="-342900" fontAlgn="t">
              <a:lnSpc>
                <a:spcPct val="100000"/>
              </a:lnSpc>
              <a:buFont typeface="Arial" panose="020B0604020202020204" pitchFamily="34" charset="0"/>
              <a:buChar char="•"/>
            </a:pPr>
            <a:r>
              <a:rPr lang="ja-JP" altLang="en-US" dirty="0">
                <a:latin typeface="Meiryo UI" panose="020B0604030504040204" pitchFamily="50" charset="-128"/>
                <a:ea typeface="Meiryo UI" panose="020B0604030504040204" pitchFamily="50" charset="-128"/>
              </a:rPr>
              <a:t>想定される年度別の予算案、事業内容（</a:t>
            </a:r>
            <a:r>
              <a:rPr lang="en-US" altLang="ja-JP" dirty="0">
                <a:latin typeface="Meiryo UI" panose="020B0604030504040204" pitchFamily="50" charset="-128"/>
                <a:ea typeface="Meiryo UI" panose="020B0604030504040204" pitchFamily="50" charset="-128"/>
              </a:rPr>
              <a:t>5W1H</a:t>
            </a:r>
            <a:r>
              <a:rPr lang="ja-JP" altLang="en-US" dirty="0">
                <a:latin typeface="Meiryo UI" panose="020B0604030504040204" pitchFamily="50" charset="-128"/>
                <a:ea typeface="Meiryo UI" panose="020B0604030504040204" pitchFamily="50" charset="-128"/>
              </a:rPr>
              <a:t>を意識した記載をしてください）</a:t>
            </a:r>
            <a:endParaRPr lang="en-US" altLang="ja-JP" dirty="0">
              <a:latin typeface="Meiryo UI" panose="020B0604030504040204" pitchFamily="50" charset="-128"/>
              <a:ea typeface="Meiryo UI" panose="020B0604030504040204" pitchFamily="50" charset="-128"/>
            </a:endParaRPr>
          </a:p>
          <a:p>
            <a:pPr marL="342900" lvl="0" indent="-342900" fontAlgn="t">
              <a:lnSpc>
                <a:spcPct val="100000"/>
              </a:lnSpc>
              <a:buFont typeface="Arial" panose="020B0604020202020204" pitchFamily="34" charset="0"/>
              <a:buChar char="•"/>
            </a:pPr>
            <a:r>
              <a:rPr lang="ja-JP" altLang="en-US" dirty="0">
                <a:latin typeface="Meiryo UI" panose="020B0604030504040204" pitchFamily="50" charset="-128"/>
                <a:ea typeface="Meiryo UI" panose="020B0604030504040204" pitchFamily="50" charset="-128"/>
              </a:rPr>
              <a:t>アウトプット、アウトカム、社会実装を含めたスケジュール、</a:t>
            </a:r>
            <a:r>
              <a:rPr lang="en-US" altLang="ja-JP" dirty="0">
                <a:latin typeface="Meiryo UI" panose="020B0604030504040204" pitchFamily="50" charset="-128"/>
                <a:ea typeface="Meiryo UI" panose="020B0604030504040204" pitchFamily="50" charset="-128"/>
              </a:rPr>
              <a:t>TRL</a:t>
            </a:r>
            <a:r>
              <a:rPr lang="ja-JP" altLang="en-US" dirty="0">
                <a:latin typeface="Meiryo UI" panose="020B0604030504040204" pitchFamily="50" charset="-128"/>
                <a:ea typeface="Meiryo UI" panose="020B0604030504040204" pitchFamily="50" charset="-128"/>
              </a:rPr>
              <a:t>など</a:t>
            </a:r>
            <a:endParaRPr lang="en-US" altLang="ja-JP" dirty="0">
              <a:latin typeface="Meiryo UI" panose="020B0604030504040204" pitchFamily="50" charset="-128"/>
              <a:ea typeface="Meiryo UI" panose="020B0604030504040204" pitchFamily="50" charset="-128"/>
            </a:endParaRPr>
          </a:p>
          <a:p>
            <a:pPr marL="342900" lvl="0" indent="-342900" fontAlgn="t">
              <a:lnSpc>
                <a:spcPct val="100000"/>
              </a:lnSpc>
              <a:buFont typeface="Arial" panose="020B0604020202020204" pitchFamily="34" charset="0"/>
              <a:buChar char="•"/>
            </a:pPr>
            <a:r>
              <a:rPr lang="ja-JP" altLang="en-US" b="0" i="0" dirty="0">
                <a:effectLst/>
                <a:latin typeface="Meiryo UI" panose="020B0604030504040204" pitchFamily="50" charset="-128"/>
                <a:ea typeface="Meiryo UI" panose="020B0604030504040204" pitchFamily="50" charset="-128"/>
              </a:rPr>
              <a:t>水素インフラ技術開発ロードマップ上の位置付け</a:t>
            </a:r>
            <a:endParaRPr lang="ja-JP" altLang="ja-JP" b="0" i="0" dirty="0">
              <a:effectLst/>
              <a:latin typeface="Meiryo UI" panose="020B0604030504040204" pitchFamily="50" charset="-128"/>
              <a:ea typeface="Meiryo UI" panose="020B0604030504040204" pitchFamily="50" charset="-128"/>
            </a:endParaRPr>
          </a:p>
        </p:txBody>
      </p:sp>
      <p:sp>
        <p:nvSpPr>
          <p:cNvPr id="16" name="スライド番号プレースホルダー 15">
            <a:extLst>
              <a:ext uri="{FF2B5EF4-FFF2-40B4-BE49-F238E27FC236}">
                <a16:creationId xmlns:a16="http://schemas.microsoft.com/office/drawing/2014/main" id="{D7FDBAB1-3C8C-6165-88F4-1326115DE1B9}"/>
              </a:ext>
            </a:extLst>
          </p:cNvPr>
          <p:cNvSpPr>
            <a:spLocks noGrp="1"/>
          </p:cNvSpPr>
          <p:nvPr>
            <p:ph type="sldNum" sz="quarter" idx="4294967295"/>
          </p:nvPr>
        </p:nvSpPr>
        <p:spPr/>
        <p:txBody>
          <a:bodyPr/>
          <a:lstStyle/>
          <a:p>
            <a:fld id="{F7021451-1387-4CA6-816F-3879F97B5CBC}" type="slidenum">
              <a:rPr lang="en-US" smtClean="0"/>
              <a:pPr/>
              <a:t>4</a:t>
            </a:fld>
            <a:endParaRPr lang="en-US"/>
          </a:p>
        </p:txBody>
      </p:sp>
      <p:sp>
        <p:nvSpPr>
          <p:cNvPr id="3" name="テキスト ボックス 2">
            <a:extLst>
              <a:ext uri="{FF2B5EF4-FFF2-40B4-BE49-F238E27FC236}">
                <a16:creationId xmlns:a16="http://schemas.microsoft.com/office/drawing/2014/main" id="{400AE031-E414-05B3-2B92-71CB7A8902AB}"/>
              </a:ext>
            </a:extLst>
          </p:cNvPr>
          <p:cNvSpPr txBox="1"/>
          <p:nvPr/>
        </p:nvSpPr>
        <p:spPr>
          <a:xfrm>
            <a:off x="179301" y="5424873"/>
            <a:ext cx="11882827" cy="1169551"/>
          </a:xfrm>
          <a:prstGeom prst="rect">
            <a:avLst/>
          </a:prstGeom>
          <a:noFill/>
          <a:ln>
            <a:solidFill>
              <a:schemeClr val="tx1"/>
            </a:solidFill>
          </a:ln>
        </p:spPr>
        <p:txBody>
          <a:bodyPr wrap="square">
            <a:spAutoFit/>
          </a:bodyPr>
          <a:lstStyle/>
          <a:p>
            <a:pPr fontAlgn="t"/>
            <a:r>
              <a:rPr lang="ja-JP" altLang="en-US" sz="1400" b="0" i="0">
                <a:effectLst/>
                <a:latin typeface="ＭＳ Ｐ明朝" panose="02020600040205080304" pitchFamily="18" charset="-128"/>
                <a:ea typeface="ＭＳ Ｐ明朝" panose="02020600040205080304" pitchFamily="18" charset="-128"/>
              </a:rPr>
              <a:t>　</a:t>
            </a:r>
            <a:r>
              <a:rPr lang="ja-JP" altLang="ja-JP" sz="1400" b="0" i="0">
                <a:effectLst/>
                <a:latin typeface="ＭＳ Ｐ明朝" panose="02020600040205080304" pitchFamily="18" charset="-128"/>
                <a:ea typeface="ＭＳ Ｐ明朝" panose="02020600040205080304" pitchFamily="18" charset="-128"/>
              </a:rPr>
              <a:t>本様式への記載内容は、今後の新規事業構想を検討するための情報として活用します。本RFIは、個別提案の採択や事業化を決定するものではありません。また、提出時点で全ての内容が確定している必要はありません。NEDOとの対話を通じて、課題認識、定量効果、実施体制、社会実装条件等を具体化することを想定しています。</a:t>
            </a:r>
            <a:r>
              <a:rPr lang="ja-JP" altLang="en-US" sz="1400">
                <a:latin typeface="ＭＳ Ｐ明朝" panose="02020600040205080304" pitchFamily="18" charset="-128"/>
                <a:ea typeface="ＭＳ Ｐ明朝" panose="02020600040205080304" pitchFamily="18" charset="-128"/>
              </a:rPr>
              <a:t>また、機密情報に当たる箇所は、その旨分かるように明記してください。なお、本</a:t>
            </a:r>
            <a:r>
              <a:rPr lang="en-US" altLang="ja-JP" sz="1400">
                <a:latin typeface="ＭＳ Ｐ明朝" panose="02020600040205080304" pitchFamily="18" charset="-128"/>
                <a:ea typeface="ＭＳ Ｐ明朝" panose="02020600040205080304" pitchFamily="18" charset="-128"/>
              </a:rPr>
              <a:t>RFI</a:t>
            </a:r>
            <a:r>
              <a:rPr lang="ja-JP" altLang="en-US" sz="1400">
                <a:latin typeface="ＭＳ Ｐ明朝" panose="02020600040205080304" pitchFamily="18" charset="-128"/>
                <a:ea typeface="ＭＳ Ｐ明朝" panose="02020600040205080304" pitchFamily="18" charset="-128"/>
              </a:rPr>
              <a:t>の情報は、</a:t>
            </a:r>
            <a:r>
              <a:rPr lang="en-US" altLang="ja-JP" sz="1400">
                <a:latin typeface="ＭＳ Ｐ明朝" panose="02020600040205080304" pitchFamily="18" charset="-128"/>
                <a:ea typeface="ＭＳ Ｐ明朝" panose="02020600040205080304" pitchFamily="18" charset="-128"/>
              </a:rPr>
              <a:t>2028</a:t>
            </a:r>
            <a:r>
              <a:rPr lang="ja-JP" altLang="en-US" sz="1400">
                <a:latin typeface="ＭＳ Ｐ明朝" panose="02020600040205080304" pitchFamily="18" charset="-128"/>
                <a:ea typeface="ＭＳ Ｐ明朝" panose="02020600040205080304" pitchFamily="18" charset="-128"/>
              </a:rPr>
              <a:t>年度予算要求における説明資料に活用させていただく場合があります。</a:t>
            </a:r>
            <a:r>
              <a:rPr lang="ja-JP" altLang="ja-JP" sz="1400">
                <a:latin typeface="ＭＳ Ｐ明朝" panose="02020600040205080304" pitchFamily="18" charset="-128"/>
                <a:ea typeface="ＭＳ Ｐ明朝" panose="02020600040205080304" pitchFamily="18" charset="-128"/>
              </a:rPr>
              <a:t>活用にあたっては、機密情報の取扱いに配慮します。説明資料への具体的な記載方法について、必要に応じて確認させていただく場合があります。</a:t>
            </a:r>
          </a:p>
        </p:txBody>
      </p:sp>
    </p:spTree>
    <p:extLst>
      <p:ext uri="{BB962C8B-B14F-4D97-AF65-F5344CB8AC3E}">
        <p14:creationId xmlns:p14="http://schemas.microsoft.com/office/powerpoint/2010/main" val="19724935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CJK JP"/>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CJK JP"/>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CJK JP"/>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CJK JP"/>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9151c5b6-2333-429d-abf0-0378f5e583c1}" enabled="0" method="" siteId="{9151c5b6-2333-429d-abf0-0378f5e583c1}" removed="1"/>
</clbl:labelList>
</file>

<file path=docProps/app.xml><?xml version="1.0" encoding="utf-8"?>
<Properties xmlns="http://schemas.openxmlformats.org/officeDocument/2006/extended-properties" xmlns:vt="http://schemas.openxmlformats.org/officeDocument/2006/docPropsVTypes">
  <Words>1388</Words>
  <PresentationFormat>ワイド画面</PresentationFormat>
  <Paragraphs>94</Paragraphs>
  <Slides>4</Slides>
  <Notes>1</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4</vt:i4>
      </vt:variant>
    </vt:vector>
  </HeadingPairs>
  <TitlesOfParts>
    <vt:vector size="12" baseType="lpstr">
      <vt:lpstr>BIZ UDPゴシック</vt:lpstr>
      <vt:lpstr>Meiryo UI</vt:lpstr>
      <vt:lpstr>ＭＳ Ｐ明朝</vt:lpstr>
      <vt:lpstr>Noto Sans CJK JP</vt:lpstr>
      <vt:lpstr>Arial</vt:lpstr>
      <vt:lpstr>Segoe UI</vt:lpstr>
      <vt:lpstr>Wingdings</vt:lpstr>
      <vt:lpstr>Office Theme</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